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72"/>
  </p:notesMasterIdLst>
  <p:sldIdLst>
    <p:sldId id="430" r:id="rId3"/>
    <p:sldId id="370" r:id="rId4"/>
    <p:sldId id="292" r:id="rId5"/>
    <p:sldId id="295" r:id="rId6"/>
    <p:sldId id="633" r:id="rId7"/>
    <p:sldId id="634" r:id="rId8"/>
    <p:sldId id="635" r:id="rId9"/>
    <p:sldId id="638" r:id="rId10"/>
    <p:sldId id="637" r:id="rId11"/>
    <p:sldId id="639" r:id="rId12"/>
    <p:sldId id="646" r:id="rId13"/>
    <p:sldId id="644" r:id="rId14"/>
    <p:sldId id="641" r:id="rId15"/>
    <p:sldId id="640" r:id="rId16"/>
    <p:sldId id="642" r:id="rId17"/>
    <p:sldId id="643" r:id="rId18"/>
    <p:sldId id="647" r:id="rId19"/>
    <p:sldId id="648" r:id="rId20"/>
    <p:sldId id="650" r:id="rId21"/>
    <p:sldId id="649" r:id="rId22"/>
    <p:sldId id="661" r:id="rId23"/>
    <p:sldId id="660" r:id="rId24"/>
    <p:sldId id="636" r:id="rId25"/>
    <p:sldId id="656" r:id="rId26"/>
    <p:sldId id="653" r:id="rId27"/>
    <p:sldId id="659" r:id="rId28"/>
    <p:sldId id="655" r:id="rId29"/>
    <p:sldId id="651" r:id="rId30"/>
    <p:sldId id="652" r:id="rId31"/>
    <p:sldId id="657" r:id="rId32"/>
    <p:sldId id="505" r:id="rId33"/>
    <p:sldId id="662" r:id="rId34"/>
    <p:sldId id="664" r:id="rId35"/>
    <p:sldId id="663" r:id="rId36"/>
    <p:sldId id="665" r:id="rId37"/>
    <p:sldId id="666" r:id="rId38"/>
    <p:sldId id="667" r:id="rId39"/>
    <p:sldId id="668" r:id="rId40"/>
    <p:sldId id="669" r:id="rId41"/>
    <p:sldId id="670" r:id="rId42"/>
    <p:sldId id="671" r:id="rId43"/>
    <p:sldId id="673" r:id="rId44"/>
    <p:sldId id="674" r:id="rId45"/>
    <p:sldId id="675" r:id="rId46"/>
    <p:sldId id="672" r:id="rId47"/>
    <p:sldId id="676" r:id="rId48"/>
    <p:sldId id="677" r:id="rId49"/>
    <p:sldId id="678" r:id="rId50"/>
    <p:sldId id="682" r:id="rId51"/>
    <p:sldId id="683" r:id="rId52"/>
    <p:sldId id="684" r:id="rId53"/>
    <p:sldId id="685" r:id="rId54"/>
    <p:sldId id="679" r:id="rId55"/>
    <p:sldId id="689" r:id="rId56"/>
    <p:sldId id="686" r:id="rId57"/>
    <p:sldId id="688" r:id="rId58"/>
    <p:sldId id="687" r:id="rId59"/>
    <p:sldId id="681" r:id="rId60"/>
    <p:sldId id="690" r:id="rId61"/>
    <p:sldId id="691" r:id="rId62"/>
    <p:sldId id="697" r:id="rId63"/>
    <p:sldId id="698" r:id="rId64"/>
    <p:sldId id="699" r:id="rId65"/>
    <p:sldId id="695" r:id="rId66"/>
    <p:sldId id="696" r:id="rId67"/>
    <p:sldId id="263" r:id="rId68"/>
    <p:sldId id="522" r:id="rId69"/>
    <p:sldId id="565" r:id="rId70"/>
    <p:sldId id="293" r:id="rId71"/>
  </p:sldIdLst>
  <p:sldSz cx="12192000" cy="6858000"/>
  <p:notesSz cx="10234613" cy="70993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4B5A"/>
    <a:srgbClr val="015767"/>
    <a:srgbClr val="004250"/>
    <a:srgbClr val="015161"/>
    <a:srgbClr val="00303B"/>
    <a:srgbClr val="3B3838"/>
    <a:srgbClr val="003642"/>
    <a:srgbClr val="FFDA84"/>
    <a:srgbClr val="002E39"/>
    <a:srgbClr val="014C5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061" autoAdjust="0"/>
    <p:restoredTop sz="88137" autoAdjust="0"/>
  </p:normalViewPr>
  <p:slideViewPr>
    <p:cSldViewPr snapToGrid="0">
      <p:cViewPr varScale="1">
        <p:scale>
          <a:sx n="68" d="100"/>
          <a:sy n="68" d="100"/>
        </p:scale>
        <p:origin x="115" y="25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76" Type="http://schemas.openxmlformats.org/officeDocument/2006/relationships/tableStyles" Target="tableStyle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slide" Target="slides/slide59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434998" cy="35619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5797247" y="0"/>
            <a:ext cx="4434998" cy="35619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0A7A11FA-BB5C-45AE-9768-67DF8F4E57FC}" type="datetimeFigureOut">
              <a:rPr lang="zh-TW" altLang="en-US" smtClean="0"/>
              <a:t>2020/8/28</a:t>
            </a:fld>
            <a:endParaRPr lang="zh-TW" altLang="en-US" dirty="0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2987675" y="887413"/>
            <a:ext cx="4259263" cy="23955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1023462" y="3416538"/>
            <a:ext cx="8187690" cy="2795349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1" y="6743104"/>
            <a:ext cx="4434998" cy="35619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5797247" y="6743104"/>
            <a:ext cx="4434998" cy="35619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0331B099-34D4-416E-BA2F-8835A01C8090}" type="slidenum">
              <a:rPr lang="zh-TW" altLang="en-US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324508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課程名稱：</a:t>
            </a:r>
            <a:r>
              <a:rPr lang="zh-CN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网络应用程序设计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，屬於專業</a:t>
            </a:r>
            <a:r>
              <a:rPr lang="zh-TW" altLang="en-US" sz="1200" kern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方向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課程，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3.5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學分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56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學時，實验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36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學時。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教科書：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Java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程序设计之网络编程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作　者：杨瑞龙、李芝兴 主編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出版社：清华大學出版社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31B099-34D4-416E-BA2F-8835A01C8090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532821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b="1" dirty="0">
              <a:effectLst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31B099-34D4-416E-BA2F-8835A01C8090}" type="slidenum">
              <a:rPr lang="zh-TW" altLang="en-US" smtClean="0"/>
              <a:t>10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747370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576640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b="1" dirty="0">
              <a:effectLst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31B099-34D4-416E-BA2F-8835A01C8090}" type="slidenum">
              <a:rPr lang="zh-TW" altLang="en-US" smtClean="0"/>
              <a:t>12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95964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b="1" dirty="0">
              <a:effectLst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31B099-34D4-416E-BA2F-8835A01C8090}" type="slidenum">
              <a:rPr lang="zh-TW" altLang="en-US" smtClean="0"/>
              <a:t>13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611717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273177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b="1" dirty="0">
              <a:effectLst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31B099-34D4-416E-BA2F-8835A01C8090}" type="slidenum">
              <a:rPr lang="zh-TW" altLang="en-US" smtClean="0"/>
              <a:t>15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406875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b="1">
                <a:effectLst/>
              </a:rPr>
              <a:t>子类构造方法中的第一行都隐藏了一行调用父类无参的构造方法 </a:t>
            </a:r>
            <a:r>
              <a:rPr lang="en-US" altLang="zh-TW" b="1">
                <a:effectLst/>
              </a:rPr>
              <a:t>super();</a:t>
            </a:r>
            <a:r>
              <a:rPr lang="zh-TW" altLang="en-US" b="1">
                <a:effectLst/>
              </a:rPr>
              <a:t> 代码</a:t>
            </a:r>
            <a:endParaRPr lang="en-US" altLang="zh-TW" b="1" dirty="0">
              <a:effectLst/>
            </a:endParaRPr>
          </a:p>
          <a:p>
            <a:r>
              <a:rPr lang="zh-TW" altLang="en-US" b="1">
                <a:effectLst/>
              </a:rPr>
              <a:t>如果构造方法中的第一行有调用构造方法的代码，则隐藏的代码将被覆盖不执行</a:t>
            </a:r>
            <a:r>
              <a:rPr lang="en-US" altLang="zh-TW" b="1">
                <a:effectLst/>
              </a:rPr>
              <a:t>(</a:t>
            </a:r>
            <a:r>
              <a:rPr lang="zh-TW" altLang="en-US" b="1">
                <a:effectLst/>
              </a:rPr>
              <a:t>原因在于只能有一行且必须在第一行</a:t>
            </a:r>
            <a:r>
              <a:rPr lang="en-US" altLang="zh-TW" b="1">
                <a:effectLst/>
              </a:rPr>
              <a:t>)</a:t>
            </a:r>
            <a:endParaRPr lang="zh-TW" altLang="en-US" b="1" dirty="0">
              <a:effectLst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31B099-34D4-416E-BA2F-8835A01C8090}" type="slidenum">
              <a:rPr lang="zh-TW" altLang="en-US" smtClean="0"/>
              <a:t>16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209723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b="1" dirty="0">
              <a:effectLst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31B099-34D4-416E-BA2F-8835A01C8090}" type="slidenum">
              <a:rPr lang="zh-TW" altLang="en-US" smtClean="0"/>
              <a:t>17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7543962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b="1" dirty="0">
              <a:effectLst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31B099-34D4-416E-BA2F-8835A01C8090}" type="slidenum">
              <a:rPr lang="zh-TW" altLang="en-US" smtClean="0"/>
              <a:t>18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875436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704177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授课教师：</a:t>
            </a:r>
          </a:p>
          <a:p>
            <a:r>
              <a:rPr lang="zh-CN"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　淮阴工学院</a:t>
            </a:r>
          </a:p>
          <a:p>
            <a:r>
              <a:rPr lang="zh-CN"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　应用技术学院</a:t>
            </a: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　</a:t>
            </a:r>
            <a:r>
              <a:rPr lang="zh-CN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陶志行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31B099-34D4-416E-BA2F-8835A01C8090}" type="slidenum">
              <a:rPr lang="zh-TW" altLang="en-US" smtClean="0"/>
              <a:t>2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1052113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b="1" dirty="0">
              <a:effectLst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31B099-34D4-416E-BA2F-8835A01C8090}" type="slidenum">
              <a:rPr lang="zh-TW" altLang="en-US" smtClean="0"/>
              <a:t>20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8282550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7220455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b="1" dirty="0">
              <a:effectLst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31B099-34D4-416E-BA2F-8835A01C8090}" type="slidenum">
              <a:rPr lang="zh-TW" altLang="en-US" smtClean="0"/>
              <a:t>22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6538791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b="1" dirty="0">
              <a:effectLst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31B099-34D4-416E-BA2F-8835A01C8090}" type="slidenum">
              <a:rPr lang="zh-TW" altLang="en-US" smtClean="0"/>
              <a:t>23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2892560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2664307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b="1" dirty="0">
                <a:effectLst/>
              </a:rPr>
              <a:t>最好知道 </a:t>
            </a:r>
            <a:r>
              <a:rPr lang="en-US" altLang="zh-TW" b="1" dirty="0">
                <a:effectLst/>
              </a:rPr>
              <a:t>equals</a:t>
            </a:r>
            <a:r>
              <a:rPr lang="zh-TW" altLang="en-US" b="1" dirty="0">
                <a:effectLst/>
              </a:rPr>
              <a:t> 方法源代码，通常在子类中需要方法重写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31B099-34D4-416E-BA2F-8835A01C8090}" type="slidenum">
              <a:rPr lang="zh-TW" altLang="en-US" smtClean="0"/>
              <a:t>25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959800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b="1" dirty="0">
                <a:effectLst/>
              </a:rPr>
              <a:t>最好知道 </a:t>
            </a:r>
            <a:r>
              <a:rPr lang="en-US" altLang="zh-TW" b="1" dirty="0" err="1">
                <a:effectLst/>
              </a:rPr>
              <a:t>toString</a:t>
            </a:r>
            <a:r>
              <a:rPr lang="zh-TW" altLang="en-US" b="1" dirty="0">
                <a:effectLst/>
              </a:rPr>
              <a:t> 和 </a:t>
            </a:r>
            <a:r>
              <a:rPr lang="en-US" altLang="zh-TW" b="1" dirty="0">
                <a:effectLst/>
              </a:rPr>
              <a:t>wait</a:t>
            </a:r>
            <a:r>
              <a:rPr lang="zh-TW" altLang="en-US" b="1" dirty="0">
                <a:effectLst/>
              </a:rPr>
              <a:t> 方法源代码，通常在子类中需要方法重写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31B099-34D4-416E-BA2F-8835A01C8090}" type="slidenum">
              <a:rPr lang="zh-TW" altLang="en-US" smtClean="0"/>
              <a:t>26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7101868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b="1" dirty="0">
              <a:effectLst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31B099-34D4-416E-BA2F-8835A01C8090}" type="slidenum">
              <a:rPr lang="zh-TW" altLang="en-US" smtClean="0"/>
              <a:t>27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0253303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848484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b="1" dirty="0">
              <a:effectLst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31B099-34D4-416E-BA2F-8835A01C8090}" type="slidenum">
              <a:rPr lang="zh-TW" altLang="en-US" smtClean="0"/>
              <a:t>29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249186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第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07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章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Eclipse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和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IDEA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开发工具 </a:t>
            </a:r>
            <a:r>
              <a:rPr lang="zh-CN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章节大纲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CN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7.10 </a:t>
            </a:r>
            <a:r>
              <a:rPr lang="zh-CN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类和类的关系之继承</a:t>
            </a:r>
          </a:p>
          <a:p>
            <a:r>
              <a:rPr lang="en-US" altLang="zh-CN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7.11 </a:t>
            </a:r>
            <a:r>
              <a:rPr lang="zh-CN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类和类的关系之包含和依赖</a:t>
            </a:r>
          </a:p>
          <a:p>
            <a:r>
              <a:rPr lang="en-US" altLang="zh-CN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7.12 </a:t>
            </a:r>
            <a:r>
              <a:rPr lang="zh-CN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类和类的关系之练习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31B099-34D4-416E-BA2F-8835A01C8090}" type="slidenum">
              <a:rPr lang="zh-TW" altLang="en-US" smtClean="0"/>
              <a:t>3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0364732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b="1" dirty="0">
              <a:effectLst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31B099-34D4-416E-BA2F-8835A01C8090}" type="slidenum">
              <a:rPr lang="zh-TW" altLang="en-US" smtClean="0"/>
              <a:t>30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5228768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058293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備忘稿版面配置區 1">
            <a:extLst>
              <a:ext uri="{FF2B5EF4-FFF2-40B4-BE49-F238E27FC236}">
                <a16:creationId xmlns:a16="http://schemas.microsoft.com/office/drawing/2014/main" id="{E41699F6-D40A-4018-BD11-C80DD1C7B8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养成习惯：保留无参构造方法，然后构造方法重载；提供两种赋值方法给使用者选用。</a:t>
            </a:r>
          </a:p>
        </p:txBody>
      </p:sp>
    </p:spTree>
    <p:extLst>
      <p:ext uri="{BB962C8B-B14F-4D97-AF65-F5344CB8AC3E}">
        <p14:creationId xmlns:p14="http://schemas.microsoft.com/office/powerpoint/2010/main" val="312140205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7959817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備忘稿版面配置區 1">
            <a:extLst>
              <a:ext uri="{FF2B5EF4-FFF2-40B4-BE49-F238E27FC236}">
                <a16:creationId xmlns:a16="http://schemas.microsoft.com/office/drawing/2014/main" id="{6A92077F-6459-4B22-9B25-85C14F4041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问题思考</a:t>
            </a:r>
            <a:endParaRPr lang="en-US" altLang="zh-TW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如果使用无参构造方法，则主方法代码该如何修改？</a:t>
            </a:r>
          </a:p>
        </p:txBody>
      </p:sp>
    </p:spTree>
    <p:extLst>
      <p:ext uri="{BB962C8B-B14F-4D97-AF65-F5344CB8AC3E}">
        <p14:creationId xmlns:p14="http://schemas.microsoft.com/office/powerpoint/2010/main" val="10475486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備忘稿版面配置區 1">
            <a:extLst>
              <a:ext uri="{FF2B5EF4-FFF2-40B4-BE49-F238E27FC236}">
                <a16:creationId xmlns:a16="http://schemas.microsoft.com/office/drawing/2014/main" id="{6A92077F-6459-4B22-9B25-85C14F4041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11994912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高内聚指的是一个类的设计只跟这个类的特性有关系，不应该与其他类的特性有所牵扯。也就是说，这个类只干与自己这个类有关的事，如果有干别的类有关的事情，肯定设计是有问题，应该将其移到别的类中去描述。</a:t>
            </a:r>
            <a:endParaRPr lang="en-US" altLang="zh-TW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低耦合指的是类的关系耦合度应该要愈低愈好，也就是一个类的变动儘可能不会影响到其他类跟着要变动。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31B099-34D4-416E-BA2F-8835A01C8090}" type="slidenum">
              <a:rPr lang="zh-TW" altLang="en-US" smtClean="0"/>
              <a:t>36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5814854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備忘稿版面配置區 1">
            <a:extLst>
              <a:ext uri="{FF2B5EF4-FFF2-40B4-BE49-F238E27FC236}">
                <a16:creationId xmlns:a16="http://schemas.microsoft.com/office/drawing/2014/main" id="{6A92077F-6459-4B22-9B25-85C14F4041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45944067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備忘稿版面配置區 1">
            <a:extLst>
              <a:ext uri="{FF2B5EF4-FFF2-40B4-BE49-F238E27FC236}">
                <a16:creationId xmlns:a16="http://schemas.microsoft.com/office/drawing/2014/main" id="{6A92077F-6459-4B22-9B25-85C14F4041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23719537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備忘稿版面配置區 1">
            <a:extLst>
              <a:ext uri="{FF2B5EF4-FFF2-40B4-BE49-F238E27FC236}">
                <a16:creationId xmlns:a16="http://schemas.microsoft.com/office/drawing/2014/main" id="{6A92077F-6459-4B22-9B25-85C14F4041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2496086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b="1" dirty="0">
              <a:effectLst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31B099-34D4-416E-BA2F-8835A01C8090}" type="slidenum">
              <a:rPr lang="zh-TW" altLang="en-US" smtClean="0"/>
              <a:t>4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768335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備忘稿版面配置區 1">
            <a:extLst>
              <a:ext uri="{FF2B5EF4-FFF2-40B4-BE49-F238E27FC236}">
                <a16:creationId xmlns:a16="http://schemas.microsoft.com/office/drawing/2014/main" id="{6A92077F-6459-4B22-9B25-85C14F4041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38189288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備忘稿版面配置區 1">
            <a:extLst>
              <a:ext uri="{FF2B5EF4-FFF2-40B4-BE49-F238E27FC236}">
                <a16:creationId xmlns:a16="http://schemas.microsoft.com/office/drawing/2014/main" id="{6A92077F-6459-4B22-9B25-85C14F4041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65458100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備忘稿版面配置區 1">
            <a:extLst>
              <a:ext uri="{FF2B5EF4-FFF2-40B4-BE49-F238E27FC236}">
                <a16:creationId xmlns:a16="http://schemas.microsoft.com/office/drawing/2014/main" id="{6A92077F-6459-4B22-9B25-85C14F4041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3487023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備忘稿版面配置區 1">
            <a:extLst>
              <a:ext uri="{FF2B5EF4-FFF2-40B4-BE49-F238E27FC236}">
                <a16:creationId xmlns:a16="http://schemas.microsoft.com/office/drawing/2014/main" id="{6A92077F-6459-4B22-9B25-85C14F4041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19205021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備忘稿版面配置區 1">
            <a:extLst>
              <a:ext uri="{FF2B5EF4-FFF2-40B4-BE49-F238E27FC236}">
                <a16:creationId xmlns:a16="http://schemas.microsoft.com/office/drawing/2014/main" id="{6A92077F-6459-4B22-9B25-85C14F4041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94474014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備忘稿版面配置區 1">
            <a:extLst>
              <a:ext uri="{FF2B5EF4-FFF2-40B4-BE49-F238E27FC236}">
                <a16:creationId xmlns:a16="http://schemas.microsoft.com/office/drawing/2014/main" id="{6A92077F-6459-4B22-9B25-85C14F4041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08664648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31B099-34D4-416E-BA2F-8835A01C8090}" type="slidenum">
              <a:rPr lang="zh-TW" altLang="en-US" smtClean="0"/>
              <a:t>46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3950197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学生类：属性为姓名，方法为使用电脑方法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学生与电脑</a:t>
            </a: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依赖关系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。</a:t>
            </a:r>
          </a:p>
          <a:p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电脑类：属性为电脑状态，方法为电脑被打开、使用中、关闭方法。</a:t>
            </a:r>
          </a:p>
          <a:p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机房类：属性为电脑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机房与电脑</a:t>
            </a: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聚合关系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 </a:t>
            </a: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，方法为欢迎学生进来方法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机房与学生</a:t>
            </a: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依赖关系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 </a:t>
            </a: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31B099-34D4-416E-BA2F-8835A01C8090}" type="slidenum">
              <a:rPr lang="zh-TW" altLang="en-US" smtClean="0"/>
              <a:t>47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0941990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31B099-34D4-416E-BA2F-8835A01C8090}" type="slidenum">
              <a:rPr lang="zh-TW" altLang="en-US" smtClean="0"/>
              <a:t>48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9410332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31B099-34D4-416E-BA2F-8835A01C8090}" type="slidenum">
              <a:rPr lang="zh-TW" altLang="en-US" smtClean="0"/>
              <a:t>49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617859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b="1" dirty="0">
              <a:effectLst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31B099-34D4-416E-BA2F-8835A01C8090}" type="slidenum">
              <a:rPr lang="zh-TW" altLang="en-US" smtClean="0"/>
              <a:t>5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3961008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31B099-34D4-416E-BA2F-8835A01C8090}" type="slidenum">
              <a:rPr lang="zh-TW" altLang="en-US" smtClean="0"/>
              <a:t>50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560413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31B099-34D4-416E-BA2F-8835A01C8090}" type="slidenum">
              <a:rPr lang="zh-TW" altLang="en-US" smtClean="0"/>
              <a:t>51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4364650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31B099-34D4-416E-BA2F-8835A01C8090}" type="slidenum">
              <a:rPr lang="zh-TW" altLang="en-US" smtClean="0"/>
              <a:t>52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9869362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31B099-34D4-416E-BA2F-8835A01C8090}" type="slidenum">
              <a:rPr lang="zh-TW" altLang="en-US" smtClean="0"/>
              <a:t>53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4641089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学生类：属性为姓名</a:t>
            </a:r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、人品值</a:t>
            </a:r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作为判断使用电脑后关不关机</a:t>
            </a:r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，方法为使用电脑方法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学生与电脑</a:t>
            </a: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依赖关系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。</a:t>
            </a:r>
          </a:p>
          <a:p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电脑类：属性为电脑状态，方法为电脑被打开、使用中、关闭方法。</a:t>
            </a:r>
          </a:p>
          <a:p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机房类：属性为电脑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s(</a:t>
            </a:r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机房与电脑</a:t>
            </a: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聚合关系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 </a:t>
            </a: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，方法为欢迎学生进来使用已关机电脑方法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机房与学生</a:t>
            </a: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依赖关系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 </a:t>
            </a: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31B099-34D4-416E-BA2F-8835A01C8090}" type="slidenum">
              <a:rPr lang="zh-TW" altLang="en-US" smtClean="0"/>
              <a:t>54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4076782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31B099-34D4-416E-BA2F-8835A01C8090}" type="slidenum">
              <a:rPr lang="zh-TW" altLang="en-US" smtClean="0"/>
              <a:t>55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3400406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31B099-34D4-416E-BA2F-8835A01C8090}" type="slidenum">
              <a:rPr lang="zh-TW" altLang="en-US" smtClean="0"/>
              <a:t>56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1344651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31B099-34D4-416E-BA2F-8835A01C8090}" type="slidenum">
              <a:rPr lang="zh-TW" altLang="en-US" smtClean="0"/>
              <a:t>57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2820868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31B099-34D4-416E-BA2F-8835A01C8090}" type="slidenum">
              <a:rPr lang="zh-TW" altLang="en-US" smtClean="0"/>
              <a:t>58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4256265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31B099-34D4-416E-BA2F-8835A01C8090}" type="slidenum">
              <a:rPr lang="zh-TW" altLang="en-US" smtClean="0"/>
              <a:t>59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8837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b="1" dirty="0">
              <a:effectLst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31B099-34D4-416E-BA2F-8835A01C8090}" type="slidenum">
              <a:rPr lang="zh-TW" altLang="en-US" smtClean="0"/>
              <a:t>6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9231857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小汽车类：属性为速度。</a:t>
            </a:r>
          </a:p>
          <a:p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警车类：属性为速度，方法追小汽车方法。</a:t>
            </a:r>
          </a:p>
          <a:p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测速器类：属性为标准时间，方法为测量小汽车方法。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31B099-34D4-416E-BA2F-8835A01C8090}" type="slidenum">
              <a:rPr lang="zh-TW" altLang="en-US" smtClean="0"/>
              <a:t>60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6681259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31B099-34D4-416E-BA2F-8835A01C8090}" type="slidenum">
              <a:rPr kumimoji="0" lang="zh-TW" altLang="en-US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zh-TW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0803038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Thread.sleep</a:t>
            </a:r>
            <a:r>
              <a:rPr lang="en-US" altLang="zh-TW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( 3000 );  </a:t>
            </a:r>
            <a:r>
              <a:rPr lang="zh-TW" altLang="en-U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可能发生编译时异常</a:t>
            </a:r>
          </a:p>
          <a:p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所以运用处理异常用法 </a:t>
            </a:r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try</a:t>
            </a:r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…</a:t>
            </a:r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catch</a:t>
            </a:r>
            <a:endParaRPr lang="zh-CN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31B099-34D4-416E-BA2F-8835A01C8090}" type="slidenum">
              <a:rPr kumimoji="0" lang="zh-TW" altLang="en-US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zh-TW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1090214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31B099-34D4-416E-BA2F-8835A01C8090}" type="slidenum">
              <a:rPr kumimoji="0" lang="zh-TW" altLang="en-US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zh-TW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392686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31B099-34D4-416E-BA2F-8835A01C8090}" type="slidenum">
              <a:rPr lang="zh-TW" altLang="en-US" smtClean="0"/>
              <a:t>64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22523384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31B099-34D4-416E-BA2F-8835A01C8090}" type="slidenum">
              <a:rPr lang="zh-TW" altLang="en-US" smtClean="0"/>
              <a:t>65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3038315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31B099-34D4-416E-BA2F-8835A01C8090}" type="slidenum">
              <a:rPr lang="zh-TW" altLang="en-US" smtClean="0"/>
              <a:t>66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17275486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92660670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04866788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課程名稱：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Java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应用开发，屬於專業拓展課程，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3.5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學分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56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學時，講課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56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學時。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教科書：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Java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从入门到精通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作　者：明日科技 編著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出版社：清华</a:t>
            </a:r>
            <a:r>
              <a: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大學出版社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31B099-34D4-416E-BA2F-8835A01C8090}" type="slidenum">
              <a:rPr kumimoji="0" lang="zh-TW" altLang="en-US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0" lang="zh-TW" alt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532821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b="1" dirty="0">
              <a:effectLst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31B099-34D4-416E-BA2F-8835A01C8090}" type="slidenum">
              <a:rPr lang="zh-TW" altLang="en-US" smtClean="0"/>
              <a:t>7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518947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b="1" dirty="0">
              <a:effectLst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31B099-34D4-416E-BA2F-8835A01C8090}" type="slidenum">
              <a:rPr lang="zh-TW" altLang="en-US" smtClean="0"/>
              <a:t>8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605404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b="1" dirty="0">
              <a:effectLst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31B099-34D4-416E-BA2F-8835A01C8090}" type="slidenum">
              <a:rPr lang="zh-TW" altLang="en-US" smtClean="0"/>
              <a:t>9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184230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2020-08-28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487090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2020-08-28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04991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2020-08-28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588264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598286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2020-08-28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534234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2020-08-28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919416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2020-08-28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410819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2020-08-28</a:t>
            </a:fld>
            <a:endParaRPr lang="ko-KR" alt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297344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2020-08-28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724638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2020-08-28</a:t>
            </a:fld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612278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2020-08-28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817204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2020-08-28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170589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FE6DCD-4700-455A-AD6D-3C42515F5C57}" type="datetimeFigureOut">
              <a:rPr lang="ko-KR" altLang="en-US" smtClean="0"/>
              <a:t>2020-08-28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13A184-67E8-40B5-A2FF-4C77723C277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773574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8CD7B"/>
          </a:solidFill>
          <a:ln>
            <a:noFill/>
          </a:ln>
          <a:scene3d>
            <a:camera prst="orthographicFront"/>
            <a:lightRig rig="threePt" dir="t"/>
          </a:scene3d>
          <a:sp3d>
            <a:bevelT w="44450" h="190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 userDrawn="1"/>
        </p:nvSpPr>
        <p:spPr>
          <a:xfrm>
            <a:off x="209550" y="234950"/>
            <a:ext cx="11772900" cy="6388100"/>
          </a:xfrm>
          <a:prstGeom prst="roundRect">
            <a:avLst>
              <a:gd name="adj" fmla="val 4142"/>
            </a:avLst>
          </a:prstGeom>
          <a:gradFill flip="none" rotWithShape="1">
            <a:gsLst>
              <a:gs pos="0">
                <a:srgbClr val="015869"/>
              </a:gs>
              <a:gs pos="100000">
                <a:srgbClr val="00232C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 userDrawn="1"/>
        </p:nvSpPr>
        <p:spPr>
          <a:xfrm>
            <a:off x="209550" y="6413500"/>
            <a:ext cx="11772900" cy="244475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/>
          <p:cNvGrpSpPr/>
          <p:nvPr userDrawn="1"/>
        </p:nvGrpSpPr>
        <p:grpSpPr>
          <a:xfrm>
            <a:off x="10547350" y="6076950"/>
            <a:ext cx="895350" cy="336550"/>
            <a:chOff x="10547350" y="6076950"/>
            <a:chExt cx="895350" cy="336550"/>
          </a:xfrm>
        </p:grpSpPr>
        <p:sp>
          <p:nvSpPr>
            <p:cNvPr id="11" name="직사각형 10"/>
            <p:cNvSpPr/>
            <p:nvPr/>
          </p:nvSpPr>
          <p:spPr>
            <a:xfrm>
              <a:off x="10547350" y="6191251"/>
              <a:ext cx="895350" cy="22224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10547350" y="6076950"/>
              <a:ext cx="895350" cy="24447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3" name="그림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9879249" y="6177525"/>
            <a:ext cx="379876" cy="379876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 userDrawn="1"/>
        </p:nvPicPr>
        <p:blipFill>
          <a:blip r:embed="rId3" cstate="print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9339499" y="6164499"/>
            <a:ext cx="379876" cy="379876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 userDrawn="1"/>
        </p:nvPicPr>
        <p:blipFill>
          <a:blip r:embed="rId4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8788140" y="6192521"/>
            <a:ext cx="323831" cy="323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8434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8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.png"/><Relationship Id="rId5" Type="http://schemas.openxmlformats.org/officeDocument/2006/relationships/image" Target="../media/image10.png"/><Relationship Id="rId10" Type="http://schemas.openxmlformats.org/officeDocument/2006/relationships/image" Target="../media/image28.png"/><Relationship Id="rId4" Type="http://schemas.openxmlformats.org/officeDocument/2006/relationships/image" Target="../media/image9.png"/><Relationship Id="rId9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hdphoto" Target="../media/hdphoto16.wdp"/><Relationship Id="rId13" Type="http://schemas.openxmlformats.org/officeDocument/2006/relationships/image" Target="../media/image32.png"/><Relationship Id="rId3" Type="http://schemas.openxmlformats.org/officeDocument/2006/relationships/image" Target="../media/image8.png"/><Relationship Id="rId7" Type="http://schemas.openxmlformats.org/officeDocument/2006/relationships/image" Target="../media/image29.png"/><Relationship Id="rId12" Type="http://schemas.microsoft.com/office/2007/relationships/hdphoto" Target="../media/hdphoto18.wdp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.png"/><Relationship Id="rId11" Type="http://schemas.openxmlformats.org/officeDocument/2006/relationships/image" Target="../media/image31.png"/><Relationship Id="rId5" Type="http://schemas.openxmlformats.org/officeDocument/2006/relationships/image" Target="../media/image10.png"/><Relationship Id="rId10" Type="http://schemas.microsoft.com/office/2007/relationships/hdphoto" Target="../media/hdphoto17.wdp"/><Relationship Id="rId4" Type="http://schemas.openxmlformats.org/officeDocument/2006/relationships/image" Target="../media/image9.png"/><Relationship Id="rId9" Type="http://schemas.openxmlformats.org/officeDocument/2006/relationships/image" Target="../media/image30.png"/><Relationship Id="rId14" Type="http://schemas.microsoft.com/office/2007/relationships/hdphoto" Target="../media/hdphoto19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8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microsoft.com/office/2007/relationships/hdphoto" Target="../media/hdphoto20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microsoft.com/office/2007/relationships/hdphoto" Target="../media/hdphoto22.wdp"/><Relationship Id="rId3" Type="http://schemas.openxmlformats.org/officeDocument/2006/relationships/image" Target="../media/image8.png"/><Relationship Id="rId7" Type="http://schemas.openxmlformats.org/officeDocument/2006/relationships/image" Target="../media/image34.png"/><Relationship Id="rId12" Type="http://schemas.openxmlformats.org/officeDocument/2006/relationships/image" Target="../media/image38.png"/><Relationship Id="rId17" Type="http://schemas.microsoft.com/office/2007/relationships/hdphoto" Target="../media/hdphoto24.wdp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4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.png"/><Relationship Id="rId11" Type="http://schemas.microsoft.com/office/2007/relationships/hdphoto" Target="../media/hdphoto21.wdp"/><Relationship Id="rId5" Type="http://schemas.openxmlformats.org/officeDocument/2006/relationships/image" Target="../media/image10.png"/><Relationship Id="rId15" Type="http://schemas.microsoft.com/office/2007/relationships/hdphoto" Target="../media/hdphoto23.wdp"/><Relationship Id="rId10" Type="http://schemas.openxmlformats.org/officeDocument/2006/relationships/image" Target="../media/image37.png"/><Relationship Id="rId4" Type="http://schemas.openxmlformats.org/officeDocument/2006/relationships/image" Target="../media/image9.png"/><Relationship Id="rId9" Type="http://schemas.openxmlformats.org/officeDocument/2006/relationships/image" Target="../media/image36.png"/><Relationship Id="rId1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8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microsoft.com/office/2007/relationships/hdphoto" Target="../media/hdphoto25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microsoft.com/office/2007/relationships/hdphoto" Target="../media/hdphoto22.wdp"/><Relationship Id="rId3" Type="http://schemas.openxmlformats.org/officeDocument/2006/relationships/image" Target="../media/image8.png"/><Relationship Id="rId7" Type="http://schemas.openxmlformats.org/officeDocument/2006/relationships/image" Target="../media/image34.png"/><Relationship Id="rId12" Type="http://schemas.openxmlformats.org/officeDocument/2006/relationships/image" Target="../media/image44.png"/><Relationship Id="rId17" Type="http://schemas.microsoft.com/office/2007/relationships/hdphoto" Target="../media/hdphoto27.wdp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4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.png"/><Relationship Id="rId11" Type="http://schemas.microsoft.com/office/2007/relationships/hdphoto" Target="../media/hdphoto21.wdp"/><Relationship Id="rId5" Type="http://schemas.openxmlformats.org/officeDocument/2006/relationships/image" Target="../media/image10.png"/><Relationship Id="rId15" Type="http://schemas.microsoft.com/office/2007/relationships/hdphoto" Target="../media/hdphoto26.wdp"/><Relationship Id="rId10" Type="http://schemas.openxmlformats.org/officeDocument/2006/relationships/image" Target="../media/image43.png"/><Relationship Id="rId4" Type="http://schemas.openxmlformats.org/officeDocument/2006/relationships/image" Target="../media/image9.png"/><Relationship Id="rId9" Type="http://schemas.openxmlformats.org/officeDocument/2006/relationships/image" Target="../media/image42.png"/><Relationship Id="rId14" Type="http://schemas.openxmlformats.org/officeDocument/2006/relationships/image" Target="../media/image4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1.xml.rels><?xml version="1.0" encoding="UTF-8" standalone="yes"?>
<Relationships xmlns="http://schemas.openxmlformats.org/package/2006/relationships"><Relationship Id="rId8" Type="http://schemas.microsoft.com/office/2007/relationships/hdphoto" Target="../media/hdphoto28.wdp"/><Relationship Id="rId13" Type="http://schemas.openxmlformats.org/officeDocument/2006/relationships/image" Target="../media/image50.png"/><Relationship Id="rId3" Type="http://schemas.openxmlformats.org/officeDocument/2006/relationships/image" Target="../media/image8.png"/><Relationship Id="rId7" Type="http://schemas.openxmlformats.org/officeDocument/2006/relationships/image" Target="../media/image47.png"/><Relationship Id="rId12" Type="http://schemas.microsoft.com/office/2007/relationships/hdphoto" Target="../media/hdphoto30.wdp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.png"/><Relationship Id="rId11" Type="http://schemas.openxmlformats.org/officeDocument/2006/relationships/image" Target="../media/image49.png"/><Relationship Id="rId5" Type="http://schemas.openxmlformats.org/officeDocument/2006/relationships/image" Target="../media/image10.png"/><Relationship Id="rId10" Type="http://schemas.microsoft.com/office/2007/relationships/hdphoto" Target="../media/hdphoto29.wdp"/><Relationship Id="rId4" Type="http://schemas.openxmlformats.org/officeDocument/2006/relationships/image" Target="../media/image9.png"/><Relationship Id="rId9" Type="http://schemas.openxmlformats.org/officeDocument/2006/relationships/image" Target="../media/image48.png"/><Relationship Id="rId14" Type="http://schemas.microsoft.com/office/2007/relationships/hdphoto" Target="../media/hdphoto31.wdp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4.xml.rels><?xml version="1.0" encoding="UTF-8" standalone="yes"?>
<Relationships xmlns="http://schemas.openxmlformats.org/package/2006/relationships"><Relationship Id="rId8" Type="http://schemas.microsoft.com/office/2007/relationships/hdphoto" Target="../media/hdphoto32.wdp"/><Relationship Id="rId13" Type="http://schemas.openxmlformats.org/officeDocument/2006/relationships/image" Target="../media/image54.png"/><Relationship Id="rId3" Type="http://schemas.openxmlformats.org/officeDocument/2006/relationships/image" Target="../media/image8.png"/><Relationship Id="rId7" Type="http://schemas.openxmlformats.org/officeDocument/2006/relationships/image" Target="../media/image51.png"/><Relationship Id="rId12" Type="http://schemas.microsoft.com/office/2007/relationships/hdphoto" Target="../media/hdphoto34.wdp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.png"/><Relationship Id="rId11" Type="http://schemas.openxmlformats.org/officeDocument/2006/relationships/image" Target="../media/image53.png"/><Relationship Id="rId5" Type="http://schemas.openxmlformats.org/officeDocument/2006/relationships/image" Target="../media/image10.png"/><Relationship Id="rId15" Type="http://schemas.openxmlformats.org/officeDocument/2006/relationships/image" Target="../media/image55.png"/><Relationship Id="rId10" Type="http://schemas.microsoft.com/office/2007/relationships/hdphoto" Target="../media/hdphoto33.wdp"/><Relationship Id="rId4" Type="http://schemas.openxmlformats.org/officeDocument/2006/relationships/image" Target="../media/image9.png"/><Relationship Id="rId9" Type="http://schemas.openxmlformats.org/officeDocument/2006/relationships/image" Target="../media/image52.png"/><Relationship Id="rId14" Type="http://schemas.microsoft.com/office/2007/relationships/hdphoto" Target="../media/hdphoto35.wdp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1.xml.rels><?xml version="1.0" encoding="UTF-8" standalone="yes"?>
<Relationships xmlns="http://schemas.openxmlformats.org/package/2006/relationships"><Relationship Id="rId8" Type="http://schemas.microsoft.com/office/2007/relationships/hdphoto" Target="../media/hdphoto36.wdp"/><Relationship Id="rId13" Type="http://schemas.openxmlformats.org/officeDocument/2006/relationships/image" Target="../media/image59.png"/><Relationship Id="rId3" Type="http://schemas.openxmlformats.org/officeDocument/2006/relationships/image" Target="../media/image8.png"/><Relationship Id="rId7" Type="http://schemas.openxmlformats.org/officeDocument/2006/relationships/image" Target="../media/image56.png"/><Relationship Id="rId12" Type="http://schemas.microsoft.com/office/2007/relationships/hdphoto" Target="../media/hdphoto38.wdp"/><Relationship Id="rId2" Type="http://schemas.openxmlformats.org/officeDocument/2006/relationships/notesSlide" Target="../notesSlides/notesSlide41.xml"/><Relationship Id="rId16" Type="http://schemas.microsoft.com/office/2007/relationships/hdphoto" Target="../media/hdphoto40.wdp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.png"/><Relationship Id="rId11" Type="http://schemas.openxmlformats.org/officeDocument/2006/relationships/image" Target="../media/image58.png"/><Relationship Id="rId5" Type="http://schemas.openxmlformats.org/officeDocument/2006/relationships/image" Target="../media/image10.png"/><Relationship Id="rId15" Type="http://schemas.openxmlformats.org/officeDocument/2006/relationships/image" Target="../media/image60.png"/><Relationship Id="rId10" Type="http://schemas.microsoft.com/office/2007/relationships/hdphoto" Target="../media/hdphoto37.wdp"/><Relationship Id="rId4" Type="http://schemas.openxmlformats.org/officeDocument/2006/relationships/image" Target="../media/image9.png"/><Relationship Id="rId9" Type="http://schemas.openxmlformats.org/officeDocument/2006/relationships/image" Target="../media/image57.png"/><Relationship Id="rId14" Type="http://schemas.microsoft.com/office/2007/relationships/hdphoto" Target="../media/hdphoto39.wdp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5.xml.rels><?xml version="1.0" encoding="UTF-8" standalone="yes"?>
<Relationships xmlns="http://schemas.openxmlformats.org/package/2006/relationships"><Relationship Id="rId8" Type="http://schemas.microsoft.com/office/2007/relationships/hdphoto" Target="../media/hdphoto41.wdp"/><Relationship Id="rId13" Type="http://schemas.openxmlformats.org/officeDocument/2006/relationships/image" Target="../media/image64.png"/><Relationship Id="rId3" Type="http://schemas.openxmlformats.org/officeDocument/2006/relationships/image" Target="../media/image8.png"/><Relationship Id="rId7" Type="http://schemas.openxmlformats.org/officeDocument/2006/relationships/image" Target="../media/image61.png"/><Relationship Id="rId12" Type="http://schemas.microsoft.com/office/2007/relationships/hdphoto" Target="../media/hdphoto43.wdp"/><Relationship Id="rId2" Type="http://schemas.openxmlformats.org/officeDocument/2006/relationships/notesSlide" Target="../notesSlides/notesSlide45.xml"/><Relationship Id="rId16" Type="http://schemas.microsoft.com/office/2007/relationships/hdphoto" Target="../media/hdphoto45.wdp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.png"/><Relationship Id="rId11" Type="http://schemas.openxmlformats.org/officeDocument/2006/relationships/image" Target="../media/image63.png"/><Relationship Id="rId5" Type="http://schemas.openxmlformats.org/officeDocument/2006/relationships/image" Target="../media/image10.png"/><Relationship Id="rId15" Type="http://schemas.openxmlformats.org/officeDocument/2006/relationships/image" Target="../media/image65.png"/><Relationship Id="rId10" Type="http://schemas.microsoft.com/office/2007/relationships/hdphoto" Target="../media/hdphoto42.wdp"/><Relationship Id="rId4" Type="http://schemas.openxmlformats.org/officeDocument/2006/relationships/image" Target="../media/image9.png"/><Relationship Id="rId9" Type="http://schemas.openxmlformats.org/officeDocument/2006/relationships/image" Target="../media/image62.png"/><Relationship Id="rId14" Type="http://schemas.microsoft.com/office/2007/relationships/hdphoto" Target="../media/hdphoto44.wdp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66.tmp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openxmlformats.org/officeDocument/2006/relationships/image" Target="../media/image14.png"/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12" Type="http://schemas.microsoft.com/office/2007/relationships/hdphoto" Target="../media/hdphoto4.wd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.png"/><Relationship Id="rId11" Type="http://schemas.openxmlformats.org/officeDocument/2006/relationships/image" Target="../media/image13.png"/><Relationship Id="rId5" Type="http://schemas.openxmlformats.org/officeDocument/2006/relationships/image" Target="../media/image10.png"/><Relationship Id="rId10" Type="http://schemas.microsoft.com/office/2007/relationships/hdphoto" Target="../media/hdphoto3.wdp"/><Relationship Id="rId4" Type="http://schemas.openxmlformats.org/officeDocument/2006/relationships/image" Target="../media/image9.png"/><Relationship Id="rId9" Type="http://schemas.openxmlformats.org/officeDocument/2006/relationships/image" Target="../media/image12.png"/><Relationship Id="rId14" Type="http://schemas.microsoft.com/office/2007/relationships/hdphoto" Target="../media/hdphoto5.wdp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image" Target="../media/image72.png"/><Relationship Id="rId18" Type="http://schemas.microsoft.com/office/2007/relationships/hdphoto" Target="../media/hdphoto49.wdp"/><Relationship Id="rId3" Type="http://schemas.openxmlformats.org/officeDocument/2006/relationships/image" Target="../media/image8.png"/><Relationship Id="rId7" Type="http://schemas.openxmlformats.org/officeDocument/2006/relationships/image" Target="../media/image67.png"/><Relationship Id="rId12" Type="http://schemas.microsoft.com/office/2007/relationships/hdphoto" Target="../media/hdphoto46.wdp"/><Relationship Id="rId17" Type="http://schemas.openxmlformats.org/officeDocument/2006/relationships/image" Target="../media/image74.png"/><Relationship Id="rId2" Type="http://schemas.openxmlformats.org/officeDocument/2006/relationships/notesSlide" Target="../notesSlides/notesSlide52.xml"/><Relationship Id="rId16" Type="http://schemas.microsoft.com/office/2007/relationships/hdphoto" Target="../media/hdphoto48.wdp"/><Relationship Id="rId20" Type="http://schemas.microsoft.com/office/2007/relationships/hdphoto" Target="../media/hdphoto50.wdp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.png"/><Relationship Id="rId11" Type="http://schemas.openxmlformats.org/officeDocument/2006/relationships/image" Target="../media/image71.png"/><Relationship Id="rId5" Type="http://schemas.openxmlformats.org/officeDocument/2006/relationships/image" Target="../media/image10.png"/><Relationship Id="rId15" Type="http://schemas.openxmlformats.org/officeDocument/2006/relationships/image" Target="../media/image73.png"/><Relationship Id="rId10" Type="http://schemas.openxmlformats.org/officeDocument/2006/relationships/image" Target="../media/image70.png"/><Relationship Id="rId19" Type="http://schemas.openxmlformats.org/officeDocument/2006/relationships/image" Target="../media/image75.png"/><Relationship Id="rId4" Type="http://schemas.openxmlformats.org/officeDocument/2006/relationships/image" Target="../media/image9.png"/><Relationship Id="rId9" Type="http://schemas.openxmlformats.org/officeDocument/2006/relationships/image" Target="../media/image69.png"/><Relationship Id="rId14" Type="http://schemas.microsoft.com/office/2007/relationships/hdphoto" Target="../media/hdphoto47.wdp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76.tmp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8.xml.rels><?xml version="1.0" encoding="UTF-8" standalone="yes"?>
<Relationships xmlns="http://schemas.openxmlformats.org/package/2006/relationships"><Relationship Id="rId8" Type="http://schemas.microsoft.com/office/2007/relationships/hdphoto" Target="../media/hdphoto51.wdp"/><Relationship Id="rId13" Type="http://schemas.openxmlformats.org/officeDocument/2006/relationships/image" Target="../media/image80.png"/><Relationship Id="rId18" Type="http://schemas.microsoft.com/office/2007/relationships/hdphoto" Target="../media/hdphoto56.wdp"/><Relationship Id="rId3" Type="http://schemas.openxmlformats.org/officeDocument/2006/relationships/image" Target="../media/image8.png"/><Relationship Id="rId21" Type="http://schemas.openxmlformats.org/officeDocument/2006/relationships/image" Target="../media/image84.png"/><Relationship Id="rId7" Type="http://schemas.openxmlformats.org/officeDocument/2006/relationships/image" Target="../media/image77.png"/><Relationship Id="rId12" Type="http://schemas.microsoft.com/office/2007/relationships/hdphoto" Target="../media/hdphoto53.wdp"/><Relationship Id="rId17" Type="http://schemas.openxmlformats.org/officeDocument/2006/relationships/image" Target="../media/image82.png"/><Relationship Id="rId2" Type="http://schemas.openxmlformats.org/officeDocument/2006/relationships/notesSlide" Target="../notesSlides/notesSlide58.xml"/><Relationship Id="rId16" Type="http://schemas.microsoft.com/office/2007/relationships/hdphoto" Target="../media/hdphoto55.wdp"/><Relationship Id="rId20" Type="http://schemas.microsoft.com/office/2007/relationships/hdphoto" Target="../media/hdphoto57.wdp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.png"/><Relationship Id="rId11" Type="http://schemas.openxmlformats.org/officeDocument/2006/relationships/image" Target="../media/image79.png"/><Relationship Id="rId5" Type="http://schemas.openxmlformats.org/officeDocument/2006/relationships/image" Target="../media/image10.png"/><Relationship Id="rId15" Type="http://schemas.openxmlformats.org/officeDocument/2006/relationships/image" Target="../media/image81.png"/><Relationship Id="rId10" Type="http://schemas.microsoft.com/office/2007/relationships/hdphoto" Target="../media/hdphoto52.wdp"/><Relationship Id="rId19" Type="http://schemas.openxmlformats.org/officeDocument/2006/relationships/image" Target="../media/image83.png"/><Relationship Id="rId4" Type="http://schemas.openxmlformats.org/officeDocument/2006/relationships/image" Target="../media/image9.png"/><Relationship Id="rId9" Type="http://schemas.openxmlformats.org/officeDocument/2006/relationships/image" Target="../media/image78.png"/><Relationship Id="rId14" Type="http://schemas.microsoft.com/office/2007/relationships/hdphoto" Target="../media/hdphoto54.wdp"/><Relationship Id="rId22" Type="http://schemas.microsoft.com/office/2007/relationships/hdphoto" Target="../media/hdphoto58.wdp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85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3" Type="http://schemas.openxmlformats.org/officeDocument/2006/relationships/image" Target="../media/image8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86.tmp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1.xml.rels><?xml version="1.0" encoding="UTF-8" standalone="yes"?>
<Relationships xmlns="http://schemas.openxmlformats.org/package/2006/relationships"><Relationship Id="rId8" Type="http://schemas.microsoft.com/office/2007/relationships/hdphoto" Target="../media/hdphoto59.wdp"/><Relationship Id="rId3" Type="http://schemas.openxmlformats.org/officeDocument/2006/relationships/image" Target="../media/image8.png"/><Relationship Id="rId7" Type="http://schemas.openxmlformats.org/officeDocument/2006/relationships/image" Target="../media/image87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2.xml.rels><?xml version="1.0" encoding="UTF-8" standalone="yes"?>
<Relationships xmlns="http://schemas.openxmlformats.org/package/2006/relationships"><Relationship Id="rId8" Type="http://schemas.microsoft.com/office/2007/relationships/hdphoto" Target="../media/hdphoto60.wdp"/><Relationship Id="rId3" Type="http://schemas.openxmlformats.org/officeDocument/2006/relationships/image" Target="../media/image8.png"/><Relationship Id="rId7" Type="http://schemas.openxmlformats.org/officeDocument/2006/relationships/image" Target="../media/image88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3.xml.rels><?xml version="1.0" encoding="UTF-8" standalone="yes"?>
<Relationships xmlns="http://schemas.openxmlformats.org/package/2006/relationships"><Relationship Id="rId8" Type="http://schemas.microsoft.com/office/2007/relationships/hdphoto" Target="../media/hdphoto61.wdp"/><Relationship Id="rId3" Type="http://schemas.openxmlformats.org/officeDocument/2006/relationships/image" Target="../media/image8.png"/><Relationship Id="rId7" Type="http://schemas.openxmlformats.org/officeDocument/2006/relationships/image" Target="../media/image89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13" Type="http://schemas.openxmlformats.org/officeDocument/2006/relationships/image" Target="../media/image95.png"/><Relationship Id="rId18" Type="http://schemas.microsoft.com/office/2007/relationships/hdphoto" Target="../media/hdphoto65.wdp"/><Relationship Id="rId3" Type="http://schemas.openxmlformats.org/officeDocument/2006/relationships/image" Target="../media/image8.png"/><Relationship Id="rId21" Type="http://schemas.openxmlformats.org/officeDocument/2006/relationships/image" Target="../media/image99.png"/><Relationship Id="rId7" Type="http://schemas.openxmlformats.org/officeDocument/2006/relationships/image" Target="../media/image90.png"/><Relationship Id="rId12" Type="http://schemas.microsoft.com/office/2007/relationships/hdphoto" Target="../media/hdphoto62.wdp"/><Relationship Id="rId17" Type="http://schemas.openxmlformats.org/officeDocument/2006/relationships/image" Target="../media/image97.png"/><Relationship Id="rId2" Type="http://schemas.openxmlformats.org/officeDocument/2006/relationships/notesSlide" Target="../notesSlides/notesSlide65.xml"/><Relationship Id="rId16" Type="http://schemas.microsoft.com/office/2007/relationships/hdphoto" Target="../media/hdphoto64.wdp"/><Relationship Id="rId20" Type="http://schemas.microsoft.com/office/2007/relationships/hdphoto" Target="../media/hdphoto66.wdp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.png"/><Relationship Id="rId11" Type="http://schemas.openxmlformats.org/officeDocument/2006/relationships/image" Target="../media/image94.png"/><Relationship Id="rId5" Type="http://schemas.openxmlformats.org/officeDocument/2006/relationships/image" Target="../media/image10.png"/><Relationship Id="rId15" Type="http://schemas.openxmlformats.org/officeDocument/2006/relationships/image" Target="../media/image96.png"/><Relationship Id="rId10" Type="http://schemas.openxmlformats.org/officeDocument/2006/relationships/image" Target="../media/image93.png"/><Relationship Id="rId19" Type="http://schemas.openxmlformats.org/officeDocument/2006/relationships/image" Target="../media/image98.png"/><Relationship Id="rId4" Type="http://schemas.openxmlformats.org/officeDocument/2006/relationships/image" Target="../media/image9.png"/><Relationship Id="rId9" Type="http://schemas.openxmlformats.org/officeDocument/2006/relationships/image" Target="../media/image92.png"/><Relationship Id="rId14" Type="http://schemas.microsoft.com/office/2007/relationships/hdphoto" Target="../media/hdphoto63.wdp"/><Relationship Id="rId22" Type="http://schemas.microsoft.com/office/2007/relationships/hdphoto" Target="../media/hdphoto67.wdp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jp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3" Type="http://schemas.openxmlformats.org/officeDocument/2006/relationships/image" Target="../media/image8.png"/><Relationship Id="rId7" Type="http://schemas.openxmlformats.org/officeDocument/2006/relationships/image" Target="../media/image16.png"/><Relationship Id="rId12" Type="http://schemas.microsoft.com/office/2007/relationships/hdphoto" Target="../media/hdphoto9.wd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.png"/><Relationship Id="rId11" Type="http://schemas.openxmlformats.org/officeDocument/2006/relationships/image" Target="../media/image18.png"/><Relationship Id="rId5" Type="http://schemas.openxmlformats.org/officeDocument/2006/relationships/image" Target="../media/image10.png"/><Relationship Id="rId10" Type="http://schemas.microsoft.com/office/2007/relationships/hdphoto" Target="../media/hdphoto8.wdp"/><Relationship Id="rId4" Type="http://schemas.openxmlformats.org/officeDocument/2006/relationships/image" Target="../media/image9.png"/><Relationship Id="rId9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10.wdp"/><Relationship Id="rId3" Type="http://schemas.openxmlformats.org/officeDocument/2006/relationships/image" Target="../media/image8.png"/><Relationship Id="rId7" Type="http://schemas.openxmlformats.org/officeDocument/2006/relationships/image" Target="../media/image19.png"/><Relationship Id="rId12" Type="http://schemas.microsoft.com/office/2007/relationships/hdphoto" Target="../media/hdphoto11.wdp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.png"/><Relationship Id="rId11" Type="http://schemas.openxmlformats.org/officeDocument/2006/relationships/image" Target="../media/image20.png"/><Relationship Id="rId5" Type="http://schemas.openxmlformats.org/officeDocument/2006/relationships/image" Target="../media/image10.png"/><Relationship Id="rId10" Type="http://schemas.microsoft.com/office/2007/relationships/hdphoto" Target="../media/hdphoto8.wdp"/><Relationship Id="rId4" Type="http://schemas.openxmlformats.org/officeDocument/2006/relationships/image" Target="../media/image9.png"/><Relationship Id="rId9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12.wdp"/><Relationship Id="rId13" Type="http://schemas.openxmlformats.org/officeDocument/2006/relationships/image" Target="../media/image24.png"/><Relationship Id="rId3" Type="http://schemas.openxmlformats.org/officeDocument/2006/relationships/image" Target="../media/image8.png"/><Relationship Id="rId7" Type="http://schemas.openxmlformats.org/officeDocument/2006/relationships/image" Target="../media/image21.png"/><Relationship Id="rId12" Type="http://schemas.microsoft.com/office/2007/relationships/hdphoto" Target="../media/hdphoto14.wdp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.png"/><Relationship Id="rId11" Type="http://schemas.openxmlformats.org/officeDocument/2006/relationships/image" Target="../media/image23.png"/><Relationship Id="rId5" Type="http://schemas.openxmlformats.org/officeDocument/2006/relationships/image" Target="../media/image10.png"/><Relationship Id="rId10" Type="http://schemas.microsoft.com/office/2007/relationships/hdphoto" Target="../media/hdphoto13.wdp"/><Relationship Id="rId4" Type="http://schemas.openxmlformats.org/officeDocument/2006/relationships/image" Target="../media/image9.png"/><Relationship Id="rId9" Type="http://schemas.openxmlformats.org/officeDocument/2006/relationships/image" Target="../media/image22.png"/><Relationship Id="rId14" Type="http://schemas.microsoft.com/office/2007/relationships/hdphoto" Target="../media/hdphoto15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otGrid">
          <a:fgClr>
            <a:srgbClr val="2F546B"/>
          </a:fgClr>
          <a:bgClr>
            <a:srgbClr val="345E77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직사각형 32"/>
          <p:cNvSpPr/>
          <p:nvPr/>
        </p:nvSpPr>
        <p:spPr>
          <a:xfrm>
            <a:off x="2313214" y="4598455"/>
            <a:ext cx="9422576" cy="193987"/>
          </a:xfrm>
          <a:prstGeom prst="rect">
            <a:avLst/>
          </a:prstGeom>
          <a:solidFill>
            <a:srgbClr val="E0D8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11459565" y="4695448"/>
            <a:ext cx="276225" cy="2160000"/>
          </a:xfrm>
          <a:prstGeom prst="rect">
            <a:avLst/>
          </a:prstGeom>
          <a:solidFill>
            <a:srgbClr val="E0D8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2313214" y="4698000"/>
            <a:ext cx="277200" cy="2160000"/>
          </a:xfrm>
          <a:prstGeom prst="rect">
            <a:avLst/>
          </a:prstGeom>
          <a:solidFill>
            <a:srgbClr val="E0D8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grpSp>
        <p:nvGrpSpPr>
          <p:cNvPr id="38" name="그룹 37"/>
          <p:cNvGrpSpPr/>
          <p:nvPr/>
        </p:nvGrpSpPr>
        <p:grpSpPr>
          <a:xfrm>
            <a:off x="2811862" y="4287280"/>
            <a:ext cx="1401926" cy="307900"/>
            <a:chOff x="1838576" y="4963427"/>
            <a:chExt cx="2038350" cy="447675"/>
          </a:xfrm>
        </p:grpSpPr>
        <p:sp>
          <p:nvSpPr>
            <p:cNvPr id="21" name="Freeform 18"/>
            <p:cNvSpPr>
              <a:spLocks/>
            </p:cNvSpPr>
            <p:nvPr/>
          </p:nvSpPr>
          <p:spPr bwMode="auto">
            <a:xfrm>
              <a:off x="1838576" y="4963427"/>
              <a:ext cx="2038350" cy="447675"/>
            </a:xfrm>
            <a:custGeom>
              <a:avLst/>
              <a:gdLst>
                <a:gd name="T0" fmla="*/ 403 w 3850"/>
                <a:gd name="T1" fmla="*/ 0 h 845"/>
                <a:gd name="T2" fmla="*/ 3850 w 3850"/>
                <a:gd name="T3" fmla="*/ 0 h 845"/>
                <a:gd name="T4" fmla="*/ 3850 w 3850"/>
                <a:gd name="T5" fmla="*/ 115 h 845"/>
                <a:gd name="T6" fmla="*/ 3821 w 3850"/>
                <a:gd name="T7" fmla="*/ 155 h 845"/>
                <a:gd name="T8" fmla="*/ 3777 w 3850"/>
                <a:gd name="T9" fmla="*/ 235 h 845"/>
                <a:gd name="T10" fmla="*/ 3749 w 3850"/>
                <a:gd name="T11" fmla="*/ 315 h 845"/>
                <a:gd name="T12" fmla="*/ 3738 w 3850"/>
                <a:gd name="T13" fmla="*/ 396 h 845"/>
                <a:gd name="T14" fmla="*/ 3741 w 3850"/>
                <a:gd name="T15" fmla="*/ 475 h 845"/>
                <a:gd name="T16" fmla="*/ 3756 w 3850"/>
                <a:gd name="T17" fmla="*/ 551 h 845"/>
                <a:gd name="T18" fmla="*/ 3785 w 3850"/>
                <a:gd name="T19" fmla="*/ 625 h 845"/>
                <a:gd name="T20" fmla="*/ 3826 w 3850"/>
                <a:gd name="T21" fmla="*/ 695 h 845"/>
                <a:gd name="T22" fmla="*/ 3850 w 3850"/>
                <a:gd name="T23" fmla="*/ 728 h 845"/>
                <a:gd name="T24" fmla="*/ 3850 w 3850"/>
                <a:gd name="T25" fmla="*/ 845 h 845"/>
                <a:gd name="T26" fmla="*/ 403 w 3850"/>
                <a:gd name="T27" fmla="*/ 845 h 845"/>
                <a:gd name="T28" fmla="*/ 353 w 3850"/>
                <a:gd name="T29" fmla="*/ 844 h 845"/>
                <a:gd name="T30" fmla="*/ 265 w 3850"/>
                <a:gd name="T31" fmla="*/ 825 h 845"/>
                <a:gd name="T32" fmla="*/ 189 w 3850"/>
                <a:gd name="T33" fmla="*/ 790 h 845"/>
                <a:gd name="T34" fmla="*/ 127 w 3850"/>
                <a:gd name="T35" fmla="*/ 741 h 845"/>
                <a:gd name="T36" fmla="*/ 75 w 3850"/>
                <a:gd name="T37" fmla="*/ 682 h 845"/>
                <a:gd name="T38" fmla="*/ 37 w 3850"/>
                <a:gd name="T39" fmla="*/ 613 h 845"/>
                <a:gd name="T40" fmla="*/ 13 w 3850"/>
                <a:gd name="T41" fmla="*/ 540 h 845"/>
                <a:gd name="T42" fmla="*/ 0 w 3850"/>
                <a:gd name="T43" fmla="*/ 462 h 845"/>
                <a:gd name="T44" fmla="*/ 0 w 3850"/>
                <a:gd name="T45" fmla="*/ 383 h 845"/>
                <a:gd name="T46" fmla="*/ 13 w 3850"/>
                <a:gd name="T47" fmla="*/ 304 h 845"/>
                <a:gd name="T48" fmla="*/ 37 w 3850"/>
                <a:gd name="T49" fmla="*/ 230 h 845"/>
                <a:gd name="T50" fmla="*/ 75 w 3850"/>
                <a:gd name="T51" fmla="*/ 161 h 845"/>
                <a:gd name="T52" fmla="*/ 127 w 3850"/>
                <a:gd name="T53" fmla="*/ 102 h 845"/>
                <a:gd name="T54" fmla="*/ 189 w 3850"/>
                <a:gd name="T55" fmla="*/ 55 h 845"/>
                <a:gd name="T56" fmla="*/ 265 w 3850"/>
                <a:gd name="T57" fmla="*/ 20 h 845"/>
                <a:gd name="T58" fmla="*/ 353 w 3850"/>
                <a:gd name="T59" fmla="*/ 1 h 845"/>
                <a:gd name="T60" fmla="*/ 403 w 3850"/>
                <a:gd name="T61" fmla="*/ 0 h 8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850" h="845">
                  <a:moveTo>
                    <a:pt x="403" y="0"/>
                  </a:moveTo>
                  <a:lnTo>
                    <a:pt x="3850" y="0"/>
                  </a:lnTo>
                  <a:lnTo>
                    <a:pt x="3850" y="115"/>
                  </a:lnTo>
                  <a:lnTo>
                    <a:pt x="3821" y="155"/>
                  </a:lnTo>
                  <a:lnTo>
                    <a:pt x="3777" y="235"/>
                  </a:lnTo>
                  <a:lnTo>
                    <a:pt x="3749" y="315"/>
                  </a:lnTo>
                  <a:lnTo>
                    <a:pt x="3738" y="396"/>
                  </a:lnTo>
                  <a:lnTo>
                    <a:pt x="3741" y="475"/>
                  </a:lnTo>
                  <a:lnTo>
                    <a:pt x="3756" y="551"/>
                  </a:lnTo>
                  <a:lnTo>
                    <a:pt x="3785" y="625"/>
                  </a:lnTo>
                  <a:lnTo>
                    <a:pt x="3826" y="695"/>
                  </a:lnTo>
                  <a:lnTo>
                    <a:pt x="3850" y="728"/>
                  </a:lnTo>
                  <a:lnTo>
                    <a:pt x="3850" y="845"/>
                  </a:lnTo>
                  <a:lnTo>
                    <a:pt x="403" y="845"/>
                  </a:lnTo>
                  <a:lnTo>
                    <a:pt x="353" y="844"/>
                  </a:lnTo>
                  <a:lnTo>
                    <a:pt x="265" y="825"/>
                  </a:lnTo>
                  <a:lnTo>
                    <a:pt x="189" y="790"/>
                  </a:lnTo>
                  <a:lnTo>
                    <a:pt x="127" y="741"/>
                  </a:lnTo>
                  <a:lnTo>
                    <a:pt x="75" y="682"/>
                  </a:lnTo>
                  <a:lnTo>
                    <a:pt x="37" y="613"/>
                  </a:lnTo>
                  <a:lnTo>
                    <a:pt x="13" y="540"/>
                  </a:lnTo>
                  <a:lnTo>
                    <a:pt x="0" y="462"/>
                  </a:lnTo>
                  <a:lnTo>
                    <a:pt x="0" y="383"/>
                  </a:lnTo>
                  <a:lnTo>
                    <a:pt x="13" y="304"/>
                  </a:lnTo>
                  <a:lnTo>
                    <a:pt x="37" y="230"/>
                  </a:lnTo>
                  <a:lnTo>
                    <a:pt x="75" y="161"/>
                  </a:lnTo>
                  <a:lnTo>
                    <a:pt x="127" y="102"/>
                  </a:lnTo>
                  <a:lnTo>
                    <a:pt x="189" y="55"/>
                  </a:lnTo>
                  <a:lnTo>
                    <a:pt x="265" y="20"/>
                  </a:lnTo>
                  <a:lnTo>
                    <a:pt x="353" y="1"/>
                  </a:lnTo>
                  <a:lnTo>
                    <a:pt x="403" y="0"/>
                  </a:lnTo>
                  <a:close/>
                </a:path>
              </a:pathLst>
            </a:custGeom>
            <a:solidFill>
              <a:srgbClr val="8C88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22" name="Freeform 19"/>
            <p:cNvSpPr>
              <a:spLocks/>
            </p:cNvSpPr>
            <p:nvPr/>
          </p:nvSpPr>
          <p:spPr bwMode="auto">
            <a:xfrm>
              <a:off x="1895726" y="5026927"/>
              <a:ext cx="1981200" cy="325438"/>
            </a:xfrm>
            <a:custGeom>
              <a:avLst/>
              <a:gdLst>
                <a:gd name="T0" fmla="*/ 3742 w 3742"/>
                <a:gd name="T1" fmla="*/ 613 h 613"/>
                <a:gd name="T2" fmla="*/ 3718 w 3742"/>
                <a:gd name="T3" fmla="*/ 575 h 613"/>
                <a:gd name="T4" fmla="*/ 3677 w 3742"/>
                <a:gd name="T5" fmla="*/ 498 h 613"/>
                <a:gd name="T6" fmla="*/ 3650 w 3742"/>
                <a:gd name="T7" fmla="*/ 422 h 613"/>
                <a:gd name="T8" fmla="*/ 3636 w 3742"/>
                <a:gd name="T9" fmla="*/ 346 h 613"/>
                <a:gd name="T10" fmla="*/ 3634 w 3742"/>
                <a:gd name="T11" fmla="*/ 269 h 613"/>
                <a:gd name="T12" fmla="*/ 3647 w 3742"/>
                <a:gd name="T13" fmla="*/ 192 h 613"/>
                <a:gd name="T14" fmla="*/ 3674 w 3742"/>
                <a:gd name="T15" fmla="*/ 115 h 613"/>
                <a:gd name="T16" fmla="*/ 3715 w 3742"/>
                <a:gd name="T17" fmla="*/ 39 h 613"/>
                <a:gd name="T18" fmla="*/ 3742 w 3742"/>
                <a:gd name="T19" fmla="*/ 0 h 613"/>
                <a:gd name="T20" fmla="*/ 295 w 3742"/>
                <a:gd name="T21" fmla="*/ 0 h 613"/>
                <a:gd name="T22" fmla="*/ 265 w 3742"/>
                <a:gd name="T23" fmla="*/ 2 h 613"/>
                <a:gd name="T24" fmla="*/ 207 w 3742"/>
                <a:gd name="T25" fmla="*/ 15 h 613"/>
                <a:gd name="T26" fmla="*/ 154 w 3742"/>
                <a:gd name="T27" fmla="*/ 38 h 613"/>
                <a:gd name="T28" fmla="*/ 106 w 3742"/>
                <a:gd name="T29" fmla="*/ 71 h 613"/>
                <a:gd name="T30" fmla="*/ 66 w 3742"/>
                <a:gd name="T31" fmla="*/ 112 h 613"/>
                <a:gd name="T32" fmla="*/ 34 w 3742"/>
                <a:gd name="T33" fmla="*/ 161 h 613"/>
                <a:gd name="T34" fmla="*/ 13 w 3742"/>
                <a:gd name="T35" fmla="*/ 216 h 613"/>
                <a:gd name="T36" fmla="*/ 0 w 3742"/>
                <a:gd name="T37" fmla="*/ 275 h 613"/>
                <a:gd name="T38" fmla="*/ 0 w 3742"/>
                <a:gd name="T39" fmla="*/ 307 h 613"/>
                <a:gd name="T40" fmla="*/ 0 w 3742"/>
                <a:gd name="T41" fmla="*/ 338 h 613"/>
                <a:gd name="T42" fmla="*/ 13 w 3742"/>
                <a:gd name="T43" fmla="*/ 398 h 613"/>
                <a:gd name="T44" fmla="*/ 34 w 3742"/>
                <a:gd name="T45" fmla="*/ 454 h 613"/>
                <a:gd name="T46" fmla="*/ 66 w 3742"/>
                <a:gd name="T47" fmla="*/ 503 h 613"/>
                <a:gd name="T48" fmla="*/ 106 w 3742"/>
                <a:gd name="T49" fmla="*/ 543 h 613"/>
                <a:gd name="T50" fmla="*/ 154 w 3742"/>
                <a:gd name="T51" fmla="*/ 577 h 613"/>
                <a:gd name="T52" fmla="*/ 207 w 3742"/>
                <a:gd name="T53" fmla="*/ 601 h 613"/>
                <a:gd name="T54" fmla="*/ 265 w 3742"/>
                <a:gd name="T55" fmla="*/ 612 h 613"/>
                <a:gd name="T56" fmla="*/ 295 w 3742"/>
                <a:gd name="T57" fmla="*/ 613 h 613"/>
                <a:gd name="T58" fmla="*/ 3742 w 3742"/>
                <a:gd name="T59" fmla="*/ 613 h 6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742" h="613">
                  <a:moveTo>
                    <a:pt x="3742" y="613"/>
                  </a:moveTo>
                  <a:lnTo>
                    <a:pt x="3718" y="575"/>
                  </a:lnTo>
                  <a:lnTo>
                    <a:pt x="3677" y="498"/>
                  </a:lnTo>
                  <a:lnTo>
                    <a:pt x="3650" y="422"/>
                  </a:lnTo>
                  <a:lnTo>
                    <a:pt x="3636" y="346"/>
                  </a:lnTo>
                  <a:lnTo>
                    <a:pt x="3634" y="269"/>
                  </a:lnTo>
                  <a:lnTo>
                    <a:pt x="3647" y="192"/>
                  </a:lnTo>
                  <a:lnTo>
                    <a:pt x="3674" y="115"/>
                  </a:lnTo>
                  <a:lnTo>
                    <a:pt x="3715" y="39"/>
                  </a:lnTo>
                  <a:lnTo>
                    <a:pt x="3742" y="0"/>
                  </a:lnTo>
                  <a:lnTo>
                    <a:pt x="295" y="0"/>
                  </a:lnTo>
                  <a:lnTo>
                    <a:pt x="265" y="2"/>
                  </a:lnTo>
                  <a:lnTo>
                    <a:pt x="207" y="15"/>
                  </a:lnTo>
                  <a:lnTo>
                    <a:pt x="154" y="38"/>
                  </a:lnTo>
                  <a:lnTo>
                    <a:pt x="106" y="71"/>
                  </a:lnTo>
                  <a:lnTo>
                    <a:pt x="66" y="112"/>
                  </a:lnTo>
                  <a:lnTo>
                    <a:pt x="34" y="161"/>
                  </a:lnTo>
                  <a:lnTo>
                    <a:pt x="13" y="216"/>
                  </a:lnTo>
                  <a:lnTo>
                    <a:pt x="0" y="275"/>
                  </a:lnTo>
                  <a:lnTo>
                    <a:pt x="0" y="307"/>
                  </a:lnTo>
                  <a:lnTo>
                    <a:pt x="0" y="338"/>
                  </a:lnTo>
                  <a:lnTo>
                    <a:pt x="13" y="398"/>
                  </a:lnTo>
                  <a:lnTo>
                    <a:pt x="34" y="454"/>
                  </a:lnTo>
                  <a:lnTo>
                    <a:pt x="66" y="503"/>
                  </a:lnTo>
                  <a:lnTo>
                    <a:pt x="106" y="543"/>
                  </a:lnTo>
                  <a:lnTo>
                    <a:pt x="154" y="577"/>
                  </a:lnTo>
                  <a:lnTo>
                    <a:pt x="207" y="601"/>
                  </a:lnTo>
                  <a:lnTo>
                    <a:pt x="265" y="612"/>
                  </a:lnTo>
                  <a:lnTo>
                    <a:pt x="295" y="613"/>
                  </a:lnTo>
                  <a:lnTo>
                    <a:pt x="3742" y="6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</p:grpSp>
      <p:grpSp>
        <p:nvGrpSpPr>
          <p:cNvPr id="39" name="그룹 38"/>
          <p:cNvGrpSpPr/>
          <p:nvPr/>
        </p:nvGrpSpPr>
        <p:grpSpPr>
          <a:xfrm>
            <a:off x="2951196" y="4038823"/>
            <a:ext cx="1162562" cy="255329"/>
            <a:chOff x="1838576" y="4963427"/>
            <a:chExt cx="2038350" cy="447675"/>
          </a:xfrm>
        </p:grpSpPr>
        <p:sp>
          <p:nvSpPr>
            <p:cNvPr id="40" name="Freeform 18"/>
            <p:cNvSpPr>
              <a:spLocks/>
            </p:cNvSpPr>
            <p:nvPr/>
          </p:nvSpPr>
          <p:spPr bwMode="auto">
            <a:xfrm>
              <a:off x="1838576" y="4963427"/>
              <a:ext cx="2038350" cy="447675"/>
            </a:xfrm>
            <a:custGeom>
              <a:avLst/>
              <a:gdLst>
                <a:gd name="T0" fmla="*/ 403 w 3850"/>
                <a:gd name="T1" fmla="*/ 0 h 845"/>
                <a:gd name="T2" fmla="*/ 3850 w 3850"/>
                <a:gd name="T3" fmla="*/ 0 h 845"/>
                <a:gd name="T4" fmla="*/ 3850 w 3850"/>
                <a:gd name="T5" fmla="*/ 115 h 845"/>
                <a:gd name="T6" fmla="*/ 3821 w 3850"/>
                <a:gd name="T7" fmla="*/ 155 h 845"/>
                <a:gd name="T8" fmla="*/ 3777 w 3850"/>
                <a:gd name="T9" fmla="*/ 235 h 845"/>
                <a:gd name="T10" fmla="*/ 3749 w 3850"/>
                <a:gd name="T11" fmla="*/ 315 h 845"/>
                <a:gd name="T12" fmla="*/ 3738 w 3850"/>
                <a:gd name="T13" fmla="*/ 396 h 845"/>
                <a:gd name="T14" fmla="*/ 3741 w 3850"/>
                <a:gd name="T15" fmla="*/ 475 h 845"/>
                <a:gd name="T16" fmla="*/ 3756 w 3850"/>
                <a:gd name="T17" fmla="*/ 551 h 845"/>
                <a:gd name="T18" fmla="*/ 3785 w 3850"/>
                <a:gd name="T19" fmla="*/ 625 h 845"/>
                <a:gd name="T20" fmla="*/ 3826 w 3850"/>
                <a:gd name="T21" fmla="*/ 695 h 845"/>
                <a:gd name="T22" fmla="*/ 3850 w 3850"/>
                <a:gd name="T23" fmla="*/ 728 h 845"/>
                <a:gd name="T24" fmla="*/ 3850 w 3850"/>
                <a:gd name="T25" fmla="*/ 845 h 845"/>
                <a:gd name="T26" fmla="*/ 403 w 3850"/>
                <a:gd name="T27" fmla="*/ 845 h 845"/>
                <a:gd name="T28" fmla="*/ 353 w 3850"/>
                <a:gd name="T29" fmla="*/ 844 h 845"/>
                <a:gd name="T30" fmla="*/ 265 w 3850"/>
                <a:gd name="T31" fmla="*/ 825 h 845"/>
                <a:gd name="T32" fmla="*/ 189 w 3850"/>
                <a:gd name="T33" fmla="*/ 790 h 845"/>
                <a:gd name="T34" fmla="*/ 127 w 3850"/>
                <a:gd name="T35" fmla="*/ 741 h 845"/>
                <a:gd name="T36" fmla="*/ 75 w 3850"/>
                <a:gd name="T37" fmla="*/ 682 h 845"/>
                <a:gd name="T38" fmla="*/ 37 w 3850"/>
                <a:gd name="T39" fmla="*/ 613 h 845"/>
                <a:gd name="T40" fmla="*/ 13 w 3850"/>
                <a:gd name="T41" fmla="*/ 540 h 845"/>
                <a:gd name="T42" fmla="*/ 0 w 3850"/>
                <a:gd name="T43" fmla="*/ 462 h 845"/>
                <a:gd name="T44" fmla="*/ 0 w 3850"/>
                <a:gd name="T45" fmla="*/ 383 h 845"/>
                <a:gd name="T46" fmla="*/ 13 w 3850"/>
                <a:gd name="T47" fmla="*/ 304 h 845"/>
                <a:gd name="T48" fmla="*/ 37 w 3850"/>
                <a:gd name="T49" fmla="*/ 230 h 845"/>
                <a:gd name="T50" fmla="*/ 75 w 3850"/>
                <a:gd name="T51" fmla="*/ 161 h 845"/>
                <a:gd name="T52" fmla="*/ 127 w 3850"/>
                <a:gd name="T53" fmla="*/ 102 h 845"/>
                <a:gd name="T54" fmla="*/ 189 w 3850"/>
                <a:gd name="T55" fmla="*/ 55 h 845"/>
                <a:gd name="T56" fmla="*/ 265 w 3850"/>
                <a:gd name="T57" fmla="*/ 20 h 845"/>
                <a:gd name="T58" fmla="*/ 353 w 3850"/>
                <a:gd name="T59" fmla="*/ 1 h 845"/>
                <a:gd name="T60" fmla="*/ 403 w 3850"/>
                <a:gd name="T61" fmla="*/ 0 h 8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850" h="845">
                  <a:moveTo>
                    <a:pt x="403" y="0"/>
                  </a:moveTo>
                  <a:lnTo>
                    <a:pt x="3850" y="0"/>
                  </a:lnTo>
                  <a:lnTo>
                    <a:pt x="3850" y="115"/>
                  </a:lnTo>
                  <a:lnTo>
                    <a:pt x="3821" y="155"/>
                  </a:lnTo>
                  <a:lnTo>
                    <a:pt x="3777" y="235"/>
                  </a:lnTo>
                  <a:lnTo>
                    <a:pt x="3749" y="315"/>
                  </a:lnTo>
                  <a:lnTo>
                    <a:pt x="3738" y="396"/>
                  </a:lnTo>
                  <a:lnTo>
                    <a:pt x="3741" y="475"/>
                  </a:lnTo>
                  <a:lnTo>
                    <a:pt x="3756" y="551"/>
                  </a:lnTo>
                  <a:lnTo>
                    <a:pt x="3785" y="625"/>
                  </a:lnTo>
                  <a:lnTo>
                    <a:pt x="3826" y="695"/>
                  </a:lnTo>
                  <a:lnTo>
                    <a:pt x="3850" y="728"/>
                  </a:lnTo>
                  <a:lnTo>
                    <a:pt x="3850" y="845"/>
                  </a:lnTo>
                  <a:lnTo>
                    <a:pt x="403" y="845"/>
                  </a:lnTo>
                  <a:lnTo>
                    <a:pt x="353" y="844"/>
                  </a:lnTo>
                  <a:lnTo>
                    <a:pt x="265" y="825"/>
                  </a:lnTo>
                  <a:lnTo>
                    <a:pt x="189" y="790"/>
                  </a:lnTo>
                  <a:lnTo>
                    <a:pt x="127" y="741"/>
                  </a:lnTo>
                  <a:lnTo>
                    <a:pt x="75" y="682"/>
                  </a:lnTo>
                  <a:lnTo>
                    <a:pt x="37" y="613"/>
                  </a:lnTo>
                  <a:lnTo>
                    <a:pt x="13" y="540"/>
                  </a:lnTo>
                  <a:lnTo>
                    <a:pt x="0" y="462"/>
                  </a:lnTo>
                  <a:lnTo>
                    <a:pt x="0" y="383"/>
                  </a:lnTo>
                  <a:lnTo>
                    <a:pt x="13" y="304"/>
                  </a:lnTo>
                  <a:lnTo>
                    <a:pt x="37" y="230"/>
                  </a:lnTo>
                  <a:lnTo>
                    <a:pt x="75" y="161"/>
                  </a:lnTo>
                  <a:lnTo>
                    <a:pt x="127" y="102"/>
                  </a:lnTo>
                  <a:lnTo>
                    <a:pt x="189" y="55"/>
                  </a:lnTo>
                  <a:lnTo>
                    <a:pt x="265" y="20"/>
                  </a:lnTo>
                  <a:lnTo>
                    <a:pt x="353" y="1"/>
                  </a:lnTo>
                  <a:lnTo>
                    <a:pt x="403" y="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41" name="Freeform 19"/>
            <p:cNvSpPr>
              <a:spLocks/>
            </p:cNvSpPr>
            <p:nvPr/>
          </p:nvSpPr>
          <p:spPr bwMode="auto">
            <a:xfrm>
              <a:off x="1895726" y="5026927"/>
              <a:ext cx="1981200" cy="325438"/>
            </a:xfrm>
            <a:custGeom>
              <a:avLst/>
              <a:gdLst>
                <a:gd name="T0" fmla="*/ 3742 w 3742"/>
                <a:gd name="T1" fmla="*/ 613 h 613"/>
                <a:gd name="T2" fmla="*/ 3718 w 3742"/>
                <a:gd name="T3" fmla="*/ 575 h 613"/>
                <a:gd name="T4" fmla="*/ 3677 w 3742"/>
                <a:gd name="T5" fmla="*/ 498 h 613"/>
                <a:gd name="T6" fmla="*/ 3650 w 3742"/>
                <a:gd name="T7" fmla="*/ 422 h 613"/>
                <a:gd name="T8" fmla="*/ 3636 w 3742"/>
                <a:gd name="T9" fmla="*/ 346 h 613"/>
                <a:gd name="T10" fmla="*/ 3634 w 3742"/>
                <a:gd name="T11" fmla="*/ 269 h 613"/>
                <a:gd name="T12" fmla="*/ 3647 w 3742"/>
                <a:gd name="T13" fmla="*/ 192 h 613"/>
                <a:gd name="T14" fmla="*/ 3674 w 3742"/>
                <a:gd name="T15" fmla="*/ 115 h 613"/>
                <a:gd name="T16" fmla="*/ 3715 w 3742"/>
                <a:gd name="T17" fmla="*/ 39 h 613"/>
                <a:gd name="T18" fmla="*/ 3742 w 3742"/>
                <a:gd name="T19" fmla="*/ 0 h 613"/>
                <a:gd name="T20" fmla="*/ 295 w 3742"/>
                <a:gd name="T21" fmla="*/ 0 h 613"/>
                <a:gd name="T22" fmla="*/ 265 w 3742"/>
                <a:gd name="T23" fmla="*/ 2 h 613"/>
                <a:gd name="T24" fmla="*/ 207 w 3742"/>
                <a:gd name="T25" fmla="*/ 15 h 613"/>
                <a:gd name="T26" fmla="*/ 154 w 3742"/>
                <a:gd name="T27" fmla="*/ 38 h 613"/>
                <a:gd name="T28" fmla="*/ 106 w 3742"/>
                <a:gd name="T29" fmla="*/ 71 h 613"/>
                <a:gd name="T30" fmla="*/ 66 w 3742"/>
                <a:gd name="T31" fmla="*/ 112 h 613"/>
                <a:gd name="T32" fmla="*/ 34 w 3742"/>
                <a:gd name="T33" fmla="*/ 161 h 613"/>
                <a:gd name="T34" fmla="*/ 13 w 3742"/>
                <a:gd name="T35" fmla="*/ 216 h 613"/>
                <a:gd name="T36" fmla="*/ 0 w 3742"/>
                <a:gd name="T37" fmla="*/ 275 h 613"/>
                <a:gd name="T38" fmla="*/ 0 w 3742"/>
                <a:gd name="T39" fmla="*/ 307 h 613"/>
                <a:gd name="T40" fmla="*/ 0 w 3742"/>
                <a:gd name="T41" fmla="*/ 338 h 613"/>
                <a:gd name="T42" fmla="*/ 13 w 3742"/>
                <a:gd name="T43" fmla="*/ 398 h 613"/>
                <a:gd name="T44" fmla="*/ 34 w 3742"/>
                <a:gd name="T45" fmla="*/ 454 h 613"/>
                <a:gd name="T46" fmla="*/ 66 w 3742"/>
                <a:gd name="T47" fmla="*/ 503 h 613"/>
                <a:gd name="T48" fmla="*/ 106 w 3742"/>
                <a:gd name="T49" fmla="*/ 543 h 613"/>
                <a:gd name="T50" fmla="*/ 154 w 3742"/>
                <a:gd name="T51" fmla="*/ 577 h 613"/>
                <a:gd name="T52" fmla="*/ 207 w 3742"/>
                <a:gd name="T53" fmla="*/ 601 h 613"/>
                <a:gd name="T54" fmla="*/ 265 w 3742"/>
                <a:gd name="T55" fmla="*/ 612 h 613"/>
                <a:gd name="T56" fmla="*/ 295 w 3742"/>
                <a:gd name="T57" fmla="*/ 613 h 613"/>
                <a:gd name="T58" fmla="*/ 3742 w 3742"/>
                <a:gd name="T59" fmla="*/ 613 h 6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742" h="613">
                  <a:moveTo>
                    <a:pt x="3742" y="613"/>
                  </a:moveTo>
                  <a:lnTo>
                    <a:pt x="3718" y="575"/>
                  </a:lnTo>
                  <a:lnTo>
                    <a:pt x="3677" y="498"/>
                  </a:lnTo>
                  <a:lnTo>
                    <a:pt x="3650" y="422"/>
                  </a:lnTo>
                  <a:lnTo>
                    <a:pt x="3636" y="346"/>
                  </a:lnTo>
                  <a:lnTo>
                    <a:pt x="3634" y="269"/>
                  </a:lnTo>
                  <a:lnTo>
                    <a:pt x="3647" y="192"/>
                  </a:lnTo>
                  <a:lnTo>
                    <a:pt x="3674" y="115"/>
                  </a:lnTo>
                  <a:lnTo>
                    <a:pt x="3715" y="39"/>
                  </a:lnTo>
                  <a:lnTo>
                    <a:pt x="3742" y="0"/>
                  </a:lnTo>
                  <a:lnTo>
                    <a:pt x="295" y="0"/>
                  </a:lnTo>
                  <a:lnTo>
                    <a:pt x="265" y="2"/>
                  </a:lnTo>
                  <a:lnTo>
                    <a:pt x="207" y="15"/>
                  </a:lnTo>
                  <a:lnTo>
                    <a:pt x="154" y="38"/>
                  </a:lnTo>
                  <a:lnTo>
                    <a:pt x="106" y="71"/>
                  </a:lnTo>
                  <a:lnTo>
                    <a:pt x="66" y="112"/>
                  </a:lnTo>
                  <a:lnTo>
                    <a:pt x="34" y="161"/>
                  </a:lnTo>
                  <a:lnTo>
                    <a:pt x="13" y="216"/>
                  </a:lnTo>
                  <a:lnTo>
                    <a:pt x="0" y="275"/>
                  </a:lnTo>
                  <a:lnTo>
                    <a:pt x="0" y="307"/>
                  </a:lnTo>
                  <a:lnTo>
                    <a:pt x="0" y="338"/>
                  </a:lnTo>
                  <a:lnTo>
                    <a:pt x="13" y="398"/>
                  </a:lnTo>
                  <a:lnTo>
                    <a:pt x="34" y="454"/>
                  </a:lnTo>
                  <a:lnTo>
                    <a:pt x="66" y="503"/>
                  </a:lnTo>
                  <a:lnTo>
                    <a:pt x="106" y="543"/>
                  </a:lnTo>
                  <a:lnTo>
                    <a:pt x="154" y="577"/>
                  </a:lnTo>
                  <a:lnTo>
                    <a:pt x="207" y="601"/>
                  </a:lnTo>
                  <a:lnTo>
                    <a:pt x="265" y="612"/>
                  </a:lnTo>
                  <a:lnTo>
                    <a:pt x="295" y="613"/>
                  </a:lnTo>
                  <a:lnTo>
                    <a:pt x="3742" y="6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</p:grpSp>
      <p:sp>
        <p:nvSpPr>
          <p:cNvPr id="2" name="자유형 1"/>
          <p:cNvSpPr/>
          <p:nvPr/>
        </p:nvSpPr>
        <p:spPr>
          <a:xfrm>
            <a:off x="4324276" y="846000"/>
            <a:ext cx="5201714" cy="3757072"/>
          </a:xfrm>
          <a:custGeom>
            <a:avLst/>
            <a:gdLst>
              <a:gd name="connsiteX0" fmla="*/ 0 w 5890054"/>
              <a:gd name="connsiteY0" fmla="*/ 1491049 h 3369276"/>
              <a:gd name="connsiteX1" fmla="*/ 650789 w 5890054"/>
              <a:gd name="connsiteY1" fmla="*/ 832022 h 3369276"/>
              <a:gd name="connsiteX2" fmla="*/ 3838833 w 5890054"/>
              <a:gd name="connsiteY2" fmla="*/ 0 h 3369276"/>
              <a:gd name="connsiteX3" fmla="*/ 5890054 w 5890054"/>
              <a:gd name="connsiteY3" fmla="*/ 518984 h 3369276"/>
              <a:gd name="connsiteX4" fmla="*/ 5156887 w 5890054"/>
              <a:gd name="connsiteY4" fmla="*/ 2767914 h 3369276"/>
              <a:gd name="connsiteX5" fmla="*/ 4085968 w 5890054"/>
              <a:gd name="connsiteY5" fmla="*/ 3361038 h 3369276"/>
              <a:gd name="connsiteX6" fmla="*/ 222422 w 5890054"/>
              <a:gd name="connsiteY6" fmla="*/ 3369276 h 3369276"/>
              <a:gd name="connsiteX7" fmla="*/ 0 w 5890054"/>
              <a:gd name="connsiteY7" fmla="*/ 1491049 h 3369276"/>
              <a:gd name="connsiteX0" fmla="*/ 0 w 5216954"/>
              <a:gd name="connsiteY0" fmla="*/ 1491049 h 3369276"/>
              <a:gd name="connsiteX1" fmla="*/ 650789 w 5216954"/>
              <a:gd name="connsiteY1" fmla="*/ 832022 h 3369276"/>
              <a:gd name="connsiteX2" fmla="*/ 3838833 w 5216954"/>
              <a:gd name="connsiteY2" fmla="*/ 0 h 3369276"/>
              <a:gd name="connsiteX3" fmla="*/ 5216954 w 5216954"/>
              <a:gd name="connsiteY3" fmla="*/ 442784 h 3369276"/>
              <a:gd name="connsiteX4" fmla="*/ 5156887 w 5216954"/>
              <a:gd name="connsiteY4" fmla="*/ 2767914 h 3369276"/>
              <a:gd name="connsiteX5" fmla="*/ 4085968 w 5216954"/>
              <a:gd name="connsiteY5" fmla="*/ 3361038 h 3369276"/>
              <a:gd name="connsiteX6" fmla="*/ 222422 w 5216954"/>
              <a:gd name="connsiteY6" fmla="*/ 3369276 h 3369276"/>
              <a:gd name="connsiteX7" fmla="*/ 0 w 5216954"/>
              <a:gd name="connsiteY7" fmla="*/ 1491049 h 3369276"/>
              <a:gd name="connsiteX0" fmla="*/ 0 w 5201714"/>
              <a:gd name="connsiteY0" fmla="*/ 1878845 h 3757072"/>
              <a:gd name="connsiteX1" fmla="*/ 650789 w 5201714"/>
              <a:gd name="connsiteY1" fmla="*/ 1219818 h 3757072"/>
              <a:gd name="connsiteX2" fmla="*/ 3838833 w 5201714"/>
              <a:gd name="connsiteY2" fmla="*/ 387796 h 3757072"/>
              <a:gd name="connsiteX3" fmla="*/ 5201714 w 5201714"/>
              <a:gd name="connsiteY3" fmla="*/ 0 h 3757072"/>
              <a:gd name="connsiteX4" fmla="*/ 5156887 w 5201714"/>
              <a:gd name="connsiteY4" fmla="*/ 3155710 h 3757072"/>
              <a:gd name="connsiteX5" fmla="*/ 4085968 w 5201714"/>
              <a:gd name="connsiteY5" fmla="*/ 3748834 h 3757072"/>
              <a:gd name="connsiteX6" fmla="*/ 222422 w 5201714"/>
              <a:gd name="connsiteY6" fmla="*/ 3757072 h 3757072"/>
              <a:gd name="connsiteX7" fmla="*/ 0 w 5201714"/>
              <a:gd name="connsiteY7" fmla="*/ 1878845 h 3757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201714" h="3757072">
                <a:moveTo>
                  <a:pt x="0" y="1878845"/>
                </a:moveTo>
                <a:lnTo>
                  <a:pt x="650789" y="1219818"/>
                </a:lnTo>
                <a:lnTo>
                  <a:pt x="3838833" y="387796"/>
                </a:lnTo>
                <a:lnTo>
                  <a:pt x="5201714" y="0"/>
                </a:lnTo>
                <a:lnTo>
                  <a:pt x="5156887" y="3155710"/>
                </a:lnTo>
                <a:lnTo>
                  <a:pt x="4085968" y="3748834"/>
                </a:lnTo>
                <a:lnTo>
                  <a:pt x="222422" y="3757072"/>
                </a:lnTo>
                <a:lnTo>
                  <a:pt x="0" y="1878845"/>
                </a:lnTo>
                <a:close/>
              </a:path>
            </a:pathLst>
          </a:custGeom>
          <a:gradFill>
            <a:gsLst>
              <a:gs pos="0">
                <a:schemeClr val="bg1"/>
              </a:gs>
              <a:gs pos="81000">
                <a:srgbClr val="345E77">
                  <a:alpha val="0"/>
                </a:srgb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grpSp>
        <p:nvGrpSpPr>
          <p:cNvPr id="43" name="그룹 42"/>
          <p:cNvGrpSpPr/>
          <p:nvPr/>
        </p:nvGrpSpPr>
        <p:grpSpPr>
          <a:xfrm flipH="1">
            <a:off x="3070941" y="1684982"/>
            <a:ext cx="1933575" cy="2349660"/>
            <a:chOff x="7131311" y="-1"/>
            <a:chExt cx="3386143" cy="4114806"/>
          </a:xfrm>
        </p:grpSpPr>
        <p:sp>
          <p:nvSpPr>
            <p:cNvPr id="44" name="Freeform 7"/>
            <p:cNvSpPr>
              <a:spLocks/>
            </p:cNvSpPr>
            <p:nvPr/>
          </p:nvSpPr>
          <p:spPr bwMode="auto">
            <a:xfrm>
              <a:off x="8823757" y="3913192"/>
              <a:ext cx="1693697" cy="201613"/>
            </a:xfrm>
            <a:custGeom>
              <a:avLst/>
              <a:gdLst>
                <a:gd name="T0" fmla="*/ 298 w 3942"/>
                <a:gd name="T1" fmla="*/ 0 h 380"/>
                <a:gd name="T2" fmla="*/ 3644 w 3942"/>
                <a:gd name="T3" fmla="*/ 0 h 380"/>
                <a:gd name="T4" fmla="*/ 3669 w 3942"/>
                <a:gd name="T5" fmla="*/ 1 h 380"/>
                <a:gd name="T6" fmla="*/ 3715 w 3942"/>
                <a:gd name="T7" fmla="*/ 8 h 380"/>
                <a:gd name="T8" fmla="*/ 3778 w 3942"/>
                <a:gd name="T9" fmla="*/ 34 h 380"/>
                <a:gd name="T10" fmla="*/ 3851 w 3942"/>
                <a:gd name="T11" fmla="*/ 88 h 380"/>
                <a:gd name="T12" fmla="*/ 3905 w 3942"/>
                <a:gd name="T13" fmla="*/ 154 h 380"/>
                <a:gd name="T14" fmla="*/ 3936 w 3942"/>
                <a:gd name="T15" fmla="*/ 226 h 380"/>
                <a:gd name="T16" fmla="*/ 3942 w 3942"/>
                <a:gd name="T17" fmla="*/ 276 h 380"/>
                <a:gd name="T18" fmla="*/ 3936 w 3942"/>
                <a:gd name="T19" fmla="*/ 307 h 380"/>
                <a:gd name="T20" fmla="*/ 3925 w 3942"/>
                <a:gd name="T21" fmla="*/ 334 h 380"/>
                <a:gd name="T22" fmla="*/ 3903 w 3942"/>
                <a:gd name="T23" fmla="*/ 355 h 380"/>
                <a:gd name="T24" fmla="*/ 3873 w 3942"/>
                <a:gd name="T25" fmla="*/ 371 h 380"/>
                <a:gd name="T26" fmla="*/ 3834 w 3942"/>
                <a:gd name="T27" fmla="*/ 378 h 380"/>
                <a:gd name="T28" fmla="*/ 3811 w 3942"/>
                <a:gd name="T29" fmla="*/ 380 h 380"/>
                <a:gd name="T30" fmla="*/ 131 w 3942"/>
                <a:gd name="T31" fmla="*/ 380 h 380"/>
                <a:gd name="T32" fmla="*/ 106 w 3942"/>
                <a:gd name="T33" fmla="*/ 378 h 380"/>
                <a:gd name="T34" fmla="*/ 68 w 3942"/>
                <a:gd name="T35" fmla="*/ 371 h 380"/>
                <a:gd name="T36" fmla="*/ 37 w 3942"/>
                <a:gd name="T37" fmla="*/ 355 h 380"/>
                <a:gd name="T38" fmla="*/ 17 w 3942"/>
                <a:gd name="T39" fmla="*/ 334 h 380"/>
                <a:gd name="T40" fmla="*/ 4 w 3942"/>
                <a:gd name="T41" fmla="*/ 307 h 380"/>
                <a:gd name="T42" fmla="*/ 0 w 3942"/>
                <a:gd name="T43" fmla="*/ 276 h 380"/>
                <a:gd name="T44" fmla="*/ 6 w 3942"/>
                <a:gd name="T45" fmla="*/ 226 h 380"/>
                <a:gd name="T46" fmla="*/ 36 w 3942"/>
                <a:gd name="T47" fmla="*/ 154 h 380"/>
                <a:gd name="T48" fmla="*/ 91 w 3942"/>
                <a:gd name="T49" fmla="*/ 88 h 380"/>
                <a:gd name="T50" fmla="*/ 163 w 3942"/>
                <a:gd name="T51" fmla="*/ 34 h 380"/>
                <a:gd name="T52" fmla="*/ 227 w 3942"/>
                <a:gd name="T53" fmla="*/ 8 h 380"/>
                <a:gd name="T54" fmla="*/ 273 w 3942"/>
                <a:gd name="T55" fmla="*/ 1 h 380"/>
                <a:gd name="T56" fmla="*/ 298 w 3942"/>
                <a:gd name="T57" fmla="*/ 0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942" h="380">
                  <a:moveTo>
                    <a:pt x="298" y="0"/>
                  </a:moveTo>
                  <a:lnTo>
                    <a:pt x="3644" y="0"/>
                  </a:lnTo>
                  <a:lnTo>
                    <a:pt x="3669" y="1"/>
                  </a:lnTo>
                  <a:lnTo>
                    <a:pt x="3715" y="8"/>
                  </a:lnTo>
                  <a:lnTo>
                    <a:pt x="3778" y="34"/>
                  </a:lnTo>
                  <a:lnTo>
                    <a:pt x="3851" y="88"/>
                  </a:lnTo>
                  <a:lnTo>
                    <a:pt x="3905" y="154"/>
                  </a:lnTo>
                  <a:lnTo>
                    <a:pt x="3936" y="226"/>
                  </a:lnTo>
                  <a:lnTo>
                    <a:pt x="3942" y="276"/>
                  </a:lnTo>
                  <a:lnTo>
                    <a:pt x="3936" y="307"/>
                  </a:lnTo>
                  <a:lnTo>
                    <a:pt x="3925" y="334"/>
                  </a:lnTo>
                  <a:lnTo>
                    <a:pt x="3903" y="355"/>
                  </a:lnTo>
                  <a:lnTo>
                    <a:pt x="3873" y="371"/>
                  </a:lnTo>
                  <a:lnTo>
                    <a:pt x="3834" y="378"/>
                  </a:lnTo>
                  <a:lnTo>
                    <a:pt x="3811" y="380"/>
                  </a:lnTo>
                  <a:lnTo>
                    <a:pt x="131" y="380"/>
                  </a:lnTo>
                  <a:lnTo>
                    <a:pt x="106" y="378"/>
                  </a:lnTo>
                  <a:lnTo>
                    <a:pt x="68" y="371"/>
                  </a:lnTo>
                  <a:lnTo>
                    <a:pt x="37" y="355"/>
                  </a:lnTo>
                  <a:lnTo>
                    <a:pt x="17" y="334"/>
                  </a:lnTo>
                  <a:lnTo>
                    <a:pt x="4" y="307"/>
                  </a:lnTo>
                  <a:lnTo>
                    <a:pt x="0" y="276"/>
                  </a:lnTo>
                  <a:lnTo>
                    <a:pt x="6" y="226"/>
                  </a:lnTo>
                  <a:lnTo>
                    <a:pt x="36" y="154"/>
                  </a:lnTo>
                  <a:lnTo>
                    <a:pt x="91" y="88"/>
                  </a:lnTo>
                  <a:lnTo>
                    <a:pt x="163" y="34"/>
                  </a:lnTo>
                  <a:lnTo>
                    <a:pt x="227" y="8"/>
                  </a:lnTo>
                  <a:lnTo>
                    <a:pt x="273" y="1"/>
                  </a:lnTo>
                  <a:lnTo>
                    <a:pt x="29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45" name="Freeform 8"/>
            <p:cNvSpPr>
              <a:spLocks noEditPoints="1"/>
            </p:cNvSpPr>
            <p:nvPr/>
          </p:nvSpPr>
          <p:spPr bwMode="auto">
            <a:xfrm>
              <a:off x="9569715" y="2135190"/>
              <a:ext cx="765176" cy="1778003"/>
            </a:xfrm>
            <a:custGeom>
              <a:avLst/>
              <a:gdLst>
                <a:gd name="T0" fmla="*/ 1446 w 1446"/>
                <a:gd name="T1" fmla="*/ 46 h 3361"/>
                <a:gd name="T2" fmla="*/ 1270 w 1446"/>
                <a:gd name="T3" fmla="*/ 3361 h 3361"/>
                <a:gd name="T4" fmla="*/ 874 w 1446"/>
                <a:gd name="T5" fmla="*/ 3361 h 3361"/>
                <a:gd name="T6" fmla="*/ 1224 w 1446"/>
                <a:gd name="T7" fmla="*/ 195 h 3361"/>
                <a:gd name="T8" fmla="*/ 1256 w 1446"/>
                <a:gd name="T9" fmla="*/ 185 h 3361"/>
                <a:gd name="T10" fmla="*/ 1317 w 1446"/>
                <a:gd name="T11" fmla="*/ 156 h 3361"/>
                <a:gd name="T12" fmla="*/ 1374 w 1446"/>
                <a:gd name="T13" fmla="*/ 118 h 3361"/>
                <a:gd name="T14" fmla="*/ 1423 w 1446"/>
                <a:gd name="T15" fmla="*/ 72 h 3361"/>
                <a:gd name="T16" fmla="*/ 1446 w 1446"/>
                <a:gd name="T17" fmla="*/ 46 h 3361"/>
                <a:gd name="T18" fmla="*/ 0 w 1446"/>
                <a:gd name="T19" fmla="*/ 3361 h 3361"/>
                <a:gd name="T20" fmla="*/ 394 w 1446"/>
                <a:gd name="T21" fmla="*/ 3361 h 3361"/>
                <a:gd name="T22" fmla="*/ 901 w 1446"/>
                <a:gd name="T23" fmla="*/ 166 h 3361"/>
                <a:gd name="T24" fmla="*/ 874 w 1446"/>
                <a:gd name="T25" fmla="*/ 152 h 3361"/>
                <a:gd name="T26" fmla="*/ 824 w 1446"/>
                <a:gd name="T27" fmla="*/ 116 h 3361"/>
                <a:gd name="T28" fmla="*/ 779 w 1446"/>
                <a:gd name="T29" fmla="*/ 74 h 3361"/>
                <a:gd name="T30" fmla="*/ 739 w 1446"/>
                <a:gd name="T31" fmla="*/ 26 h 3361"/>
                <a:gd name="T32" fmla="*/ 721 w 1446"/>
                <a:gd name="T33" fmla="*/ 0 h 3361"/>
                <a:gd name="T34" fmla="*/ 0 w 1446"/>
                <a:gd name="T35" fmla="*/ 3361 h 33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46" h="3361">
                  <a:moveTo>
                    <a:pt x="1446" y="46"/>
                  </a:moveTo>
                  <a:lnTo>
                    <a:pt x="1270" y="3361"/>
                  </a:lnTo>
                  <a:lnTo>
                    <a:pt x="874" y="3361"/>
                  </a:lnTo>
                  <a:lnTo>
                    <a:pt x="1224" y="195"/>
                  </a:lnTo>
                  <a:lnTo>
                    <a:pt x="1256" y="185"/>
                  </a:lnTo>
                  <a:lnTo>
                    <a:pt x="1317" y="156"/>
                  </a:lnTo>
                  <a:lnTo>
                    <a:pt x="1374" y="118"/>
                  </a:lnTo>
                  <a:lnTo>
                    <a:pt x="1423" y="72"/>
                  </a:lnTo>
                  <a:lnTo>
                    <a:pt x="1446" y="46"/>
                  </a:lnTo>
                  <a:close/>
                  <a:moveTo>
                    <a:pt x="0" y="3361"/>
                  </a:moveTo>
                  <a:lnTo>
                    <a:pt x="394" y="3361"/>
                  </a:lnTo>
                  <a:lnTo>
                    <a:pt x="901" y="166"/>
                  </a:lnTo>
                  <a:lnTo>
                    <a:pt x="874" y="152"/>
                  </a:lnTo>
                  <a:lnTo>
                    <a:pt x="824" y="116"/>
                  </a:lnTo>
                  <a:lnTo>
                    <a:pt x="779" y="74"/>
                  </a:lnTo>
                  <a:lnTo>
                    <a:pt x="739" y="26"/>
                  </a:lnTo>
                  <a:lnTo>
                    <a:pt x="721" y="0"/>
                  </a:lnTo>
                  <a:lnTo>
                    <a:pt x="0" y="3361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46" name="Freeform 9"/>
            <p:cNvSpPr>
              <a:spLocks/>
            </p:cNvSpPr>
            <p:nvPr/>
          </p:nvSpPr>
          <p:spPr bwMode="auto">
            <a:xfrm>
              <a:off x="7886961" y="-1"/>
              <a:ext cx="1087439" cy="1087440"/>
            </a:xfrm>
            <a:custGeom>
              <a:avLst/>
              <a:gdLst>
                <a:gd name="T0" fmla="*/ 0 w 2055"/>
                <a:gd name="T1" fmla="*/ 935 h 2055"/>
                <a:gd name="T2" fmla="*/ 794 w 2055"/>
                <a:gd name="T3" fmla="*/ 144 h 2055"/>
                <a:gd name="T4" fmla="*/ 832 w 2055"/>
                <a:gd name="T5" fmla="*/ 110 h 2055"/>
                <a:gd name="T6" fmla="*/ 916 w 2055"/>
                <a:gd name="T7" fmla="*/ 55 h 2055"/>
                <a:gd name="T8" fmla="*/ 1007 w 2055"/>
                <a:gd name="T9" fmla="*/ 19 h 2055"/>
                <a:gd name="T10" fmla="*/ 1102 w 2055"/>
                <a:gd name="T11" fmla="*/ 0 h 2055"/>
                <a:gd name="T12" fmla="*/ 1198 w 2055"/>
                <a:gd name="T13" fmla="*/ 0 h 2055"/>
                <a:gd name="T14" fmla="*/ 1293 w 2055"/>
                <a:gd name="T15" fmla="*/ 19 h 2055"/>
                <a:gd name="T16" fmla="*/ 1384 w 2055"/>
                <a:gd name="T17" fmla="*/ 56 h 2055"/>
                <a:gd name="T18" fmla="*/ 1467 w 2055"/>
                <a:gd name="T19" fmla="*/ 111 h 2055"/>
                <a:gd name="T20" fmla="*/ 1505 w 2055"/>
                <a:gd name="T21" fmla="*/ 147 h 2055"/>
                <a:gd name="T22" fmla="*/ 1909 w 2055"/>
                <a:gd name="T23" fmla="*/ 554 h 2055"/>
                <a:gd name="T24" fmla="*/ 1945 w 2055"/>
                <a:gd name="T25" fmla="*/ 592 h 2055"/>
                <a:gd name="T26" fmla="*/ 2000 w 2055"/>
                <a:gd name="T27" fmla="*/ 675 h 2055"/>
                <a:gd name="T28" fmla="*/ 2036 w 2055"/>
                <a:gd name="T29" fmla="*/ 766 h 2055"/>
                <a:gd name="T30" fmla="*/ 2055 w 2055"/>
                <a:gd name="T31" fmla="*/ 861 h 2055"/>
                <a:gd name="T32" fmla="*/ 2053 w 2055"/>
                <a:gd name="T33" fmla="*/ 958 h 2055"/>
                <a:gd name="T34" fmla="*/ 2035 w 2055"/>
                <a:gd name="T35" fmla="*/ 1054 h 2055"/>
                <a:gd name="T36" fmla="*/ 1999 w 2055"/>
                <a:gd name="T37" fmla="*/ 1143 h 2055"/>
                <a:gd name="T38" fmla="*/ 1943 w 2055"/>
                <a:gd name="T39" fmla="*/ 1227 h 2055"/>
                <a:gd name="T40" fmla="*/ 1908 w 2055"/>
                <a:gd name="T41" fmla="*/ 1264 h 2055"/>
                <a:gd name="T42" fmla="*/ 1113 w 2055"/>
                <a:gd name="T43" fmla="*/ 2055 h 2055"/>
                <a:gd name="T44" fmla="*/ 0 w 2055"/>
                <a:gd name="T45" fmla="*/ 935 h 20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055" h="2055">
                  <a:moveTo>
                    <a:pt x="0" y="935"/>
                  </a:moveTo>
                  <a:lnTo>
                    <a:pt x="794" y="144"/>
                  </a:lnTo>
                  <a:lnTo>
                    <a:pt x="832" y="110"/>
                  </a:lnTo>
                  <a:lnTo>
                    <a:pt x="916" y="55"/>
                  </a:lnTo>
                  <a:lnTo>
                    <a:pt x="1007" y="19"/>
                  </a:lnTo>
                  <a:lnTo>
                    <a:pt x="1102" y="0"/>
                  </a:lnTo>
                  <a:lnTo>
                    <a:pt x="1198" y="0"/>
                  </a:lnTo>
                  <a:lnTo>
                    <a:pt x="1293" y="19"/>
                  </a:lnTo>
                  <a:lnTo>
                    <a:pt x="1384" y="56"/>
                  </a:lnTo>
                  <a:lnTo>
                    <a:pt x="1467" y="111"/>
                  </a:lnTo>
                  <a:lnTo>
                    <a:pt x="1505" y="147"/>
                  </a:lnTo>
                  <a:lnTo>
                    <a:pt x="1909" y="554"/>
                  </a:lnTo>
                  <a:lnTo>
                    <a:pt x="1945" y="592"/>
                  </a:lnTo>
                  <a:lnTo>
                    <a:pt x="2000" y="675"/>
                  </a:lnTo>
                  <a:lnTo>
                    <a:pt x="2036" y="766"/>
                  </a:lnTo>
                  <a:lnTo>
                    <a:pt x="2055" y="861"/>
                  </a:lnTo>
                  <a:lnTo>
                    <a:pt x="2053" y="958"/>
                  </a:lnTo>
                  <a:lnTo>
                    <a:pt x="2035" y="1054"/>
                  </a:lnTo>
                  <a:lnTo>
                    <a:pt x="1999" y="1143"/>
                  </a:lnTo>
                  <a:lnTo>
                    <a:pt x="1943" y="1227"/>
                  </a:lnTo>
                  <a:lnTo>
                    <a:pt x="1908" y="1264"/>
                  </a:lnTo>
                  <a:lnTo>
                    <a:pt x="1113" y="2055"/>
                  </a:lnTo>
                  <a:lnTo>
                    <a:pt x="0" y="935"/>
                  </a:lnTo>
                  <a:close/>
                </a:path>
              </a:pathLst>
            </a:custGeom>
            <a:solidFill>
              <a:srgbClr val="36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47" name="Freeform 10"/>
            <p:cNvSpPr>
              <a:spLocks/>
            </p:cNvSpPr>
            <p:nvPr/>
          </p:nvSpPr>
          <p:spPr bwMode="auto">
            <a:xfrm>
              <a:off x="7366262" y="665164"/>
              <a:ext cx="927101" cy="938215"/>
            </a:xfrm>
            <a:custGeom>
              <a:avLst/>
              <a:gdLst>
                <a:gd name="T0" fmla="*/ 190 w 1751"/>
                <a:gd name="T1" fmla="*/ 1526 h 1774"/>
                <a:gd name="T2" fmla="*/ 101 w 1751"/>
                <a:gd name="T3" fmla="*/ 1404 h 1774"/>
                <a:gd name="T4" fmla="*/ 39 w 1751"/>
                <a:gd name="T5" fmla="*/ 1269 h 1774"/>
                <a:gd name="T6" fmla="*/ 6 w 1751"/>
                <a:gd name="T7" fmla="*/ 1126 h 1774"/>
                <a:gd name="T8" fmla="*/ 2 w 1751"/>
                <a:gd name="T9" fmla="*/ 979 h 1774"/>
                <a:gd name="T10" fmla="*/ 25 w 1751"/>
                <a:gd name="T11" fmla="*/ 834 h 1774"/>
                <a:gd name="T12" fmla="*/ 75 w 1751"/>
                <a:gd name="T13" fmla="*/ 693 h 1774"/>
                <a:gd name="T14" fmla="*/ 154 w 1751"/>
                <a:gd name="T15" fmla="*/ 563 h 1774"/>
                <a:gd name="T16" fmla="*/ 232 w 1751"/>
                <a:gd name="T17" fmla="*/ 474 h 1774"/>
                <a:gd name="T18" fmla="*/ 355 w 1751"/>
                <a:gd name="T19" fmla="*/ 373 h 1774"/>
                <a:gd name="T20" fmla="*/ 539 w 1751"/>
                <a:gd name="T21" fmla="*/ 284 h 1774"/>
                <a:gd name="T22" fmla="*/ 735 w 1751"/>
                <a:gd name="T23" fmla="*/ 246 h 1774"/>
                <a:gd name="T24" fmla="*/ 932 w 1751"/>
                <a:gd name="T25" fmla="*/ 259 h 1774"/>
                <a:gd name="T26" fmla="*/ 1231 w 1751"/>
                <a:gd name="T27" fmla="*/ 22 h 1774"/>
                <a:gd name="T28" fmla="*/ 1272 w 1751"/>
                <a:gd name="T29" fmla="*/ 0 h 1774"/>
                <a:gd name="T30" fmla="*/ 1328 w 1751"/>
                <a:gd name="T31" fmla="*/ 10 h 1774"/>
                <a:gd name="T32" fmla="*/ 1730 w 1751"/>
                <a:gd name="T33" fmla="*/ 413 h 1774"/>
                <a:gd name="T34" fmla="*/ 1751 w 1751"/>
                <a:gd name="T35" fmla="*/ 454 h 1774"/>
                <a:gd name="T36" fmla="*/ 1740 w 1751"/>
                <a:gd name="T37" fmla="*/ 510 h 1774"/>
                <a:gd name="T38" fmla="*/ 1492 w 1751"/>
                <a:gd name="T39" fmla="*/ 756 h 1774"/>
                <a:gd name="T40" fmla="*/ 1527 w 1751"/>
                <a:gd name="T41" fmla="*/ 910 h 1774"/>
                <a:gd name="T42" fmla="*/ 1521 w 1751"/>
                <a:gd name="T43" fmla="*/ 1119 h 1774"/>
                <a:gd name="T44" fmla="*/ 1458 w 1751"/>
                <a:gd name="T45" fmla="*/ 1322 h 1774"/>
                <a:gd name="T46" fmla="*/ 1338 w 1751"/>
                <a:gd name="T47" fmla="*/ 1505 h 1774"/>
                <a:gd name="T48" fmla="*/ 1270 w 1751"/>
                <a:gd name="T49" fmla="*/ 1574 h 1774"/>
                <a:gd name="T50" fmla="*/ 1145 w 1751"/>
                <a:gd name="T51" fmla="*/ 1666 h 1774"/>
                <a:gd name="T52" fmla="*/ 1008 w 1751"/>
                <a:gd name="T53" fmla="*/ 1729 h 1774"/>
                <a:gd name="T54" fmla="*/ 864 w 1751"/>
                <a:gd name="T55" fmla="*/ 1765 h 1774"/>
                <a:gd name="T56" fmla="*/ 717 w 1751"/>
                <a:gd name="T57" fmla="*/ 1774 h 1774"/>
                <a:gd name="T58" fmla="*/ 573 w 1751"/>
                <a:gd name="T59" fmla="*/ 1754 h 1774"/>
                <a:gd name="T60" fmla="*/ 434 w 1751"/>
                <a:gd name="T61" fmla="*/ 1706 h 1774"/>
                <a:gd name="T62" fmla="*/ 304 w 1751"/>
                <a:gd name="T63" fmla="*/ 1630 h 1774"/>
                <a:gd name="T64" fmla="*/ 218 w 1751"/>
                <a:gd name="T65" fmla="*/ 1555 h 17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751" h="1774">
                  <a:moveTo>
                    <a:pt x="218" y="1555"/>
                  </a:moveTo>
                  <a:lnTo>
                    <a:pt x="190" y="1526"/>
                  </a:lnTo>
                  <a:lnTo>
                    <a:pt x="141" y="1467"/>
                  </a:lnTo>
                  <a:lnTo>
                    <a:pt x="101" y="1404"/>
                  </a:lnTo>
                  <a:lnTo>
                    <a:pt x="67" y="1338"/>
                  </a:lnTo>
                  <a:lnTo>
                    <a:pt x="39" y="1269"/>
                  </a:lnTo>
                  <a:lnTo>
                    <a:pt x="19" y="1198"/>
                  </a:lnTo>
                  <a:lnTo>
                    <a:pt x="6" y="1126"/>
                  </a:lnTo>
                  <a:lnTo>
                    <a:pt x="0" y="1053"/>
                  </a:lnTo>
                  <a:lnTo>
                    <a:pt x="2" y="979"/>
                  </a:lnTo>
                  <a:lnTo>
                    <a:pt x="9" y="906"/>
                  </a:lnTo>
                  <a:lnTo>
                    <a:pt x="25" y="834"/>
                  </a:lnTo>
                  <a:lnTo>
                    <a:pt x="46" y="763"/>
                  </a:lnTo>
                  <a:lnTo>
                    <a:pt x="75" y="693"/>
                  </a:lnTo>
                  <a:lnTo>
                    <a:pt x="111" y="626"/>
                  </a:lnTo>
                  <a:lnTo>
                    <a:pt x="154" y="563"/>
                  </a:lnTo>
                  <a:lnTo>
                    <a:pt x="205" y="503"/>
                  </a:lnTo>
                  <a:lnTo>
                    <a:pt x="232" y="474"/>
                  </a:lnTo>
                  <a:lnTo>
                    <a:pt x="271" y="436"/>
                  </a:lnTo>
                  <a:lnTo>
                    <a:pt x="355" y="373"/>
                  </a:lnTo>
                  <a:lnTo>
                    <a:pt x="445" y="323"/>
                  </a:lnTo>
                  <a:lnTo>
                    <a:pt x="539" y="284"/>
                  </a:lnTo>
                  <a:lnTo>
                    <a:pt x="635" y="259"/>
                  </a:lnTo>
                  <a:lnTo>
                    <a:pt x="735" y="246"/>
                  </a:lnTo>
                  <a:lnTo>
                    <a:pt x="834" y="246"/>
                  </a:lnTo>
                  <a:lnTo>
                    <a:pt x="932" y="259"/>
                  </a:lnTo>
                  <a:lnTo>
                    <a:pt x="981" y="272"/>
                  </a:lnTo>
                  <a:lnTo>
                    <a:pt x="1231" y="22"/>
                  </a:lnTo>
                  <a:lnTo>
                    <a:pt x="1244" y="12"/>
                  </a:lnTo>
                  <a:lnTo>
                    <a:pt x="1272" y="0"/>
                  </a:lnTo>
                  <a:lnTo>
                    <a:pt x="1301" y="0"/>
                  </a:lnTo>
                  <a:lnTo>
                    <a:pt x="1328" y="10"/>
                  </a:lnTo>
                  <a:lnTo>
                    <a:pt x="1339" y="20"/>
                  </a:lnTo>
                  <a:lnTo>
                    <a:pt x="1730" y="413"/>
                  </a:lnTo>
                  <a:lnTo>
                    <a:pt x="1740" y="426"/>
                  </a:lnTo>
                  <a:lnTo>
                    <a:pt x="1751" y="454"/>
                  </a:lnTo>
                  <a:lnTo>
                    <a:pt x="1751" y="482"/>
                  </a:lnTo>
                  <a:lnTo>
                    <a:pt x="1740" y="510"/>
                  </a:lnTo>
                  <a:lnTo>
                    <a:pt x="1728" y="521"/>
                  </a:lnTo>
                  <a:lnTo>
                    <a:pt x="1492" y="756"/>
                  </a:lnTo>
                  <a:lnTo>
                    <a:pt x="1508" y="806"/>
                  </a:lnTo>
                  <a:lnTo>
                    <a:pt x="1527" y="910"/>
                  </a:lnTo>
                  <a:lnTo>
                    <a:pt x="1529" y="1015"/>
                  </a:lnTo>
                  <a:lnTo>
                    <a:pt x="1521" y="1119"/>
                  </a:lnTo>
                  <a:lnTo>
                    <a:pt x="1496" y="1222"/>
                  </a:lnTo>
                  <a:lnTo>
                    <a:pt x="1458" y="1322"/>
                  </a:lnTo>
                  <a:lnTo>
                    <a:pt x="1404" y="1417"/>
                  </a:lnTo>
                  <a:lnTo>
                    <a:pt x="1338" y="1505"/>
                  </a:lnTo>
                  <a:lnTo>
                    <a:pt x="1299" y="1546"/>
                  </a:lnTo>
                  <a:lnTo>
                    <a:pt x="1270" y="1574"/>
                  </a:lnTo>
                  <a:lnTo>
                    <a:pt x="1208" y="1623"/>
                  </a:lnTo>
                  <a:lnTo>
                    <a:pt x="1145" y="1666"/>
                  </a:lnTo>
                  <a:lnTo>
                    <a:pt x="1077" y="1700"/>
                  </a:lnTo>
                  <a:lnTo>
                    <a:pt x="1008" y="1729"/>
                  </a:lnTo>
                  <a:lnTo>
                    <a:pt x="938" y="1751"/>
                  </a:lnTo>
                  <a:lnTo>
                    <a:pt x="864" y="1765"/>
                  </a:lnTo>
                  <a:lnTo>
                    <a:pt x="791" y="1774"/>
                  </a:lnTo>
                  <a:lnTo>
                    <a:pt x="717" y="1774"/>
                  </a:lnTo>
                  <a:lnTo>
                    <a:pt x="645" y="1768"/>
                  </a:lnTo>
                  <a:lnTo>
                    <a:pt x="573" y="1754"/>
                  </a:lnTo>
                  <a:lnTo>
                    <a:pt x="503" y="1734"/>
                  </a:lnTo>
                  <a:lnTo>
                    <a:pt x="434" y="1706"/>
                  </a:lnTo>
                  <a:lnTo>
                    <a:pt x="368" y="1672"/>
                  </a:lnTo>
                  <a:lnTo>
                    <a:pt x="304" y="1630"/>
                  </a:lnTo>
                  <a:lnTo>
                    <a:pt x="245" y="1581"/>
                  </a:lnTo>
                  <a:lnTo>
                    <a:pt x="218" y="1555"/>
                  </a:lnTo>
                  <a:lnTo>
                    <a:pt x="218" y="1555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48" name="Freeform 11"/>
            <p:cNvSpPr>
              <a:spLocks/>
            </p:cNvSpPr>
            <p:nvPr/>
          </p:nvSpPr>
          <p:spPr bwMode="auto">
            <a:xfrm>
              <a:off x="7131311" y="352425"/>
              <a:ext cx="1485902" cy="1490665"/>
            </a:xfrm>
            <a:custGeom>
              <a:avLst/>
              <a:gdLst>
                <a:gd name="T0" fmla="*/ 0 w 2810"/>
                <a:gd name="T1" fmla="*/ 583 h 2815"/>
                <a:gd name="T2" fmla="*/ 80 w 2810"/>
                <a:gd name="T3" fmla="*/ 507 h 2815"/>
                <a:gd name="T4" fmla="*/ 238 w 2810"/>
                <a:gd name="T5" fmla="*/ 374 h 2815"/>
                <a:gd name="T6" fmla="*/ 399 w 2810"/>
                <a:gd name="T7" fmla="*/ 262 h 2815"/>
                <a:gd name="T8" fmla="*/ 562 w 2810"/>
                <a:gd name="T9" fmla="*/ 171 h 2815"/>
                <a:gd name="T10" fmla="*/ 725 w 2810"/>
                <a:gd name="T11" fmla="*/ 101 h 2815"/>
                <a:gd name="T12" fmla="*/ 887 w 2810"/>
                <a:gd name="T13" fmla="*/ 49 h 2815"/>
                <a:gd name="T14" fmla="*/ 1047 w 2810"/>
                <a:gd name="T15" fmla="*/ 16 h 2815"/>
                <a:gd name="T16" fmla="*/ 1207 w 2810"/>
                <a:gd name="T17" fmla="*/ 0 h 2815"/>
                <a:gd name="T18" fmla="*/ 1363 w 2810"/>
                <a:gd name="T19" fmla="*/ 1 h 2815"/>
                <a:gd name="T20" fmla="*/ 1515 w 2810"/>
                <a:gd name="T21" fmla="*/ 18 h 2815"/>
                <a:gd name="T22" fmla="*/ 1663 w 2810"/>
                <a:gd name="T23" fmla="*/ 50 h 2815"/>
                <a:gd name="T24" fmla="*/ 1806 w 2810"/>
                <a:gd name="T25" fmla="*/ 95 h 2815"/>
                <a:gd name="T26" fmla="*/ 1943 w 2810"/>
                <a:gd name="T27" fmla="*/ 155 h 2815"/>
                <a:gd name="T28" fmla="*/ 2072 w 2810"/>
                <a:gd name="T29" fmla="*/ 226 h 2815"/>
                <a:gd name="T30" fmla="*/ 2195 w 2810"/>
                <a:gd name="T31" fmla="*/ 311 h 2815"/>
                <a:gd name="T32" fmla="*/ 2307 w 2810"/>
                <a:gd name="T33" fmla="*/ 404 h 2815"/>
                <a:gd name="T34" fmla="*/ 2412 w 2810"/>
                <a:gd name="T35" fmla="*/ 509 h 2815"/>
                <a:gd name="T36" fmla="*/ 2506 w 2810"/>
                <a:gd name="T37" fmla="*/ 623 h 2815"/>
                <a:gd name="T38" fmla="*/ 2588 w 2810"/>
                <a:gd name="T39" fmla="*/ 746 h 2815"/>
                <a:gd name="T40" fmla="*/ 2660 w 2810"/>
                <a:gd name="T41" fmla="*/ 875 h 2815"/>
                <a:gd name="T42" fmla="*/ 2717 w 2810"/>
                <a:gd name="T43" fmla="*/ 1012 h 2815"/>
                <a:gd name="T44" fmla="*/ 2764 w 2810"/>
                <a:gd name="T45" fmla="*/ 1156 h 2815"/>
                <a:gd name="T46" fmla="*/ 2794 w 2810"/>
                <a:gd name="T47" fmla="*/ 1304 h 2815"/>
                <a:gd name="T48" fmla="*/ 2810 w 2810"/>
                <a:gd name="T49" fmla="*/ 1457 h 2815"/>
                <a:gd name="T50" fmla="*/ 2810 w 2810"/>
                <a:gd name="T51" fmla="*/ 1612 h 2815"/>
                <a:gd name="T52" fmla="*/ 2792 w 2810"/>
                <a:gd name="T53" fmla="*/ 1771 h 2815"/>
                <a:gd name="T54" fmla="*/ 2759 w 2810"/>
                <a:gd name="T55" fmla="*/ 1932 h 2815"/>
                <a:gd name="T56" fmla="*/ 2706 w 2810"/>
                <a:gd name="T57" fmla="*/ 2093 h 2815"/>
                <a:gd name="T58" fmla="*/ 2634 w 2810"/>
                <a:gd name="T59" fmla="*/ 2256 h 2815"/>
                <a:gd name="T60" fmla="*/ 2543 w 2810"/>
                <a:gd name="T61" fmla="*/ 2417 h 2815"/>
                <a:gd name="T62" fmla="*/ 2431 w 2810"/>
                <a:gd name="T63" fmla="*/ 2578 h 2815"/>
                <a:gd name="T64" fmla="*/ 2297 w 2810"/>
                <a:gd name="T65" fmla="*/ 2737 h 2815"/>
                <a:gd name="T66" fmla="*/ 2221 w 2810"/>
                <a:gd name="T67" fmla="*/ 2815 h 2815"/>
                <a:gd name="T68" fmla="*/ 0 w 2810"/>
                <a:gd name="T69" fmla="*/ 583 h 28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810" h="2815">
                  <a:moveTo>
                    <a:pt x="0" y="583"/>
                  </a:moveTo>
                  <a:lnTo>
                    <a:pt x="80" y="507"/>
                  </a:lnTo>
                  <a:lnTo>
                    <a:pt x="238" y="374"/>
                  </a:lnTo>
                  <a:lnTo>
                    <a:pt x="399" y="262"/>
                  </a:lnTo>
                  <a:lnTo>
                    <a:pt x="562" y="171"/>
                  </a:lnTo>
                  <a:lnTo>
                    <a:pt x="725" y="101"/>
                  </a:lnTo>
                  <a:lnTo>
                    <a:pt x="887" y="49"/>
                  </a:lnTo>
                  <a:lnTo>
                    <a:pt x="1047" y="16"/>
                  </a:lnTo>
                  <a:lnTo>
                    <a:pt x="1207" y="0"/>
                  </a:lnTo>
                  <a:lnTo>
                    <a:pt x="1363" y="1"/>
                  </a:lnTo>
                  <a:lnTo>
                    <a:pt x="1515" y="18"/>
                  </a:lnTo>
                  <a:lnTo>
                    <a:pt x="1663" y="50"/>
                  </a:lnTo>
                  <a:lnTo>
                    <a:pt x="1806" y="95"/>
                  </a:lnTo>
                  <a:lnTo>
                    <a:pt x="1943" y="155"/>
                  </a:lnTo>
                  <a:lnTo>
                    <a:pt x="2072" y="226"/>
                  </a:lnTo>
                  <a:lnTo>
                    <a:pt x="2195" y="311"/>
                  </a:lnTo>
                  <a:lnTo>
                    <a:pt x="2307" y="404"/>
                  </a:lnTo>
                  <a:lnTo>
                    <a:pt x="2412" y="509"/>
                  </a:lnTo>
                  <a:lnTo>
                    <a:pt x="2506" y="623"/>
                  </a:lnTo>
                  <a:lnTo>
                    <a:pt x="2588" y="746"/>
                  </a:lnTo>
                  <a:lnTo>
                    <a:pt x="2660" y="875"/>
                  </a:lnTo>
                  <a:lnTo>
                    <a:pt x="2717" y="1012"/>
                  </a:lnTo>
                  <a:lnTo>
                    <a:pt x="2764" y="1156"/>
                  </a:lnTo>
                  <a:lnTo>
                    <a:pt x="2794" y="1304"/>
                  </a:lnTo>
                  <a:lnTo>
                    <a:pt x="2810" y="1457"/>
                  </a:lnTo>
                  <a:lnTo>
                    <a:pt x="2810" y="1612"/>
                  </a:lnTo>
                  <a:lnTo>
                    <a:pt x="2792" y="1771"/>
                  </a:lnTo>
                  <a:lnTo>
                    <a:pt x="2759" y="1932"/>
                  </a:lnTo>
                  <a:lnTo>
                    <a:pt x="2706" y="2093"/>
                  </a:lnTo>
                  <a:lnTo>
                    <a:pt x="2634" y="2256"/>
                  </a:lnTo>
                  <a:lnTo>
                    <a:pt x="2543" y="2417"/>
                  </a:lnTo>
                  <a:lnTo>
                    <a:pt x="2431" y="2578"/>
                  </a:lnTo>
                  <a:lnTo>
                    <a:pt x="2297" y="2737"/>
                  </a:lnTo>
                  <a:lnTo>
                    <a:pt x="2221" y="2815"/>
                  </a:lnTo>
                  <a:lnTo>
                    <a:pt x="0" y="583"/>
                  </a:lnTo>
                  <a:close/>
                </a:path>
              </a:pathLst>
            </a:custGeom>
            <a:solidFill>
              <a:srgbClr val="36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49" name="Freeform 12"/>
            <p:cNvSpPr>
              <a:spLocks/>
            </p:cNvSpPr>
            <p:nvPr/>
          </p:nvSpPr>
          <p:spPr bwMode="auto">
            <a:xfrm>
              <a:off x="9912617" y="1765302"/>
              <a:ext cx="477838" cy="477838"/>
            </a:xfrm>
            <a:custGeom>
              <a:avLst/>
              <a:gdLst>
                <a:gd name="T0" fmla="*/ 452 w 904"/>
                <a:gd name="T1" fmla="*/ 903 h 903"/>
                <a:gd name="T2" fmla="*/ 498 w 904"/>
                <a:gd name="T3" fmla="*/ 901 h 903"/>
                <a:gd name="T4" fmla="*/ 586 w 904"/>
                <a:gd name="T5" fmla="*/ 883 h 903"/>
                <a:gd name="T6" fmla="*/ 667 w 904"/>
                <a:gd name="T7" fmla="*/ 850 h 903"/>
                <a:gd name="T8" fmla="*/ 740 w 904"/>
                <a:gd name="T9" fmla="*/ 801 h 903"/>
                <a:gd name="T10" fmla="*/ 800 w 904"/>
                <a:gd name="T11" fmla="*/ 739 h 903"/>
                <a:gd name="T12" fmla="*/ 849 w 904"/>
                <a:gd name="T13" fmla="*/ 667 h 903"/>
                <a:gd name="T14" fmla="*/ 884 w 904"/>
                <a:gd name="T15" fmla="*/ 586 h 903"/>
                <a:gd name="T16" fmla="*/ 901 w 904"/>
                <a:gd name="T17" fmla="*/ 498 h 903"/>
                <a:gd name="T18" fmla="*/ 904 w 904"/>
                <a:gd name="T19" fmla="*/ 451 h 903"/>
                <a:gd name="T20" fmla="*/ 901 w 904"/>
                <a:gd name="T21" fmla="*/ 405 h 903"/>
                <a:gd name="T22" fmla="*/ 884 w 904"/>
                <a:gd name="T23" fmla="*/ 317 h 903"/>
                <a:gd name="T24" fmla="*/ 849 w 904"/>
                <a:gd name="T25" fmla="*/ 236 h 903"/>
                <a:gd name="T26" fmla="*/ 800 w 904"/>
                <a:gd name="T27" fmla="*/ 164 h 903"/>
                <a:gd name="T28" fmla="*/ 740 w 904"/>
                <a:gd name="T29" fmla="*/ 102 h 903"/>
                <a:gd name="T30" fmla="*/ 667 w 904"/>
                <a:gd name="T31" fmla="*/ 53 h 903"/>
                <a:gd name="T32" fmla="*/ 586 w 904"/>
                <a:gd name="T33" fmla="*/ 19 h 903"/>
                <a:gd name="T34" fmla="*/ 498 w 904"/>
                <a:gd name="T35" fmla="*/ 2 h 903"/>
                <a:gd name="T36" fmla="*/ 452 w 904"/>
                <a:gd name="T37" fmla="*/ 0 h 903"/>
                <a:gd name="T38" fmla="*/ 406 w 904"/>
                <a:gd name="T39" fmla="*/ 2 h 903"/>
                <a:gd name="T40" fmla="*/ 318 w 904"/>
                <a:gd name="T41" fmla="*/ 19 h 903"/>
                <a:gd name="T42" fmla="*/ 236 w 904"/>
                <a:gd name="T43" fmla="*/ 53 h 903"/>
                <a:gd name="T44" fmla="*/ 164 w 904"/>
                <a:gd name="T45" fmla="*/ 102 h 903"/>
                <a:gd name="T46" fmla="*/ 104 w 904"/>
                <a:gd name="T47" fmla="*/ 164 h 903"/>
                <a:gd name="T48" fmla="*/ 55 w 904"/>
                <a:gd name="T49" fmla="*/ 236 h 903"/>
                <a:gd name="T50" fmla="*/ 20 w 904"/>
                <a:gd name="T51" fmla="*/ 317 h 903"/>
                <a:gd name="T52" fmla="*/ 1 w 904"/>
                <a:gd name="T53" fmla="*/ 405 h 903"/>
                <a:gd name="T54" fmla="*/ 0 w 904"/>
                <a:gd name="T55" fmla="*/ 451 h 903"/>
                <a:gd name="T56" fmla="*/ 1 w 904"/>
                <a:gd name="T57" fmla="*/ 498 h 903"/>
                <a:gd name="T58" fmla="*/ 20 w 904"/>
                <a:gd name="T59" fmla="*/ 586 h 903"/>
                <a:gd name="T60" fmla="*/ 55 w 904"/>
                <a:gd name="T61" fmla="*/ 667 h 903"/>
                <a:gd name="T62" fmla="*/ 104 w 904"/>
                <a:gd name="T63" fmla="*/ 739 h 903"/>
                <a:gd name="T64" fmla="*/ 164 w 904"/>
                <a:gd name="T65" fmla="*/ 801 h 903"/>
                <a:gd name="T66" fmla="*/ 236 w 904"/>
                <a:gd name="T67" fmla="*/ 850 h 903"/>
                <a:gd name="T68" fmla="*/ 318 w 904"/>
                <a:gd name="T69" fmla="*/ 883 h 903"/>
                <a:gd name="T70" fmla="*/ 406 w 904"/>
                <a:gd name="T71" fmla="*/ 901 h 903"/>
                <a:gd name="T72" fmla="*/ 452 w 904"/>
                <a:gd name="T73" fmla="*/ 903 h 9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904" h="903">
                  <a:moveTo>
                    <a:pt x="452" y="903"/>
                  </a:moveTo>
                  <a:lnTo>
                    <a:pt x="498" y="901"/>
                  </a:lnTo>
                  <a:lnTo>
                    <a:pt x="586" y="883"/>
                  </a:lnTo>
                  <a:lnTo>
                    <a:pt x="667" y="850"/>
                  </a:lnTo>
                  <a:lnTo>
                    <a:pt x="740" y="801"/>
                  </a:lnTo>
                  <a:lnTo>
                    <a:pt x="800" y="739"/>
                  </a:lnTo>
                  <a:lnTo>
                    <a:pt x="849" y="667"/>
                  </a:lnTo>
                  <a:lnTo>
                    <a:pt x="884" y="586"/>
                  </a:lnTo>
                  <a:lnTo>
                    <a:pt x="901" y="498"/>
                  </a:lnTo>
                  <a:lnTo>
                    <a:pt x="904" y="451"/>
                  </a:lnTo>
                  <a:lnTo>
                    <a:pt x="901" y="405"/>
                  </a:lnTo>
                  <a:lnTo>
                    <a:pt x="884" y="317"/>
                  </a:lnTo>
                  <a:lnTo>
                    <a:pt x="849" y="236"/>
                  </a:lnTo>
                  <a:lnTo>
                    <a:pt x="800" y="164"/>
                  </a:lnTo>
                  <a:lnTo>
                    <a:pt x="740" y="102"/>
                  </a:lnTo>
                  <a:lnTo>
                    <a:pt x="667" y="53"/>
                  </a:lnTo>
                  <a:lnTo>
                    <a:pt x="586" y="19"/>
                  </a:lnTo>
                  <a:lnTo>
                    <a:pt x="498" y="2"/>
                  </a:lnTo>
                  <a:lnTo>
                    <a:pt x="452" y="0"/>
                  </a:lnTo>
                  <a:lnTo>
                    <a:pt x="406" y="2"/>
                  </a:lnTo>
                  <a:lnTo>
                    <a:pt x="318" y="19"/>
                  </a:lnTo>
                  <a:lnTo>
                    <a:pt x="236" y="53"/>
                  </a:lnTo>
                  <a:lnTo>
                    <a:pt x="164" y="102"/>
                  </a:lnTo>
                  <a:lnTo>
                    <a:pt x="104" y="164"/>
                  </a:lnTo>
                  <a:lnTo>
                    <a:pt x="55" y="236"/>
                  </a:lnTo>
                  <a:lnTo>
                    <a:pt x="20" y="317"/>
                  </a:lnTo>
                  <a:lnTo>
                    <a:pt x="1" y="405"/>
                  </a:lnTo>
                  <a:lnTo>
                    <a:pt x="0" y="451"/>
                  </a:lnTo>
                  <a:lnTo>
                    <a:pt x="1" y="498"/>
                  </a:lnTo>
                  <a:lnTo>
                    <a:pt x="20" y="586"/>
                  </a:lnTo>
                  <a:lnTo>
                    <a:pt x="55" y="667"/>
                  </a:lnTo>
                  <a:lnTo>
                    <a:pt x="104" y="739"/>
                  </a:lnTo>
                  <a:lnTo>
                    <a:pt x="164" y="801"/>
                  </a:lnTo>
                  <a:lnTo>
                    <a:pt x="236" y="850"/>
                  </a:lnTo>
                  <a:lnTo>
                    <a:pt x="318" y="883"/>
                  </a:lnTo>
                  <a:lnTo>
                    <a:pt x="406" y="901"/>
                  </a:lnTo>
                  <a:lnTo>
                    <a:pt x="452" y="903"/>
                  </a:lnTo>
                  <a:close/>
                </a:path>
              </a:pathLst>
            </a:custGeom>
            <a:solidFill>
              <a:srgbClr val="36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50" name="Freeform 13"/>
            <p:cNvSpPr>
              <a:spLocks/>
            </p:cNvSpPr>
            <p:nvPr/>
          </p:nvSpPr>
          <p:spPr bwMode="auto">
            <a:xfrm>
              <a:off x="10038028" y="1890715"/>
              <a:ext cx="227012" cy="227013"/>
            </a:xfrm>
            <a:custGeom>
              <a:avLst/>
              <a:gdLst>
                <a:gd name="T0" fmla="*/ 215 w 430"/>
                <a:gd name="T1" fmla="*/ 429 h 429"/>
                <a:gd name="T2" fmla="*/ 237 w 430"/>
                <a:gd name="T3" fmla="*/ 429 h 429"/>
                <a:gd name="T4" fmla="*/ 278 w 430"/>
                <a:gd name="T5" fmla="*/ 421 h 429"/>
                <a:gd name="T6" fmla="*/ 317 w 430"/>
                <a:gd name="T7" fmla="*/ 405 h 429"/>
                <a:gd name="T8" fmla="*/ 352 w 430"/>
                <a:gd name="T9" fmla="*/ 380 h 429"/>
                <a:gd name="T10" fmla="*/ 381 w 430"/>
                <a:gd name="T11" fmla="*/ 352 h 429"/>
                <a:gd name="T12" fmla="*/ 404 w 430"/>
                <a:gd name="T13" fmla="*/ 317 h 429"/>
                <a:gd name="T14" fmla="*/ 419 w 430"/>
                <a:gd name="T15" fmla="*/ 280 h 429"/>
                <a:gd name="T16" fmla="*/ 428 w 430"/>
                <a:gd name="T17" fmla="*/ 238 h 429"/>
                <a:gd name="T18" fmla="*/ 430 w 430"/>
                <a:gd name="T19" fmla="*/ 215 h 429"/>
                <a:gd name="T20" fmla="*/ 428 w 430"/>
                <a:gd name="T21" fmla="*/ 193 h 429"/>
                <a:gd name="T22" fmla="*/ 419 w 430"/>
                <a:gd name="T23" fmla="*/ 151 h 429"/>
                <a:gd name="T24" fmla="*/ 404 w 430"/>
                <a:gd name="T25" fmla="*/ 113 h 429"/>
                <a:gd name="T26" fmla="*/ 381 w 430"/>
                <a:gd name="T27" fmla="*/ 79 h 429"/>
                <a:gd name="T28" fmla="*/ 352 w 430"/>
                <a:gd name="T29" fmla="*/ 49 h 429"/>
                <a:gd name="T30" fmla="*/ 317 w 430"/>
                <a:gd name="T31" fmla="*/ 26 h 429"/>
                <a:gd name="T32" fmla="*/ 278 w 430"/>
                <a:gd name="T33" fmla="*/ 10 h 429"/>
                <a:gd name="T34" fmla="*/ 237 w 430"/>
                <a:gd name="T35" fmla="*/ 2 h 429"/>
                <a:gd name="T36" fmla="*/ 215 w 430"/>
                <a:gd name="T37" fmla="*/ 0 h 429"/>
                <a:gd name="T38" fmla="*/ 193 w 430"/>
                <a:gd name="T39" fmla="*/ 2 h 429"/>
                <a:gd name="T40" fmla="*/ 150 w 430"/>
                <a:gd name="T41" fmla="*/ 10 h 429"/>
                <a:gd name="T42" fmla="*/ 113 w 430"/>
                <a:gd name="T43" fmla="*/ 26 h 429"/>
                <a:gd name="T44" fmla="*/ 78 w 430"/>
                <a:gd name="T45" fmla="*/ 49 h 429"/>
                <a:gd name="T46" fmla="*/ 49 w 430"/>
                <a:gd name="T47" fmla="*/ 79 h 429"/>
                <a:gd name="T48" fmla="*/ 26 w 430"/>
                <a:gd name="T49" fmla="*/ 113 h 429"/>
                <a:gd name="T50" fmla="*/ 9 w 430"/>
                <a:gd name="T51" fmla="*/ 151 h 429"/>
                <a:gd name="T52" fmla="*/ 0 w 430"/>
                <a:gd name="T53" fmla="*/ 193 h 429"/>
                <a:gd name="T54" fmla="*/ 0 w 430"/>
                <a:gd name="T55" fmla="*/ 215 h 429"/>
                <a:gd name="T56" fmla="*/ 0 w 430"/>
                <a:gd name="T57" fmla="*/ 238 h 429"/>
                <a:gd name="T58" fmla="*/ 9 w 430"/>
                <a:gd name="T59" fmla="*/ 280 h 429"/>
                <a:gd name="T60" fmla="*/ 26 w 430"/>
                <a:gd name="T61" fmla="*/ 317 h 429"/>
                <a:gd name="T62" fmla="*/ 49 w 430"/>
                <a:gd name="T63" fmla="*/ 352 h 429"/>
                <a:gd name="T64" fmla="*/ 78 w 430"/>
                <a:gd name="T65" fmla="*/ 380 h 429"/>
                <a:gd name="T66" fmla="*/ 113 w 430"/>
                <a:gd name="T67" fmla="*/ 405 h 429"/>
                <a:gd name="T68" fmla="*/ 150 w 430"/>
                <a:gd name="T69" fmla="*/ 421 h 429"/>
                <a:gd name="T70" fmla="*/ 193 w 430"/>
                <a:gd name="T71" fmla="*/ 429 h 429"/>
                <a:gd name="T72" fmla="*/ 215 w 430"/>
                <a:gd name="T73" fmla="*/ 429 h 4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430" h="429">
                  <a:moveTo>
                    <a:pt x="215" y="429"/>
                  </a:moveTo>
                  <a:lnTo>
                    <a:pt x="237" y="429"/>
                  </a:lnTo>
                  <a:lnTo>
                    <a:pt x="278" y="421"/>
                  </a:lnTo>
                  <a:lnTo>
                    <a:pt x="317" y="405"/>
                  </a:lnTo>
                  <a:lnTo>
                    <a:pt x="352" y="380"/>
                  </a:lnTo>
                  <a:lnTo>
                    <a:pt x="381" y="352"/>
                  </a:lnTo>
                  <a:lnTo>
                    <a:pt x="404" y="317"/>
                  </a:lnTo>
                  <a:lnTo>
                    <a:pt x="419" y="280"/>
                  </a:lnTo>
                  <a:lnTo>
                    <a:pt x="428" y="238"/>
                  </a:lnTo>
                  <a:lnTo>
                    <a:pt x="430" y="215"/>
                  </a:lnTo>
                  <a:lnTo>
                    <a:pt x="428" y="193"/>
                  </a:lnTo>
                  <a:lnTo>
                    <a:pt x="419" y="151"/>
                  </a:lnTo>
                  <a:lnTo>
                    <a:pt x="404" y="113"/>
                  </a:lnTo>
                  <a:lnTo>
                    <a:pt x="381" y="79"/>
                  </a:lnTo>
                  <a:lnTo>
                    <a:pt x="352" y="49"/>
                  </a:lnTo>
                  <a:lnTo>
                    <a:pt x="317" y="26"/>
                  </a:lnTo>
                  <a:lnTo>
                    <a:pt x="278" y="10"/>
                  </a:lnTo>
                  <a:lnTo>
                    <a:pt x="237" y="2"/>
                  </a:lnTo>
                  <a:lnTo>
                    <a:pt x="215" y="0"/>
                  </a:lnTo>
                  <a:lnTo>
                    <a:pt x="193" y="2"/>
                  </a:lnTo>
                  <a:lnTo>
                    <a:pt x="150" y="10"/>
                  </a:lnTo>
                  <a:lnTo>
                    <a:pt x="113" y="26"/>
                  </a:lnTo>
                  <a:lnTo>
                    <a:pt x="78" y="49"/>
                  </a:lnTo>
                  <a:lnTo>
                    <a:pt x="49" y="79"/>
                  </a:lnTo>
                  <a:lnTo>
                    <a:pt x="26" y="113"/>
                  </a:lnTo>
                  <a:lnTo>
                    <a:pt x="9" y="151"/>
                  </a:lnTo>
                  <a:lnTo>
                    <a:pt x="0" y="193"/>
                  </a:lnTo>
                  <a:lnTo>
                    <a:pt x="0" y="215"/>
                  </a:lnTo>
                  <a:lnTo>
                    <a:pt x="0" y="238"/>
                  </a:lnTo>
                  <a:lnTo>
                    <a:pt x="9" y="280"/>
                  </a:lnTo>
                  <a:lnTo>
                    <a:pt x="26" y="317"/>
                  </a:lnTo>
                  <a:lnTo>
                    <a:pt x="49" y="352"/>
                  </a:lnTo>
                  <a:lnTo>
                    <a:pt x="78" y="380"/>
                  </a:lnTo>
                  <a:lnTo>
                    <a:pt x="113" y="405"/>
                  </a:lnTo>
                  <a:lnTo>
                    <a:pt x="150" y="421"/>
                  </a:lnTo>
                  <a:lnTo>
                    <a:pt x="193" y="429"/>
                  </a:lnTo>
                  <a:lnTo>
                    <a:pt x="215" y="429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51" name="Freeform 14"/>
            <p:cNvSpPr>
              <a:spLocks/>
            </p:cNvSpPr>
            <p:nvPr/>
          </p:nvSpPr>
          <p:spPr bwMode="auto">
            <a:xfrm>
              <a:off x="8972283" y="3821406"/>
              <a:ext cx="317810" cy="91786"/>
            </a:xfrm>
            <a:custGeom>
              <a:avLst/>
              <a:gdLst>
                <a:gd name="T0" fmla="*/ 0 w 831"/>
                <a:gd name="T1" fmla="*/ 120 h 241"/>
                <a:gd name="T2" fmla="*/ 831 w 831"/>
                <a:gd name="T3" fmla="*/ 0 h 241"/>
                <a:gd name="T4" fmla="*/ 831 w 831"/>
                <a:gd name="T5" fmla="*/ 241 h 241"/>
                <a:gd name="T6" fmla="*/ 0 w 831"/>
                <a:gd name="T7" fmla="*/ 241 h 241"/>
                <a:gd name="T8" fmla="*/ 0 w 831"/>
                <a:gd name="T9" fmla="*/ 12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1" h="241">
                  <a:moveTo>
                    <a:pt x="0" y="120"/>
                  </a:moveTo>
                  <a:lnTo>
                    <a:pt x="831" y="0"/>
                  </a:lnTo>
                  <a:lnTo>
                    <a:pt x="831" y="241"/>
                  </a:lnTo>
                  <a:lnTo>
                    <a:pt x="0" y="241"/>
                  </a:lnTo>
                  <a:lnTo>
                    <a:pt x="0" y="12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52" name="Freeform 15"/>
            <p:cNvSpPr>
              <a:spLocks/>
            </p:cNvSpPr>
            <p:nvPr/>
          </p:nvSpPr>
          <p:spPr bwMode="auto">
            <a:xfrm>
              <a:off x="8864861" y="682625"/>
              <a:ext cx="1328739" cy="1339852"/>
            </a:xfrm>
            <a:custGeom>
              <a:avLst/>
              <a:gdLst>
                <a:gd name="T0" fmla="*/ 365 w 2511"/>
                <a:gd name="T1" fmla="*/ 34 h 2532"/>
                <a:gd name="T2" fmla="*/ 2511 w 2511"/>
                <a:gd name="T3" fmla="*/ 2054 h 2532"/>
                <a:gd name="T4" fmla="*/ 2470 w 2511"/>
                <a:gd name="T5" fmla="*/ 2049 h 2532"/>
                <a:gd name="T6" fmla="*/ 2430 w 2511"/>
                <a:gd name="T7" fmla="*/ 2047 h 2532"/>
                <a:gd name="T8" fmla="*/ 2382 w 2511"/>
                <a:gd name="T9" fmla="*/ 2049 h 2532"/>
                <a:gd name="T10" fmla="*/ 2293 w 2511"/>
                <a:gd name="T11" fmla="*/ 2067 h 2532"/>
                <a:gd name="T12" fmla="*/ 2251 w 2511"/>
                <a:gd name="T13" fmla="*/ 2083 h 2532"/>
                <a:gd name="T14" fmla="*/ 315 w 2511"/>
                <a:gd name="T15" fmla="*/ 161 h 2532"/>
                <a:gd name="T16" fmla="*/ 169 w 2511"/>
                <a:gd name="T17" fmla="*/ 292 h 2532"/>
                <a:gd name="T18" fmla="*/ 2034 w 2511"/>
                <a:gd name="T19" fmla="*/ 2282 h 2532"/>
                <a:gd name="T20" fmla="*/ 2021 w 2511"/>
                <a:gd name="T21" fmla="*/ 2306 h 2532"/>
                <a:gd name="T22" fmla="*/ 2001 w 2511"/>
                <a:gd name="T23" fmla="*/ 2357 h 2532"/>
                <a:gd name="T24" fmla="*/ 1987 w 2511"/>
                <a:gd name="T25" fmla="*/ 2411 h 2532"/>
                <a:gd name="T26" fmla="*/ 1979 w 2511"/>
                <a:gd name="T27" fmla="*/ 2469 h 2532"/>
                <a:gd name="T28" fmla="*/ 1978 w 2511"/>
                <a:gd name="T29" fmla="*/ 2498 h 2532"/>
                <a:gd name="T30" fmla="*/ 1978 w 2511"/>
                <a:gd name="T31" fmla="*/ 2515 h 2532"/>
                <a:gd name="T32" fmla="*/ 1979 w 2511"/>
                <a:gd name="T33" fmla="*/ 2532 h 2532"/>
                <a:gd name="T34" fmla="*/ 37 w 2511"/>
                <a:gd name="T35" fmla="*/ 334 h 2532"/>
                <a:gd name="T36" fmla="*/ 0 w 2511"/>
                <a:gd name="T37" fmla="*/ 292 h 2532"/>
                <a:gd name="T38" fmla="*/ 41 w 2511"/>
                <a:gd name="T39" fmla="*/ 255 h 2532"/>
                <a:gd name="T40" fmla="*/ 289 w 2511"/>
                <a:gd name="T41" fmla="*/ 34 h 2532"/>
                <a:gd name="T42" fmla="*/ 326 w 2511"/>
                <a:gd name="T43" fmla="*/ 0 h 2532"/>
                <a:gd name="T44" fmla="*/ 364 w 2511"/>
                <a:gd name="T45" fmla="*/ 34 h 2532"/>
                <a:gd name="T46" fmla="*/ 365 w 2511"/>
                <a:gd name="T47" fmla="*/ 34 h 2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511" h="2532">
                  <a:moveTo>
                    <a:pt x="365" y="34"/>
                  </a:moveTo>
                  <a:lnTo>
                    <a:pt x="2511" y="2054"/>
                  </a:lnTo>
                  <a:lnTo>
                    <a:pt x="2470" y="2049"/>
                  </a:lnTo>
                  <a:lnTo>
                    <a:pt x="2430" y="2047"/>
                  </a:lnTo>
                  <a:lnTo>
                    <a:pt x="2382" y="2049"/>
                  </a:lnTo>
                  <a:lnTo>
                    <a:pt x="2293" y="2067"/>
                  </a:lnTo>
                  <a:lnTo>
                    <a:pt x="2251" y="2083"/>
                  </a:lnTo>
                  <a:lnTo>
                    <a:pt x="315" y="161"/>
                  </a:lnTo>
                  <a:lnTo>
                    <a:pt x="169" y="292"/>
                  </a:lnTo>
                  <a:lnTo>
                    <a:pt x="2034" y="2282"/>
                  </a:lnTo>
                  <a:lnTo>
                    <a:pt x="2021" y="2306"/>
                  </a:lnTo>
                  <a:lnTo>
                    <a:pt x="2001" y="2357"/>
                  </a:lnTo>
                  <a:lnTo>
                    <a:pt x="1987" y="2411"/>
                  </a:lnTo>
                  <a:lnTo>
                    <a:pt x="1979" y="2469"/>
                  </a:lnTo>
                  <a:lnTo>
                    <a:pt x="1978" y="2498"/>
                  </a:lnTo>
                  <a:lnTo>
                    <a:pt x="1978" y="2515"/>
                  </a:lnTo>
                  <a:lnTo>
                    <a:pt x="1979" y="2532"/>
                  </a:lnTo>
                  <a:lnTo>
                    <a:pt x="37" y="334"/>
                  </a:lnTo>
                  <a:lnTo>
                    <a:pt x="0" y="292"/>
                  </a:lnTo>
                  <a:lnTo>
                    <a:pt x="41" y="255"/>
                  </a:lnTo>
                  <a:lnTo>
                    <a:pt x="289" y="34"/>
                  </a:lnTo>
                  <a:lnTo>
                    <a:pt x="326" y="0"/>
                  </a:lnTo>
                  <a:lnTo>
                    <a:pt x="364" y="34"/>
                  </a:lnTo>
                  <a:lnTo>
                    <a:pt x="365" y="34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53" name="Freeform 16"/>
            <p:cNvSpPr>
              <a:spLocks/>
            </p:cNvSpPr>
            <p:nvPr/>
          </p:nvSpPr>
          <p:spPr bwMode="auto">
            <a:xfrm>
              <a:off x="8553709" y="365125"/>
              <a:ext cx="638176" cy="638176"/>
            </a:xfrm>
            <a:custGeom>
              <a:avLst/>
              <a:gdLst>
                <a:gd name="T0" fmla="*/ 0 w 1205"/>
                <a:gd name="T1" fmla="*/ 469 h 1206"/>
                <a:gd name="T2" fmla="*/ 474 w 1205"/>
                <a:gd name="T3" fmla="*/ 0 h 1206"/>
                <a:gd name="T4" fmla="*/ 1110 w 1205"/>
                <a:gd name="T5" fmla="*/ 641 h 1206"/>
                <a:gd name="T6" fmla="*/ 1133 w 1205"/>
                <a:gd name="T7" fmla="*/ 665 h 1206"/>
                <a:gd name="T8" fmla="*/ 1169 w 1205"/>
                <a:gd name="T9" fmla="*/ 720 h 1206"/>
                <a:gd name="T10" fmla="*/ 1194 w 1205"/>
                <a:gd name="T11" fmla="*/ 780 h 1206"/>
                <a:gd name="T12" fmla="*/ 1205 w 1205"/>
                <a:gd name="T13" fmla="*/ 844 h 1206"/>
                <a:gd name="T14" fmla="*/ 1205 w 1205"/>
                <a:gd name="T15" fmla="*/ 908 h 1206"/>
                <a:gd name="T16" fmla="*/ 1194 w 1205"/>
                <a:gd name="T17" fmla="*/ 970 h 1206"/>
                <a:gd name="T18" fmla="*/ 1169 w 1205"/>
                <a:gd name="T19" fmla="*/ 1031 h 1206"/>
                <a:gd name="T20" fmla="*/ 1132 w 1205"/>
                <a:gd name="T21" fmla="*/ 1087 h 1206"/>
                <a:gd name="T22" fmla="*/ 1109 w 1205"/>
                <a:gd name="T23" fmla="*/ 1111 h 1206"/>
                <a:gd name="T24" fmla="*/ 1109 w 1205"/>
                <a:gd name="T25" fmla="*/ 1111 h 1206"/>
                <a:gd name="T26" fmla="*/ 1084 w 1205"/>
                <a:gd name="T27" fmla="*/ 1134 h 1206"/>
                <a:gd name="T28" fmla="*/ 1028 w 1205"/>
                <a:gd name="T29" fmla="*/ 1170 h 1206"/>
                <a:gd name="T30" fmla="*/ 968 w 1205"/>
                <a:gd name="T31" fmla="*/ 1195 h 1206"/>
                <a:gd name="T32" fmla="*/ 904 w 1205"/>
                <a:gd name="T33" fmla="*/ 1206 h 1206"/>
                <a:gd name="T34" fmla="*/ 841 w 1205"/>
                <a:gd name="T35" fmla="*/ 1206 h 1206"/>
                <a:gd name="T36" fmla="*/ 778 w 1205"/>
                <a:gd name="T37" fmla="*/ 1195 h 1206"/>
                <a:gd name="T38" fmla="*/ 717 w 1205"/>
                <a:gd name="T39" fmla="*/ 1170 h 1206"/>
                <a:gd name="T40" fmla="*/ 662 w 1205"/>
                <a:gd name="T41" fmla="*/ 1133 h 1206"/>
                <a:gd name="T42" fmla="*/ 638 w 1205"/>
                <a:gd name="T43" fmla="*/ 1110 h 1206"/>
                <a:gd name="T44" fmla="*/ 0 w 1205"/>
                <a:gd name="T45" fmla="*/ 469 h 1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05" h="1206">
                  <a:moveTo>
                    <a:pt x="0" y="469"/>
                  </a:moveTo>
                  <a:lnTo>
                    <a:pt x="474" y="0"/>
                  </a:lnTo>
                  <a:lnTo>
                    <a:pt x="1110" y="641"/>
                  </a:lnTo>
                  <a:lnTo>
                    <a:pt x="1133" y="665"/>
                  </a:lnTo>
                  <a:lnTo>
                    <a:pt x="1169" y="720"/>
                  </a:lnTo>
                  <a:lnTo>
                    <a:pt x="1194" y="780"/>
                  </a:lnTo>
                  <a:lnTo>
                    <a:pt x="1205" y="844"/>
                  </a:lnTo>
                  <a:lnTo>
                    <a:pt x="1205" y="908"/>
                  </a:lnTo>
                  <a:lnTo>
                    <a:pt x="1194" y="970"/>
                  </a:lnTo>
                  <a:lnTo>
                    <a:pt x="1169" y="1031"/>
                  </a:lnTo>
                  <a:lnTo>
                    <a:pt x="1132" y="1087"/>
                  </a:lnTo>
                  <a:lnTo>
                    <a:pt x="1109" y="1111"/>
                  </a:lnTo>
                  <a:lnTo>
                    <a:pt x="1109" y="1111"/>
                  </a:lnTo>
                  <a:lnTo>
                    <a:pt x="1084" y="1134"/>
                  </a:lnTo>
                  <a:lnTo>
                    <a:pt x="1028" y="1170"/>
                  </a:lnTo>
                  <a:lnTo>
                    <a:pt x="968" y="1195"/>
                  </a:lnTo>
                  <a:lnTo>
                    <a:pt x="904" y="1206"/>
                  </a:lnTo>
                  <a:lnTo>
                    <a:pt x="841" y="1206"/>
                  </a:lnTo>
                  <a:lnTo>
                    <a:pt x="778" y="1195"/>
                  </a:lnTo>
                  <a:lnTo>
                    <a:pt x="717" y="1170"/>
                  </a:lnTo>
                  <a:lnTo>
                    <a:pt x="662" y="1133"/>
                  </a:lnTo>
                  <a:lnTo>
                    <a:pt x="638" y="1110"/>
                  </a:lnTo>
                  <a:lnTo>
                    <a:pt x="0" y="469"/>
                  </a:lnTo>
                  <a:close/>
                </a:path>
              </a:pathLst>
            </a:custGeom>
            <a:solidFill>
              <a:srgbClr val="36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54" name="Freeform 17"/>
            <p:cNvSpPr>
              <a:spLocks/>
            </p:cNvSpPr>
            <p:nvPr/>
          </p:nvSpPr>
          <p:spPr bwMode="auto">
            <a:xfrm>
              <a:off x="8941052" y="739775"/>
              <a:ext cx="174625" cy="174625"/>
            </a:xfrm>
            <a:custGeom>
              <a:avLst/>
              <a:gdLst>
                <a:gd name="T0" fmla="*/ 164 w 330"/>
                <a:gd name="T1" fmla="*/ 330 h 330"/>
                <a:gd name="T2" fmla="*/ 199 w 330"/>
                <a:gd name="T3" fmla="*/ 328 h 330"/>
                <a:gd name="T4" fmla="*/ 258 w 330"/>
                <a:gd name="T5" fmla="*/ 303 h 330"/>
                <a:gd name="T6" fmla="*/ 302 w 330"/>
                <a:gd name="T7" fmla="*/ 258 h 330"/>
                <a:gd name="T8" fmla="*/ 327 w 330"/>
                <a:gd name="T9" fmla="*/ 199 h 330"/>
                <a:gd name="T10" fmla="*/ 330 w 330"/>
                <a:gd name="T11" fmla="*/ 166 h 330"/>
                <a:gd name="T12" fmla="*/ 327 w 330"/>
                <a:gd name="T13" fmla="*/ 133 h 330"/>
                <a:gd name="T14" fmla="*/ 302 w 330"/>
                <a:gd name="T15" fmla="*/ 74 h 330"/>
                <a:gd name="T16" fmla="*/ 258 w 330"/>
                <a:gd name="T17" fmla="*/ 28 h 330"/>
                <a:gd name="T18" fmla="*/ 199 w 330"/>
                <a:gd name="T19" fmla="*/ 3 h 330"/>
                <a:gd name="T20" fmla="*/ 164 w 330"/>
                <a:gd name="T21" fmla="*/ 0 h 330"/>
                <a:gd name="T22" fmla="*/ 131 w 330"/>
                <a:gd name="T23" fmla="*/ 3 h 330"/>
                <a:gd name="T24" fmla="*/ 72 w 330"/>
                <a:gd name="T25" fmla="*/ 28 h 330"/>
                <a:gd name="T26" fmla="*/ 27 w 330"/>
                <a:gd name="T27" fmla="*/ 74 h 330"/>
                <a:gd name="T28" fmla="*/ 3 w 330"/>
                <a:gd name="T29" fmla="*/ 133 h 330"/>
                <a:gd name="T30" fmla="*/ 0 w 330"/>
                <a:gd name="T31" fmla="*/ 166 h 330"/>
                <a:gd name="T32" fmla="*/ 3 w 330"/>
                <a:gd name="T33" fmla="*/ 199 h 330"/>
                <a:gd name="T34" fmla="*/ 27 w 330"/>
                <a:gd name="T35" fmla="*/ 258 h 330"/>
                <a:gd name="T36" fmla="*/ 72 w 330"/>
                <a:gd name="T37" fmla="*/ 303 h 330"/>
                <a:gd name="T38" fmla="*/ 131 w 330"/>
                <a:gd name="T39" fmla="*/ 328 h 330"/>
                <a:gd name="T40" fmla="*/ 164 w 330"/>
                <a:gd name="T41" fmla="*/ 330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30" h="330">
                  <a:moveTo>
                    <a:pt x="164" y="330"/>
                  </a:moveTo>
                  <a:lnTo>
                    <a:pt x="199" y="328"/>
                  </a:lnTo>
                  <a:lnTo>
                    <a:pt x="258" y="303"/>
                  </a:lnTo>
                  <a:lnTo>
                    <a:pt x="302" y="258"/>
                  </a:lnTo>
                  <a:lnTo>
                    <a:pt x="327" y="199"/>
                  </a:lnTo>
                  <a:lnTo>
                    <a:pt x="330" y="166"/>
                  </a:lnTo>
                  <a:lnTo>
                    <a:pt x="327" y="133"/>
                  </a:lnTo>
                  <a:lnTo>
                    <a:pt x="302" y="74"/>
                  </a:lnTo>
                  <a:lnTo>
                    <a:pt x="258" y="28"/>
                  </a:lnTo>
                  <a:lnTo>
                    <a:pt x="199" y="3"/>
                  </a:lnTo>
                  <a:lnTo>
                    <a:pt x="164" y="0"/>
                  </a:lnTo>
                  <a:lnTo>
                    <a:pt x="131" y="3"/>
                  </a:lnTo>
                  <a:lnTo>
                    <a:pt x="72" y="28"/>
                  </a:lnTo>
                  <a:lnTo>
                    <a:pt x="27" y="74"/>
                  </a:lnTo>
                  <a:lnTo>
                    <a:pt x="3" y="133"/>
                  </a:lnTo>
                  <a:lnTo>
                    <a:pt x="0" y="166"/>
                  </a:lnTo>
                  <a:lnTo>
                    <a:pt x="3" y="199"/>
                  </a:lnTo>
                  <a:lnTo>
                    <a:pt x="27" y="258"/>
                  </a:lnTo>
                  <a:lnTo>
                    <a:pt x="72" y="303"/>
                  </a:lnTo>
                  <a:lnTo>
                    <a:pt x="131" y="328"/>
                  </a:lnTo>
                  <a:lnTo>
                    <a:pt x="164" y="33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</p:grpSp>
      <p:sp>
        <p:nvSpPr>
          <p:cNvPr id="63" name="직사각형 62"/>
          <p:cNvSpPr/>
          <p:nvPr/>
        </p:nvSpPr>
        <p:spPr>
          <a:xfrm>
            <a:off x="4825910" y="1989624"/>
            <a:ext cx="6909880" cy="27084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6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网络应用程序设计</a:t>
            </a:r>
            <a:endParaRPr kumimoji="0" lang="en-US" altLang="zh-CN" sz="6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mic Sans MS" panose="030F0702030302020204" pitchFamily="66" charset="0"/>
              <a:ea typeface="微軟正黑體" panose="020B0604030504040204" pitchFamily="34" charset="-120"/>
              <a:cs typeface="+mn-cs"/>
            </a:endParaRPr>
          </a:p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000" b="0" i="1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omic Sans MS" panose="030F0702030302020204" pitchFamily="66" charset="0"/>
                <a:ea typeface="微軟正黑體" panose="020B0604030504040204" pitchFamily="34" charset="-120"/>
                <a:cs typeface="+mn-cs"/>
              </a:rPr>
              <a:t>3.5</a:t>
            </a:r>
            <a:r>
              <a:rPr kumimoji="0" lang="zh-TW" altLang="en-US" sz="20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mic Sans MS" panose="030F0702030302020204" pitchFamily="66" charset="0"/>
                <a:ea typeface="微軟正黑體" panose="020B0604030504040204" pitchFamily="34" charset="-120"/>
                <a:cs typeface="+mn-cs"/>
              </a:rPr>
              <a:t> 学分</a:t>
            </a:r>
            <a:r>
              <a:rPr kumimoji="0" lang="zh-TW" alt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mic Sans MS" panose="030F0702030302020204" pitchFamily="66" charset="0"/>
                <a:ea typeface="微軟正黑體" panose="020B0604030504040204" pitchFamily="34" charset="-120"/>
                <a:cs typeface="+mn-cs"/>
              </a:rPr>
              <a:t>  </a:t>
            </a:r>
            <a:r>
              <a:rPr kumimoji="0" lang="en-US" altLang="zh-TW" sz="2000" b="0" i="1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omic Sans MS" panose="030F0702030302020204" pitchFamily="66" charset="0"/>
                <a:ea typeface="微軟正黑體" panose="020B0604030504040204" pitchFamily="34" charset="-120"/>
                <a:cs typeface="+mn-cs"/>
              </a:rPr>
              <a:t>56</a:t>
            </a:r>
            <a:r>
              <a:rPr kumimoji="0" lang="zh-TW" altLang="en-US" sz="20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mic Sans MS" panose="030F0702030302020204" pitchFamily="66" charset="0"/>
                <a:ea typeface="微軟正黑體" panose="020B0604030504040204" pitchFamily="34" charset="-120"/>
                <a:cs typeface="+mn-cs"/>
              </a:rPr>
              <a:t> 学时</a:t>
            </a:r>
            <a:endParaRPr kumimoji="0" lang="en-US" altLang="zh-TW" sz="14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mic Sans MS" panose="030F0702030302020204" pitchFamily="66" charset="0"/>
              <a:ea typeface="微軟正黑體" panose="020B0604030504040204" pitchFamily="34" charset="-120"/>
              <a:cs typeface="+mn-cs"/>
            </a:endParaRPr>
          </a:p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0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mic Sans MS" panose="030F0702030302020204" pitchFamily="66" charset="0"/>
                <a:ea typeface="微軟正黑體" panose="020B0604030504040204" pitchFamily="34" charset="-120"/>
                <a:cs typeface="+mn-cs"/>
              </a:rPr>
              <a:t>2020/09</a:t>
            </a:r>
            <a:r>
              <a:rPr kumimoji="0" lang="zh-TW" altLang="en-US" sz="20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mic Sans MS" panose="030F0702030302020204" pitchFamily="66" charset="0"/>
                <a:ea typeface="微軟正黑體" panose="020B0604030504040204" pitchFamily="34" charset="-120"/>
                <a:cs typeface="+mn-cs"/>
              </a:rPr>
              <a:t> 计算机与软件工程学院 开课</a:t>
            </a:r>
            <a:endParaRPr kumimoji="0" lang="ko-KR" altLang="en-US" sz="20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mic Sans MS" panose="030F0702030302020204" pitchFamily="66" charset="0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8" name="직사각형 2">
            <a:extLst>
              <a:ext uri="{FF2B5EF4-FFF2-40B4-BE49-F238E27FC236}">
                <a16:creationId xmlns:a16="http://schemas.microsoft.com/office/drawing/2014/main" id="{B7337E66-5916-4845-8268-01D8E41886D6}"/>
              </a:ext>
            </a:extLst>
          </p:cNvPr>
          <p:cNvSpPr/>
          <p:nvPr/>
        </p:nvSpPr>
        <p:spPr>
          <a:xfrm>
            <a:off x="2636039" y="4821211"/>
            <a:ext cx="8823525" cy="1991008"/>
          </a:xfrm>
          <a:prstGeom prst="rect">
            <a:avLst/>
          </a:prstGeom>
        </p:spPr>
        <p:txBody>
          <a:bodyPr wrap="square" anchor="t" anchorCtr="0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第</a:t>
            </a:r>
            <a:r>
              <a:rPr kumimoji="0" lang="en-US" altLang="zh-TW" sz="4400" b="1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07</a:t>
            </a:r>
            <a:r>
              <a:rPr kumimoji="0" lang="zh-TW" alt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章</a:t>
            </a:r>
            <a:endParaRPr kumimoji="0" lang="en-US" altLang="zh-TW" sz="4400" b="1" i="0" u="none" strike="noStrike" kern="1200" cap="none" spc="0" normalizeH="0" baseline="0" noProof="0" dirty="0">
              <a:ln>
                <a:noFill/>
              </a:ln>
              <a:solidFill>
                <a:srgbClr val="ED7D3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面向对象</a:t>
            </a:r>
            <a:r>
              <a:rPr kumimoji="0" lang="en-US" altLang="zh-TW" sz="4400" b="1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(III)</a:t>
            </a:r>
            <a:endParaRPr kumimoji="0" lang="ko-KR" altLang="en-US" sz="4400" b="1" i="0" u="none" strike="noStrike" kern="1200" cap="none" spc="0" normalizeH="0" baseline="0" noProof="0" dirty="0">
              <a:ln>
                <a:noFill/>
              </a:ln>
              <a:solidFill>
                <a:srgbClr val="ED7D3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anose="020B0604030504040204" pitchFamily="34" charset="-120"/>
              <a:ea typeface="야놀자 야체 B" panose="02020603020101020101" pitchFamily="18" charset="-127"/>
              <a:cs typeface="+mn-cs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99555CB2-06B3-4F15-9A34-36BD31B58C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2734" y1="5924" x2="5036" y2="96185"/>
                        <a14:foregroundMark x1="34101" y1="26807" x2="83597" y2="28012"/>
                        <a14:foregroundMark x1="42158" y1="29217" x2="61439" y2="30120"/>
                        <a14:foregroundMark x1="42590" y1="19779" x2="78273" y2="22289"/>
                        <a14:foregroundMark x1="17266" y1="9337" x2="19856" y2="27008"/>
                        <a14:foregroundMark x1="5468" y1="4518" x2="27050" y2="5823"/>
                        <a14:foregroundMark x1="34388" y1="7329" x2="93525" y2="11044"/>
                        <a14:foregroundMark x1="20576" y1="86847" x2="74245" y2="87751"/>
                        <a14:foregroundMark x1="69928" y1="40663" x2="78705" y2="41667"/>
                        <a14:foregroundMark x1="51367" y1="94378" x2="91511" y2="93474"/>
                        <a14:foregroundMark x1="8058" y1="1406" x2="99568" y2="7530"/>
                        <a14:foregroundMark x1="8201" y1="1606" x2="0" y2="5823"/>
                        <a14:foregroundMark x1="97410" y1="96185" x2="7770" y2="99498"/>
                        <a14:foregroundMark x1="93813" y1="95984" x2="99856" y2="95984"/>
                        <a14:foregroundMark x1="91655" y1="6827" x2="96403" y2="7229"/>
                        <a14:backgroundMark x1="1727" y1="97390" x2="4317" y2="99598"/>
                        <a14:backgroundMark x1="55971" y1="1606" x2="94101" y2="2811"/>
                        <a14:backgroundMark x1="22014" y1="904" x2="53381" y2="1908"/>
                        <a14:backgroundMark x1="1727" y1="2610" x2="6475" y2="703"/>
                        <a14:backgroundMark x1="21007" y1="1406" x2="8201" y2="904"/>
                        <a14:backgroundMark x1="64460" y1="98394" x2="99856" y2="98193"/>
                        <a14:backgroundMark x1="66763" y1="99096" x2="21295" y2="99498"/>
                        <a14:backgroundMark x1="21871" y1="99799" x2="16835" y2="99799"/>
                        <a14:backgroundMark x1="288" y1="5221" x2="288" y2="5221"/>
                        <a14:backgroundMark x1="16259" y1="99699" x2="8489" y2="99900"/>
                        <a14:backgroundMark x1="17122" y1="99598" x2="42302" y2="9869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8438" y="207290"/>
            <a:ext cx="2721357" cy="3899959"/>
          </a:xfrm>
          <a:prstGeom prst="rect">
            <a:avLst/>
          </a:prstGeom>
          <a:ln>
            <a:noFill/>
          </a:ln>
          <a:effectLst>
            <a:outerShdw blurRad="127000" dist="63500" dir="2700000" algn="tl" rotWithShape="0">
              <a:schemeClr val="bg1">
                <a:alpha val="65000"/>
              </a:schemeClr>
            </a:outerShdw>
          </a:effectLst>
        </p:spPr>
      </p:pic>
      <p:pic>
        <p:nvPicPr>
          <p:cNvPr id="31" name="圖片 30">
            <a:extLst>
              <a:ext uri="{FF2B5EF4-FFF2-40B4-BE49-F238E27FC236}">
                <a16:creationId xmlns:a16="http://schemas.microsoft.com/office/drawing/2014/main" id="{D758800C-C1A1-4924-9589-C0F1C9352A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2734" y1="5924" x2="5036" y2="96185"/>
                        <a14:foregroundMark x1="34101" y1="26807" x2="83597" y2="28012"/>
                        <a14:foregroundMark x1="42158" y1="29217" x2="61439" y2="30120"/>
                        <a14:foregroundMark x1="42590" y1="19779" x2="78273" y2="22289"/>
                        <a14:foregroundMark x1="17266" y1="9337" x2="19856" y2="27008"/>
                        <a14:foregroundMark x1="5468" y1="4518" x2="27050" y2="5823"/>
                        <a14:foregroundMark x1="34388" y1="7329" x2="93525" y2="11044"/>
                        <a14:foregroundMark x1="20576" y1="86847" x2="74245" y2="87751"/>
                        <a14:foregroundMark x1="69928" y1="40663" x2="78705" y2="41667"/>
                        <a14:foregroundMark x1="51367" y1="94378" x2="91511" y2="93474"/>
                        <a14:foregroundMark x1="8058" y1="1406" x2="99568" y2="7530"/>
                        <a14:foregroundMark x1="8201" y1="1606" x2="0" y2="5823"/>
                        <a14:foregroundMark x1="97410" y1="96185" x2="7770" y2="99498"/>
                        <a14:foregroundMark x1="93813" y1="95984" x2="99856" y2="95984"/>
                        <a14:foregroundMark x1="91655" y1="6827" x2="96403" y2="7229"/>
                        <a14:backgroundMark x1="1727" y1="97390" x2="4317" y2="99598"/>
                        <a14:backgroundMark x1="55971" y1="1606" x2="94101" y2="2811"/>
                        <a14:backgroundMark x1="22014" y1="904" x2="53381" y2="1908"/>
                        <a14:backgroundMark x1="1727" y1="2610" x2="6475" y2="703"/>
                        <a14:backgroundMark x1="21007" y1="1406" x2="8201" y2="904"/>
                        <a14:backgroundMark x1="64460" y1="98394" x2="99856" y2="98193"/>
                        <a14:backgroundMark x1="66763" y1="99096" x2="21295" y2="99498"/>
                        <a14:backgroundMark x1="21871" y1="99799" x2="16835" y2="99799"/>
                        <a14:backgroundMark x1="288" y1="5221" x2="288" y2="5221"/>
                        <a14:backgroundMark x1="16259" y1="99699" x2="8489" y2="99900"/>
                        <a14:backgroundMark x1="17122" y1="99598" x2="42302" y2="9869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8437" y="186588"/>
            <a:ext cx="4375277" cy="6270181"/>
          </a:xfrm>
          <a:prstGeom prst="rect">
            <a:avLst/>
          </a:prstGeom>
          <a:ln>
            <a:noFill/>
          </a:ln>
          <a:effectLst>
            <a:outerShdw blurRad="127000" dist="63500" dir="2700000" algn="tl" rotWithShape="0">
              <a:schemeClr val="bg1">
                <a:alpha val="65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164321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3" grpId="0"/>
      <p:bldP spid="2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5D09AD1A-345F-4DBC-B633-6ECD484106A8}"/>
              </a:ext>
            </a:extLst>
          </p:cNvPr>
          <p:cNvGrpSpPr/>
          <p:nvPr/>
        </p:nvGrpSpPr>
        <p:grpSpPr>
          <a:xfrm>
            <a:off x="10913737" y="328451"/>
            <a:ext cx="1008063" cy="766763"/>
            <a:chOff x="7058025" y="534969"/>
            <a:chExt cx="1008063" cy="766763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03857">
              <a:off x="7456488" y="692132"/>
              <a:ext cx="609600" cy="609600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8025" y="534969"/>
              <a:ext cx="361950" cy="361950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00000">
              <a:off x="7543800" y="548306"/>
              <a:ext cx="180975" cy="180975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656245" y="5871315"/>
            <a:ext cx="379876" cy="379876"/>
          </a:xfrm>
          <a:prstGeom prst="rect">
            <a:avLst/>
          </a:prstGeom>
        </p:spPr>
      </p:pic>
      <p:sp>
        <p:nvSpPr>
          <p:cNvPr id="14" name="TextBox 7">
            <a:extLst>
              <a:ext uri="{FF2B5EF4-FFF2-40B4-BE49-F238E27FC236}">
                <a16:creationId xmlns:a16="http://schemas.microsoft.com/office/drawing/2014/main" id="{050060D9-94F3-48AF-87DB-86AF188D5862}"/>
              </a:ext>
            </a:extLst>
          </p:cNvPr>
          <p:cNvSpPr txBox="1"/>
          <p:nvPr/>
        </p:nvSpPr>
        <p:spPr>
          <a:xfrm>
            <a:off x="840751" y="1020447"/>
            <a:ext cx="10772857" cy="105213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lvl="0" indent="-342900" algn="just" latinLnBrk="0" hangingPunct="0">
              <a:spcAft>
                <a:spcPts val="1200"/>
              </a:spcAft>
              <a:buFont typeface="Wingdings" panose="05000000000000000000" pitchFamily="2" charset="2"/>
              <a:buChar char="n"/>
              <a:defRPr/>
            </a:pPr>
            <a:r>
              <a:rPr lang="zh-CN" altLang="en-US" sz="28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继承</a:t>
            </a:r>
            <a:r>
              <a:rPr lang="zh-TW" altLang="en-US" sz="28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TW" sz="28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is-a (</a:t>
            </a:r>
            <a:r>
              <a:rPr lang="zh-TW" altLang="en-US" sz="28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续</a:t>
            </a:r>
            <a:r>
              <a:rPr lang="en-US" altLang="zh-TW" sz="28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)</a:t>
            </a:r>
            <a:endParaRPr lang="en-US" altLang="zh-TW" sz="28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Microsoft JhengHei" panose="020B0604030504040204" pitchFamily="34" charset="-120"/>
            </a:endParaRPr>
          </a:p>
          <a:p>
            <a:pPr marL="625475" lvl="1" indent="-352425" latinLnBrk="0" hangingPunct="0">
              <a:spcAft>
                <a:spcPts val="1200"/>
              </a:spcAft>
              <a:buSzPct val="80000"/>
              <a:defRPr/>
            </a:pP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7.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继承在内存中的存储形式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。</a:t>
            </a:r>
            <a:endParaRPr lang="zh-CN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Microsoft JhengHei" panose="020B0604030504040204" pitchFamily="34" charset="-120"/>
            </a:endParaRPr>
          </a:p>
        </p:txBody>
      </p:sp>
      <p:sp>
        <p:nvSpPr>
          <p:cNvPr id="8" name="TextBox 5">
            <a:extLst>
              <a:ext uri="{FF2B5EF4-FFF2-40B4-BE49-F238E27FC236}">
                <a16:creationId xmlns:a16="http://schemas.microsoft.com/office/drawing/2014/main" id="{81CED095-32CE-44C6-ADB6-F86D3DC5DD9F}"/>
              </a:ext>
            </a:extLst>
          </p:cNvPr>
          <p:cNvSpPr txBox="1"/>
          <p:nvPr/>
        </p:nvSpPr>
        <p:spPr>
          <a:xfrm>
            <a:off x="379142" y="273359"/>
            <a:ext cx="10487378" cy="747088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lvl="0">
              <a:defRPr/>
            </a:pPr>
            <a:r>
              <a:rPr kumimoji="0" lang="en-US" altLang="zh-CN" sz="3200" b="1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mic Sans MS" panose="030F0702030302020204" pitchFamily="66" charset="0"/>
                <a:ea typeface="微軟正黑體" panose="020B0604030504040204" pitchFamily="34" charset="-120"/>
              </a:rPr>
              <a:t>7.10 </a:t>
            </a:r>
            <a:r>
              <a:rPr kumimoji="0" lang="zh-CN" altLang="en-US" sz="3200" b="1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mic Sans MS" panose="030F0702030302020204" pitchFamily="66" charset="0"/>
                <a:ea typeface="微軟正黑體" panose="020B0604030504040204" pitchFamily="34" charset="-120"/>
              </a:rPr>
              <a:t>类和类的关系之继承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omic Sans MS" panose="030F0702030302020204" pitchFamily="66" charset="0"/>
              <a:ea typeface="微軟正黑體" panose="020B0604030504040204" pitchFamily="34" charset="-120"/>
            </a:endParaRPr>
          </a:p>
        </p:txBody>
      </p: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62B5970D-DB8C-4C1C-B3CA-CB028DFEBAE6}"/>
              </a:ext>
            </a:extLst>
          </p:cNvPr>
          <p:cNvGrpSpPr/>
          <p:nvPr/>
        </p:nvGrpSpPr>
        <p:grpSpPr>
          <a:xfrm>
            <a:off x="379142" y="2147429"/>
            <a:ext cx="7665156" cy="4346222"/>
            <a:chOff x="3860801" y="1704622"/>
            <a:chExt cx="7665156" cy="4346222"/>
          </a:xfrm>
        </p:grpSpPr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066F58CA-E139-4731-B158-64ED68937C8E}"/>
                </a:ext>
              </a:extLst>
            </p:cNvPr>
            <p:cNvSpPr/>
            <p:nvPr/>
          </p:nvSpPr>
          <p:spPr>
            <a:xfrm>
              <a:off x="3860801" y="1704622"/>
              <a:ext cx="7665156" cy="434622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EC594E91-B659-4D79-B55B-03B724F56EC8}"/>
                </a:ext>
              </a:extLst>
            </p:cNvPr>
            <p:cNvSpPr/>
            <p:nvPr/>
          </p:nvSpPr>
          <p:spPr>
            <a:xfrm>
              <a:off x="4143022" y="2167467"/>
              <a:ext cx="7100433" cy="3670086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7" name="直線接點 16">
              <a:extLst>
                <a:ext uri="{FF2B5EF4-FFF2-40B4-BE49-F238E27FC236}">
                  <a16:creationId xmlns:a16="http://schemas.microsoft.com/office/drawing/2014/main" id="{E32C41F0-548E-436B-AB50-D8BF6DD3EAA0}"/>
                </a:ext>
              </a:extLst>
            </p:cNvPr>
            <p:cNvCxnSpPr>
              <a:cxnSpLocks/>
            </p:cNvCxnSpPr>
            <p:nvPr/>
          </p:nvCxnSpPr>
          <p:spPr>
            <a:xfrm>
              <a:off x="5780617" y="2016000"/>
              <a:ext cx="0" cy="39600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接點 17">
              <a:extLst>
                <a:ext uri="{FF2B5EF4-FFF2-40B4-BE49-F238E27FC236}">
                  <a16:creationId xmlns:a16="http://schemas.microsoft.com/office/drawing/2014/main" id="{25D169F0-B4FC-49DA-9B55-D4EFA5A1C6A5}"/>
                </a:ext>
              </a:extLst>
            </p:cNvPr>
            <p:cNvCxnSpPr>
              <a:cxnSpLocks/>
            </p:cNvCxnSpPr>
            <p:nvPr/>
          </p:nvCxnSpPr>
          <p:spPr>
            <a:xfrm>
              <a:off x="9156960" y="2021687"/>
              <a:ext cx="0" cy="39600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文字方塊 18">
              <a:extLst>
                <a:ext uri="{FF2B5EF4-FFF2-40B4-BE49-F238E27FC236}">
                  <a16:creationId xmlns:a16="http://schemas.microsoft.com/office/drawing/2014/main" id="{EEF4828A-F26E-485B-A491-BB71F8F32E13}"/>
                </a:ext>
              </a:extLst>
            </p:cNvPr>
            <p:cNvSpPr txBox="1"/>
            <p:nvPr/>
          </p:nvSpPr>
          <p:spPr>
            <a:xfrm>
              <a:off x="4512027" y="1804860"/>
              <a:ext cx="923330" cy="3693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zh-TW" altLang="en-US" sz="2400" b="1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栈内存</a:t>
              </a:r>
              <a:endParaRPr lang="zh-TW" altLang="en-US" sz="2400" b="1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20" name="文字方塊 19">
              <a:extLst>
                <a:ext uri="{FF2B5EF4-FFF2-40B4-BE49-F238E27FC236}">
                  <a16:creationId xmlns:a16="http://schemas.microsoft.com/office/drawing/2014/main" id="{C8D5F97E-D6BA-43D0-952D-066E14EEF14B}"/>
                </a:ext>
              </a:extLst>
            </p:cNvPr>
            <p:cNvSpPr txBox="1"/>
            <p:nvPr/>
          </p:nvSpPr>
          <p:spPr>
            <a:xfrm>
              <a:off x="6987868" y="1798135"/>
              <a:ext cx="923330" cy="3693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zh-TW" altLang="en-US" sz="2400" b="1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堆内存</a:t>
              </a:r>
              <a:endParaRPr lang="zh-TW" altLang="en-US" sz="2400" b="1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21" name="文字方塊 20">
              <a:extLst>
                <a:ext uri="{FF2B5EF4-FFF2-40B4-BE49-F238E27FC236}">
                  <a16:creationId xmlns:a16="http://schemas.microsoft.com/office/drawing/2014/main" id="{259A9A64-4E12-4506-8034-0362DBDD681A}"/>
                </a:ext>
              </a:extLst>
            </p:cNvPr>
            <p:cNvSpPr txBox="1"/>
            <p:nvPr/>
          </p:nvSpPr>
          <p:spPr>
            <a:xfrm>
              <a:off x="9943190" y="1798135"/>
              <a:ext cx="923330" cy="3693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zh-TW" altLang="en-US" sz="2400" b="1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方法区</a:t>
              </a:r>
              <a:endParaRPr lang="zh-TW" altLang="en-US" sz="2400" b="1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cxnSp>
          <p:nvCxnSpPr>
            <p:cNvPr id="22" name="直線接點 21">
              <a:extLst>
                <a:ext uri="{FF2B5EF4-FFF2-40B4-BE49-F238E27FC236}">
                  <a16:creationId xmlns:a16="http://schemas.microsoft.com/office/drawing/2014/main" id="{21331DD3-F41F-4E61-B17D-07AD8F396A34}"/>
                </a:ext>
              </a:extLst>
            </p:cNvPr>
            <p:cNvCxnSpPr>
              <a:cxnSpLocks/>
            </p:cNvCxnSpPr>
            <p:nvPr/>
          </p:nvCxnSpPr>
          <p:spPr>
            <a:xfrm>
              <a:off x="9156960" y="2543161"/>
              <a:ext cx="20958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接點 22">
              <a:extLst>
                <a:ext uri="{FF2B5EF4-FFF2-40B4-BE49-F238E27FC236}">
                  <a16:creationId xmlns:a16="http://schemas.microsoft.com/office/drawing/2014/main" id="{AFC9D98A-89E0-4682-B1E9-C7F45A80AD08}"/>
                </a:ext>
              </a:extLst>
            </p:cNvPr>
            <p:cNvCxnSpPr>
              <a:cxnSpLocks/>
            </p:cNvCxnSpPr>
            <p:nvPr/>
          </p:nvCxnSpPr>
          <p:spPr>
            <a:xfrm>
              <a:off x="9156960" y="5425685"/>
              <a:ext cx="20958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文字方塊 23">
              <a:extLst>
                <a:ext uri="{FF2B5EF4-FFF2-40B4-BE49-F238E27FC236}">
                  <a16:creationId xmlns:a16="http://schemas.microsoft.com/office/drawing/2014/main" id="{716B1C2C-BDB6-4E8A-BA1E-09AB337A6CF5}"/>
                </a:ext>
              </a:extLst>
            </p:cNvPr>
            <p:cNvSpPr txBox="1"/>
            <p:nvPr/>
          </p:nvSpPr>
          <p:spPr>
            <a:xfrm>
              <a:off x="9215270" y="2238002"/>
              <a:ext cx="1025922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zh-TW" altLang="en-US" sz="1600" b="1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常量缓冲区</a:t>
              </a:r>
              <a:endParaRPr lang="zh-TW" altLang="en-US" sz="1600" b="1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25" name="文字方塊 24">
              <a:extLst>
                <a:ext uri="{FF2B5EF4-FFF2-40B4-BE49-F238E27FC236}">
                  <a16:creationId xmlns:a16="http://schemas.microsoft.com/office/drawing/2014/main" id="{863D285B-6FF8-437E-A65B-A84919A2EEE9}"/>
                </a:ext>
              </a:extLst>
            </p:cNvPr>
            <p:cNvSpPr txBox="1"/>
            <p:nvPr/>
          </p:nvSpPr>
          <p:spPr>
            <a:xfrm>
              <a:off x="9215270" y="2602675"/>
              <a:ext cx="615553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zh-TW" altLang="en-US" sz="1600" b="1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方法区</a:t>
              </a:r>
              <a:endParaRPr lang="zh-TW" altLang="en-US" sz="1600" b="1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26" name="文字方塊 25">
              <a:extLst>
                <a:ext uri="{FF2B5EF4-FFF2-40B4-BE49-F238E27FC236}">
                  <a16:creationId xmlns:a16="http://schemas.microsoft.com/office/drawing/2014/main" id="{45D80A5E-83FC-49CC-B9CF-29DA254D50FE}"/>
                </a:ext>
              </a:extLst>
            </p:cNvPr>
            <p:cNvSpPr txBox="1"/>
            <p:nvPr/>
          </p:nvSpPr>
          <p:spPr>
            <a:xfrm>
              <a:off x="9205318" y="5514940"/>
              <a:ext cx="1025922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zh-TW" altLang="en-US" sz="1600" b="1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静态元素区</a:t>
              </a:r>
              <a:endParaRPr lang="zh-TW" altLang="en-US" sz="1600" b="1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  <p:sp>
        <p:nvSpPr>
          <p:cNvPr id="27" name="矩形 26">
            <a:extLst>
              <a:ext uri="{FF2B5EF4-FFF2-40B4-BE49-F238E27FC236}">
                <a16:creationId xmlns:a16="http://schemas.microsoft.com/office/drawing/2014/main" id="{6FFD5509-4B8D-4BC8-B382-CA324CD57538}"/>
              </a:ext>
            </a:extLst>
          </p:cNvPr>
          <p:cNvSpPr/>
          <p:nvPr/>
        </p:nvSpPr>
        <p:spPr>
          <a:xfrm>
            <a:off x="8171090" y="2370388"/>
            <a:ext cx="3738970" cy="1360444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square">
            <a:noAutofit/>
          </a:bodyPr>
          <a:lstStyle/>
          <a:p>
            <a:pPr>
              <a:lnSpc>
                <a:spcPts val="2400"/>
              </a:lnSpc>
            </a:pP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public class </a:t>
            </a:r>
            <a:r>
              <a:rPr lang="en-US" altLang="zh-TW" sz="1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Person</a:t>
            </a: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6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extends Animal</a:t>
            </a: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{</a:t>
            </a:r>
          </a:p>
          <a:p>
            <a:pPr>
              <a:lnSpc>
                <a:spcPts val="2400"/>
              </a:lnSpc>
            </a:pP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public Person() { … }</a:t>
            </a:r>
          </a:p>
          <a:p>
            <a:pPr>
              <a:lnSpc>
                <a:spcPts val="2400"/>
              </a:lnSpc>
            </a:pP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public void eat() { … }</a:t>
            </a:r>
          </a:p>
          <a:p>
            <a:pPr>
              <a:lnSpc>
                <a:spcPts val="2400"/>
              </a:lnSpc>
            </a:pP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}</a:t>
            </a:r>
            <a:endParaRPr lang="zh-TW" alt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E36AE316-C789-4EA8-9FB0-8ADFE0500F9B}"/>
              </a:ext>
            </a:extLst>
          </p:cNvPr>
          <p:cNvSpPr/>
          <p:nvPr/>
        </p:nvSpPr>
        <p:spPr>
          <a:xfrm>
            <a:off x="8171090" y="886886"/>
            <a:ext cx="3738970" cy="1354056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square">
            <a:noAutofit/>
          </a:bodyPr>
          <a:lstStyle/>
          <a:p>
            <a:pPr>
              <a:lnSpc>
                <a:spcPts val="2400"/>
              </a:lnSpc>
            </a:pP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public class </a:t>
            </a:r>
            <a:r>
              <a:rPr lang="en-US" altLang="zh-TW" sz="1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Animal</a:t>
            </a: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{</a:t>
            </a:r>
          </a:p>
          <a:p>
            <a:pPr>
              <a:lnSpc>
                <a:spcPts val="2400"/>
              </a:lnSpc>
            </a:pP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public Animal() { … }</a:t>
            </a:r>
          </a:p>
          <a:p>
            <a:pPr>
              <a:lnSpc>
                <a:spcPts val="2400"/>
              </a:lnSpc>
            </a:pP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public void eat() { … }</a:t>
            </a:r>
          </a:p>
          <a:p>
            <a:pPr>
              <a:lnSpc>
                <a:spcPts val="2400"/>
              </a:lnSpc>
            </a:pP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}</a:t>
            </a:r>
            <a:endParaRPr lang="zh-TW" alt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55BD6432-BA88-46E8-8961-E024DA8B6FB4}"/>
              </a:ext>
            </a:extLst>
          </p:cNvPr>
          <p:cNvSpPr/>
          <p:nvPr/>
        </p:nvSpPr>
        <p:spPr>
          <a:xfrm>
            <a:off x="8171090" y="3874343"/>
            <a:ext cx="4014000" cy="252000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square">
            <a:noAutofit/>
          </a:bodyPr>
          <a:lstStyle/>
          <a:p>
            <a:pPr>
              <a:lnSpc>
                <a:spcPts val="2400"/>
              </a:lnSpc>
            </a:pP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public class Test {</a:t>
            </a:r>
          </a:p>
          <a:p>
            <a:pPr>
              <a:lnSpc>
                <a:spcPts val="2400"/>
              </a:lnSpc>
            </a:pP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public static void main(String[] </a:t>
            </a:r>
            <a:r>
              <a:rPr lang="en-US" altLang="zh-TW" sz="1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args</a:t>
            </a: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){</a:t>
            </a:r>
          </a:p>
          <a:p>
            <a:pPr>
              <a:lnSpc>
                <a:spcPts val="2400"/>
              </a:lnSpc>
            </a:pPr>
            <a:r>
              <a:rPr lang="en-US" altLang="zh-TW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   </a:t>
            </a:r>
            <a:r>
              <a:rPr lang="en-US" altLang="zh-TW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//</a:t>
            </a:r>
            <a:r>
              <a:rPr lang="zh-TW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加载类模板的过程</a:t>
            </a:r>
          </a:p>
          <a:p>
            <a:pPr>
              <a:lnSpc>
                <a:spcPts val="2400"/>
              </a:lnSpc>
            </a:pPr>
            <a:r>
              <a:rPr lang="zh-TW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   </a:t>
            </a:r>
            <a:r>
              <a:rPr lang="en-US" altLang="zh-TW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//Person</a:t>
            </a:r>
            <a:r>
              <a:rPr lang="zh-TW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类  </a:t>
            </a:r>
            <a:r>
              <a:rPr lang="en-US" altLang="zh-TW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Animal</a:t>
            </a:r>
            <a:r>
              <a:rPr lang="zh-TW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类  </a:t>
            </a:r>
            <a:r>
              <a:rPr lang="en-US" altLang="zh-TW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Object</a:t>
            </a:r>
            <a:r>
              <a:rPr lang="zh-TW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类</a:t>
            </a:r>
          </a:p>
          <a:p>
            <a:pPr>
              <a:lnSpc>
                <a:spcPts val="2400"/>
              </a:lnSpc>
            </a:pPr>
            <a:r>
              <a:rPr lang="zh-TW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   </a:t>
            </a:r>
            <a:r>
              <a:rPr lang="en-US" altLang="zh-TW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//</a:t>
            </a:r>
            <a:r>
              <a:rPr lang="zh-TW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创建一个</a:t>
            </a:r>
            <a:r>
              <a:rPr lang="en-US" altLang="zh-TW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Person</a:t>
            </a:r>
            <a:r>
              <a:rPr lang="zh-TW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类型的对象</a:t>
            </a:r>
          </a:p>
          <a:p>
            <a:pPr>
              <a:lnSpc>
                <a:spcPts val="2400"/>
              </a:lnSpc>
            </a:pPr>
            <a:r>
              <a:rPr lang="zh-TW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   </a:t>
            </a: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Person p = new Person();</a:t>
            </a:r>
          </a:p>
          <a:p>
            <a:pPr>
              <a:lnSpc>
                <a:spcPts val="2400"/>
              </a:lnSpc>
            </a:pP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}</a:t>
            </a:r>
          </a:p>
          <a:p>
            <a:pPr>
              <a:lnSpc>
                <a:spcPts val="2400"/>
              </a:lnSpc>
            </a:pP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}</a:t>
            </a:r>
            <a:endParaRPr lang="zh-TW" alt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540D259D-5991-4ACA-8D3D-43BDE97342FA}"/>
              </a:ext>
            </a:extLst>
          </p:cNvPr>
          <p:cNvGrpSpPr/>
          <p:nvPr/>
        </p:nvGrpSpPr>
        <p:grpSpPr>
          <a:xfrm>
            <a:off x="5802094" y="4939223"/>
            <a:ext cx="1226983" cy="818659"/>
            <a:chOff x="3391231" y="3536172"/>
            <a:chExt cx="1226983" cy="818659"/>
          </a:xfrm>
        </p:grpSpPr>
        <p:grpSp>
          <p:nvGrpSpPr>
            <p:cNvPr id="31" name="群組 30">
              <a:extLst>
                <a:ext uri="{FF2B5EF4-FFF2-40B4-BE49-F238E27FC236}">
                  <a16:creationId xmlns:a16="http://schemas.microsoft.com/office/drawing/2014/main" id="{1B7AE676-E225-41A9-85C9-9EFD2424F9A3}"/>
                </a:ext>
              </a:extLst>
            </p:cNvPr>
            <p:cNvGrpSpPr/>
            <p:nvPr/>
          </p:nvGrpSpPr>
          <p:grpSpPr>
            <a:xfrm>
              <a:off x="3391231" y="3536172"/>
              <a:ext cx="1226983" cy="818659"/>
              <a:chOff x="8665010" y="4068000"/>
              <a:chExt cx="1226983" cy="818659"/>
            </a:xfrm>
          </p:grpSpPr>
          <p:grpSp>
            <p:nvGrpSpPr>
              <p:cNvPr id="32" name="群組 31">
                <a:extLst>
                  <a:ext uri="{FF2B5EF4-FFF2-40B4-BE49-F238E27FC236}">
                    <a16:creationId xmlns:a16="http://schemas.microsoft.com/office/drawing/2014/main" id="{CA778540-41EE-46AE-AC59-3E7CAF40D1C9}"/>
                  </a:ext>
                </a:extLst>
              </p:cNvPr>
              <p:cNvGrpSpPr/>
              <p:nvPr/>
            </p:nvGrpSpPr>
            <p:grpSpPr>
              <a:xfrm>
                <a:off x="8665010" y="4068000"/>
                <a:ext cx="1226983" cy="818659"/>
                <a:chOff x="4213419" y="2944740"/>
                <a:chExt cx="1226983" cy="818659"/>
              </a:xfrm>
            </p:grpSpPr>
            <p:sp>
              <p:nvSpPr>
                <p:cNvPr id="36" name="矩形 35">
                  <a:extLst>
                    <a:ext uri="{FF2B5EF4-FFF2-40B4-BE49-F238E27FC236}">
                      <a16:creationId xmlns:a16="http://schemas.microsoft.com/office/drawing/2014/main" id="{624B3D4A-EE6F-494A-8A69-0466F3870DD1}"/>
                    </a:ext>
                  </a:extLst>
                </p:cNvPr>
                <p:cNvSpPr/>
                <p:nvPr/>
              </p:nvSpPr>
              <p:spPr>
                <a:xfrm>
                  <a:off x="4234115" y="3182551"/>
                  <a:ext cx="1206287" cy="580848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37" name="文字方塊 36">
                  <a:extLst>
                    <a:ext uri="{FF2B5EF4-FFF2-40B4-BE49-F238E27FC236}">
                      <a16:creationId xmlns:a16="http://schemas.microsoft.com/office/drawing/2014/main" id="{260E6963-81D2-4CA9-97BC-96D2AA5E58E4}"/>
                    </a:ext>
                  </a:extLst>
                </p:cNvPr>
                <p:cNvSpPr txBox="1"/>
                <p:nvPr/>
              </p:nvSpPr>
              <p:spPr>
                <a:xfrm>
                  <a:off x="4213419" y="2944740"/>
                  <a:ext cx="1206292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altLang="zh-TW" sz="1400" b="1">
                      <a:latin typeface="Microsoft JhengHei" panose="020B0604030504040204" pitchFamily="34" charset="-120"/>
                      <a:ea typeface="Microsoft JhengHei" panose="020B0604030504040204" pitchFamily="34" charset="-120"/>
                    </a:rPr>
                    <a:t>Peeson</a:t>
                  </a:r>
                  <a:r>
                    <a:rPr lang="zh-TW" altLang="en-US" sz="1400" b="1">
                      <a:latin typeface="Microsoft JhengHei" panose="020B0604030504040204" pitchFamily="34" charset="-120"/>
                      <a:ea typeface="Microsoft JhengHei" panose="020B0604030504040204" pitchFamily="34" charset="-120"/>
                    </a:rPr>
                    <a:t> 类映射</a:t>
                  </a:r>
                  <a:endParaRPr lang="zh-TW" altLang="en-US" sz="1400" b="1" dirty="0">
                    <a:latin typeface="Microsoft JhengHei" panose="020B0604030504040204" pitchFamily="34" charset="-120"/>
                    <a:ea typeface="Microsoft JhengHei" panose="020B0604030504040204" pitchFamily="34" charset="-120"/>
                  </a:endParaRPr>
                </a:p>
              </p:txBody>
            </p:sp>
          </p:grpSp>
          <p:grpSp>
            <p:nvGrpSpPr>
              <p:cNvPr id="33" name="群組 32">
                <a:extLst>
                  <a:ext uri="{FF2B5EF4-FFF2-40B4-BE49-F238E27FC236}">
                    <a16:creationId xmlns:a16="http://schemas.microsoft.com/office/drawing/2014/main" id="{DA378DA0-EFA3-4D1C-829E-250DA5D7293E}"/>
                  </a:ext>
                </a:extLst>
              </p:cNvPr>
              <p:cNvGrpSpPr/>
              <p:nvPr/>
            </p:nvGrpSpPr>
            <p:grpSpPr>
              <a:xfrm>
                <a:off x="9357759" y="4418290"/>
                <a:ext cx="468843" cy="388824"/>
                <a:chOff x="9446404" y="4456402"/>
                <a:chExt cx="468843" cy="388824"/>
              </a:xfrm>
            </p:grpSpPr>
            <p:sp>
              <p:nvSpPr>
                <p:cNvPr id="34" name="矩形 33">
                  <a:extLst>
                    <a:ext uri="{FF2B5EF4-FFF2-40B4-BE49-F238E27FC236}">
                      <a16:creationId xmlns:a16="http://schemas.microsoft.com/office/drawing/2014/main" id="{1E82D694-3788-4542-9F56-C37167A26AB5}"/>
                    </a:ext>
                  </a:extLst>
                </p:cNvPr>
                <p:cNvSpPr/>
                <p:nvPr/>
              </p:nvSpPr>
              <p:spPr>
                <a:xfrm>
                  <a:off x="9446404" y="4660560"/>
                  <a:ext cx="468843" cy="184666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35" name="文字方塊 34">
                  <a:extLst>
                    <a:ext uri="{FF2B5EF4-FFF2-40B4-BE49-F238E27FC236}">
                      <a16:creationId xmlns:a16="http://schemas.microsoft.com/office/drawing/2014/main" id="{8995BA12-55BA-4275-A803-B0D78F4AF378}"/>
                    </a:ext>
                  </a:extLst>
                </p:cNvPr>
                <p:cNvSpPr txBox="1"/>
                <p:nvPr/>
              </p:nvSpPr>
              <p:spPr>
                <a:xfrm>
                  <a:off x="9565703" y="4456402"/>
                  <a:ext cx="339837" cy="184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altLang="zh-TW" sz="1200" b="1" dirty="0">
                      <a:latin typeface="Microsoft JhengHei" panose="020B0604030504040204" pitchFamily="34" charset="-120"/>
                      <a:ea typeface="Microsoft JhengHei" panose="020B0604030504040204" pitchFamily="34" charset="-120"/>
                    </a:rPr>
                    <a:t>eat()</a:t>
                  </a:r>
                  <a:endParaRPr lang="zh-TW" altLang="en-US" sz="1200" b="1" dirty="0">
                    <a:latin typeface="Microsoft JhengHei" panose="020B0604030504040204" pitchFamily="34" charset="-120"/>
                    <a:ea typeface="Microsoft JhengHei" panose="020B0604030504040204" pitchFamily="34" charset="-120"/>
                  </a:endParaRPr>
                </a:p>
              </p:txBody>
            </p:sp>
          </p:grpSp>
        </p:grpSp>
        <p:sp>
          <p:nvSpPr>
            <p:cNvPr id="38" name="文字方塊 37">
              <a:extLst>
                <a:ext uri="{FF2B5EF4-FFF2-40B4-BE49-F238E27FC236}">
                  <a16:creationId xmlns:a16="http://schemas.microsoft.com/office/drawing/2014/main" id="{B4300DA7-464D-4DDF-8268-293352A54A70}"/>
                </a:ext>
              </a:extLst>
            </p:cNvPr>
            <p:cNvSpPr txBox="1"/>
            <p:nvPr/>
          </p:nvSpPr>
          <p:spPr>
            <a:xfrm>
              <a:off x="3460934" y="3813621"/>
              <a:ext cx="615553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zh-TW" altLang="en-US" sz="1200" b="1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构造方法</a:t>
              </a:r>
              <a:endParaRPr lang="zh-TW" altLang="en-US" sz="1200" b="1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  <p:grpSp>
        <p:nvGrpSpPr>
          <p:cNvPr id="39" name="群組 38">
            <a:extLst>
              <a:ext uri="{FF2B5EF4-FFF2-40B4-BE49-F238E27FC236}">
                <a16:creationId xmlns:a16="http://schemas.microsoft.com/office/drawing/2014/main" id="{C61A0282-3D1F-40FE-81A0-71ADCF3EFFCC}"/>
              </a:ext>
            </a:extLst>
          </p:cNvPr>
          <p:cNvGrpSpPr/>
          <p:nvPr/>
        </p:nvGrpSpPr>
        <p:grpSpPr>
          <a:xfrm>
            <a:off x="6109709" y="4016898"/>
            <a:ext cx="1226983" cy="818659"/>
            <a:chOff x="3391231" y="3536172"/>
            <a:chExt cx="1226983" cy="818659"/>
          </a:xfrm>
        </p:grpSpPr>
        <p:grpSp>
          <p:nvGrpSpPr>
            <p:cNvPr id="40" name="群組 39">
              <a:extLst>
                <a:ext uri="{FF2B5EF4-FFF2-40B4-BE49-F238E27FC236}">
                  <a16:creationId xmlns:a16="http://schemas.microsoft.com/office/drawing/2014/main" id="{AEE4E570-6384-4E8C-857F-FC1D5EF1AF93}"/>
                </a:ext>
              </a:extLst>
            </p:cNvPr>
            <p:cNvGrpSpPr/>
            <p:nvPr/>
          </p:nvGrpSpPr>
          <p:grpSpPr>
            <a:xfrm>
              <a:off x="3391231" y="3536172"/>
              <a:ext cx="1226983" cy="818659"/>
              <a:chOff x="8665010" y="4068000"/>
              <a:chExt cx="1226983" cy="818659"/>
            </a:xfrm>
          </p:grpSpPr>
          <p:grpSp>
            <p:nvGrpSpPr>
              <p:cNvPr id="42" name="群組 41">
                <a:extLst>
                  <a:ext uri="{FF2B5EF4-FFF2-40B4-BE49-F238E27FC236}">
                    <a16:creationId xmlns:a16="http://schemas.microsoft.com/office/drawing/2014/main" id="{97B3CBDA-BEA7-4224-AC73-F4E5C448B4D4}"/>
                  </a:ext>
                </a:extLst>
              </p:cNvPr>
              <p:cNvGrpSpPr/>
              <p:nvPr/>
            </p:nvGrpSpPr>
            <p:grpSpPr>
              <a:xfrm>
                <a:off x="8665010" y="4068000"/>
                <a:ext cx="1226983" cy="818659"/>
                <a:chOff x="4213419" y="2944740"/>
                <a:chExt cx="1226983" cy="818659"/>
              </a:xfrm>
            </p:grpSpPr>
            <p:sp>
              <p:nvSpPr>
                <p:cNvPr id="46" name="矩形 45">
                  <a:extLst>
                    <a:ext uri="{FF2B5EF4-FFF2-40B4-BE49-F238E27FC236}">
                      <a16:creationId xmlns:a16="http://schemas.microsoft.com/office/drawing/2014/main" id="{27BC5164-3E3C-4310-B35C-19F849757F2D}"/>
                    </a:ext>
                  </a:extLst>
                </p:cNvPr>
                <p:cNvSpPr/>
                <p:nvPr/>
              </p:nvSpPr>
              <p:spPr>
                <a:xfrm>
                  <a:off x="4234115" y="3182551"/>
                  <a:ext cx="1206287" cy="580848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47" name="文字方塊 46">
                  <a:extLst>
                    <a:ext uri="{FF2B5EF4-FFF2-40B4-BE49-F238E27FC236}">
                      <a16:creationId xmlns:a16="http://schemas.microsoft.com/office/drawing/2014/main" id="{261553F1-8319-4CDA-8ABC-1FD76C77A2DD}"/>
                    </a:ext>
                  </a:extLst>
                </p:cNvPr>
                <p:cNvSpPr txBox="1"/>
                <p:nvPr/>
              </p:nvSpPr>
              <p:spPr>
                <a:xfrm>
                  <a:off x="4213419" y="2944740"/>
                  <a:ext cx="1195840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altLang="zh-TW" sz="1400" b="1">
                      <a:latin typeface="Microsoft JhengHei" panose="020B0604030504040204" pitchFamily="34" charset="-120"/>
                      <a:ea typeface="Microsoft JhengHei" panose="020B0604030504040204" pitchFamily="34" charset="-120"/>
                    </a:rPr>
                    <a:t>Animal</a:t>
                  </a:r>
                  <a:r>
                    <a:rPr lang="zh-TW" altLang="en-US" sz="1400" b="1">
                      <a:latin typeface="Microsoft JhengHei" panose="020B0604030504040204" pitchFamily="34" charset="-120"/>
                      <a:ea typeface="Microsoft JhengHei" panose="020B0604030504040204" pitchFamily="34" charset="-120"/>
                    </a:rPr>
                    <a:t> 类映射</a:t>
                  </a:r>
                  <a:endParaRPr lang="zh-TW" altLang="en-US" sz="1400" b="1" dirty="0">
                    <a:latin typeface="Microsoft JhengHei" panose="020B0604030504040204" pitchFamily="34" charset="-120"/>
                    <a:ea typeface="Microsoft JhengHei" panose="020B0604030504040204" pitchFamily="34" charset="-120"/>
                  </a:endParaRPr>
                </a:p>
              </p:txBody>
            </p:sp>
          </p:grpSp>
          <p:grpSp>
            <p:nvGrpSpPr>
              <p:cNvPr id="43" name="群組 42">
                <a:extLst>
                  <a:ext uri="{FF2B5EF4-FFF2-40B4-BE49-F238E27FC236}">
                    <a16:creationId xmlns:a16="http://schemas.microsoft.com/office/drawing/2014/main" id="{F1BA542E-6CCB-49AD-ADEA-D82951E87005}"/>
                  </a:ext>
                </a:extLst>
              </p:cNvPr>
              <p:cNvGrpSpPr/>
              <p:nvPr/>
            </p:nvGrpSpPr>
            <p:grpSpPr>
              <a:xfrm>
                <a:off x="9357759" y="4418290"/>
                <a:ext cx="468843" cy="388824"/>
                <a:chOff x="9446404" y="4456402"/>
                <a:chExt cx="468843" cy="388824"/>
              </a:xfrm>
            </p:grpSpPr>
            <p:sp>
              <p:nvSpPr>
                <p:cNvPr id="44" name="矩形 43">
                  <a:extLst>
                    <a:ext uri="{FF2B5EF4-FFF2-40B4-BE49-F238E27FC236}">
                      <a16:creationId xmlns:a16="http://schemas.microsoft.com/office/drawing/2014/main" id="{D2C533FD-CA70-47D6-A70B-BCAE44690317}"/>
                    </a:ext>
                  </a:extLst>
                </p:cNvPr>
                <p:cNvSpPr/>
                <p:nvPr/>
              </p:nvSpPr>
              <p:spPr>
                <a:xfrm>
                  <a:off x="9446404" y="4660560"/>
                  <a:ext cx="468843" cy="184666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45" name="文字方塊 44">
                  <a:extLst>
                    <a:ext uri="{FF2B5EF4-FFF2-40B4-BE49-F238E27FC236}">
                      <a16:creationId xmlns:a16="http://schemas.microsoft.com/office/drawing/2014/main" id="{45C11AED-8BCE-406D-B885-0454D530F1EF}"/>
                    </a:ext>
                  </a:extLst>
                </p:cNvPr>
                <p:cNvSpPr txBox="1"/>
                <p:nvPr/>
              </p:nvSpPr>
              <p:spPr>
                <a:xfrm>
                  <a:off x="9565703" y="4456402"/>
                  <a:ext cx="339837" cy="184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altLang="zh-TW" sz="1200" b="1" dirty="0">
                      <a:latin typeface="Microsoft JhengHei" panose="020B0604030504040204" pitchFamily="34" charset="-120"/>
                      <a:ea typeface="Microsoft JhengHei" panose="020B0604030504040204" pitchFamily="34" charset="-120"/>
                    </a:rPr>
                    <a:t>eat()</a:t>
                  </a:r>
                  <a:endParaRPr lang="zh-TW" altLang="en-US" sz="1200" b="1" dirty="0">
                    <a:latin typeface="Microsoft JhengHei" panose="020B0604030504040204" pitchFamily="34" charset="-120"/>
                    <a:ea typeface="Microsoft JhengHei" panose="020B0604030504040204" pitchFamily="34" charset="-120"/>
                  </a:endParaRPr>
                </a:p>
              </p:txBody>
            </p:sp>
          </p:grpSp>
        </p:grpSp>
        <p:sp>
          <p:nvSpPr>
            <p:cNvPr id="41" name="文字方塊 40">
              <a:extLst>
                <a:ext uri="{FF2B5EF4-FFF2-40B4-BE49-F238E27FC236}">
                  <a16:creationId xmlns:a16="http://schemas.microsoft.com/office/drawing/2014/main" id="{F0108C68-971F-47FD-9291-6C018224E18E}"/>
                </a:ext>
              </a:extLst>
            </p:cNvPr>
            <p:cNvSpPr txBox="1"/>
            <p:nvPr/>
          </p:nvSpPr>
          <p:spPr>
            <a:xfrm>
              <a:off x="3460934" y="3813621"/>
              <a:ext cx="615553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zh-TW" altLang="en-US" sz="1200" b="1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构造方法</a:t>
              </a:r>
              <a:endParaRPr lang="zh-TW" altLang="en-US" sz="1200" b="1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  <p:grpSp>
        <p:nvGrpSpPr>
          <p:cNvPr id="49" name="群組 48">
            <a:extLst>
              <a:ext uri="{FF2B5EF4-FFF2-40B4-BE49-F238E27FC236}">
                <a16:creationId xmlns:a16="http://schemas.microsoft.com/office/drawing/2014/main" id="{073FB207-C717-4FF2-BA47-524606648C99}"/>
              </a:ext>
            </a:extLst>
          </p:cNvPr>
          <p:cNvGrpSpPr/>
          <p:nvPr/>
        </p:nvGrpSpPr>
        <p:grpSpPr>
          <a:xfrm>
            <a:off x="6461531" y="3068577"/>
            <a:ext cx="1226983" cy="818659"/>
            <a:chOff x="8665010" y="4068000"/>
            <a:chExt cx="1226983" cy="818659"/>
          </a:xfrm>
        </p:grpSpPr>
        <p:grpSp>
          <p:nvGrpSpPr>
            <p:cNvPr id="51" name="群組 50">
              <a:extLst>
                <a:ext uri="{FF2B5EF4-FFF2-40B4-BE49-F238E27FC236}">
                  <a16:creationId xmlns:a16="http://schemas.microsoft.com/office/drawing/2014/main" id="{490ADB59-51F1-4A6B-8831-7F727F90E389}"/>
                </a:ext>
              </a:extLst>
            </p:cNvPr>
            <p:cNvGrpSpPr/>
            <p:nvPr/>
          </p:nvGrpSpPr>
          <p:grpSpPr>
            <a:xfrm>
              <a:off x="8665010" y="4068000"/>
              <a:ext cx="1226983" cy="818659"/>
              <a:chOff x="4213419" y="2944740"/>
              <a:chExt cx="1226983" cy="818659"/>
            </a:xfrm>
          </p:grpSpPr>
          <p:sp>
            <p:nvSpPr>
              <p:cNvPr id="55" name="矩形 54">
                <a:extLst>
                  <a:ext uri="{FF2B5EF4-FFF2-40B4-BE49-F238E27FC236}">
                    <a16:creationId xmlns:a16="http://schemas.microsoft.com/office/drawing/2014/main" id="{E8C19BB7-8069-4E42-A238-8DF9CA6A1167}"/>
                  </a:ext>
                </a:extLst>
              </p:cNvPr>
              <p:cNvSpPr/>
              <p:nvPr/>
            </p:nvSpPr>
            <p:spPr>
              <a:xfrm>
                <a:off x="4234115" y="3182551"/>
                <a:ext cx="1206287" cy="580848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56" name="文字方塊 55">
                <a:extLst>
                  <a:ext uri="{FF2B5EF4-FFF2-40B4-BE49-F238E27FC236}">
                    <a16:creationId xmlns:a16="http://schemas.microsoft.com/office/drawing/2014/main" id="{DAB368F0-8605-4E45-8741-70A0BCDEB27C}"/>
                  </a:ext>
                </a:extLst>
              </p:cNvPr>
              <p:cNvSpPr txBox="1"/>
              <p:nvPr/>
            </p:nvSpPr>
            <p:spPr>
              <a:xfrm>
                <a:off x="4213419" y="2944740"/>
                <a:ext cx="115736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zh-TW" sz="1400" b="1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Object</a:t>
                </a:r>
                <a:r>
                  <a:rPr lang="zh-TW" altLang="en-US" sz="1400" b="1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 类映射</a:t>
                </a:r>
                <a:endParaRPr lang="zh-TW" altLang="en-US" sz="1400" b="1" dirty="0">
                  <a:latin typeface="Microsoft JhengHei" panose="020B0604030504040204" pitchFamily="34" charset="-120"/>
                  <a:ea typeface="Microsoft JhengHei" panose="020B0604030504040204" pitchFamily="34" charset="-120"/>
                </a:endParaRPr>
              </a:p>
            </p:txBody>
          </p:sp>
        </p:grpSp>
        <p:sp>
          <p:nvSpPr>
            <p:cNvPr id="54" name="文字方塊 53">
              <a:extLst>
                <a:ext uri="{FF2B5EF4-FFF2-40B4-BE49-F238E27FC236}">
                  <a16:creationId xmlns:a16="http://schemas.microsoft.com/office/drawing/2014/main" id="{2295CF27-9AB4-4330-AA86-16FEA84B93E5}"/>
                </a:ext>
              </a:extLst>
            </p:cNvPr>
            <p:cNvSpPr txBox="1"/>
            <p:nvPr/>
          </p:nvSpPr>
          <p:spPr>
            <a:xfrm>
              <a:off x="8965843" y="4488513"/>
              <a:ext cx="646011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zh-TW" sz="1400" b="1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9</a:t>
              </a:r>
              <a:r>
                <a:rPr lang="zh-TW" altLang="en-US" sz="1400" b="1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个方法</a:t>
              </a:r>
              <a:endParaRPr lang="zh-TW" altLang="en-US" sz="1400" b="1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  <p:cxnSp>
        <p:nvCxnSpPr>
          <p:cNvPr id="57" name="直線單箭頭接點 56">
            <a:extLst>
              <a:ext uri="{FF2B5EF4-FFF2-40B4-BE49-F238E27FC236}">
                <a16:creationId xmlns:a16="http://schemas.microsoft.com/office/drawing/2014/main" id="{5F2A4BC5-1EA1-41A5-AB17-25C9170063B8}"/>
              </a:ext>
            </a:extLst>
          </p:cNvPr>
          <p:cNvCxnSpPr>
            <a:cxnSpLocks/>
          </p:cNvCxnSpPr>
          <p:nvPr/>
        </p:nvCxnSpPr>
        <p:spPr>
          <a:xfrm flipV="1">
            <a:off x="7029077" y="4830856"/>
            <a:ext cx="242224" cy="346179"/>
          </a:xfrm>
          <a:prstGeom prst="straightConnector1">
            <a:avLst/>
          </a:prstGeom>
          <a:ln w="57150">
            <a:solidFill>
              <a:srgbClr val="C0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單箭頭接點 58">
            <a:extLst>
              <a:ext uri="{FF2B5EF4-FFF2-40B4-BE49-F238E27FC236}">
                <a16:creationId xmlns:a16="http://schemas.microsoft.com/office/drawing/2014/main" id="{E3B96D24-45C0-4B27-B944-46A064B55B5D}"/>
              </a:ext>
            </a:extLst>
          </p:cNvPr>
          <p:cNvCxnSpPr>
            <a:cxnSpLocks/>
          </p:cNvCxnSpPr>
          <p:nvPr/>
        </p:nvCxnSpPr>
        <p:spPr>
          <a:xfrm flipV="1">
            <a:off x="7325688" y="3896954"/>
            <a:ext cx="293211" cy="357482"/>
          </a:xfrm>
          <a:prstGeom prst="straightConnector1">
            <a:avLst/>
          </a:prstGeom>
          <a:ln w="57150">
            <a:solidFill>
              <a:srgbClr val="C0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" name="群組 60">
            <a:extLst>
              <a:ext uri="{FF2B5EF4-FFF2-40B4-BE49-F238E27FC236}">
                <a16:creationId xmlns:a16="http://schemas.microsoft.com/office/drawing/2014/main" id="{093CDB8A-59AD-49B8-8652-F2833820491C}"/>
              </a:ext>
            </a:extLst>
          </p:cNvPr>
          <p:cNvGrpSpPr/>
          <p:nvPr/>
        </p:nvGrpSpPr>
        <p:grpSpPr>
          <a:xfrm>
            <a:off x="1047259" y="5005819"/>
            <a:ext cx="752385" cy="862673"/>
            <a:chOff x="4512923" y="3023975"/>
            <a:chExt cx="752385" cy="1002560"/>
          </a:xfrm>
        </p:grpSpPr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57DC8F16-EA41-4785-806D-6F80160F2339}"/>
                </a:ext>
              </a:extLst>
            </p:cNvPr>
            <p:cNvSpPr/>
            <p:nvPr/>
          </p:nvSpPr>
          <p:spPr>
            <a:xfrm>
              <a:off x="4512923" y="3262295"/>
              <a:ext cx="752381" cy="76424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3" name="文字方塊 62">
              <a:extLst>
                <a:ext uri="{FF2B5EF4-FFF2-40B4-BE49-F238E27FC236}">
                  <a16:creationId xmlns:a16="http://schemas.microsoft.com/office/drawing/2014/main" id="{B2C9477D-4981-44D5-B3E1-FD7F0CB0797A}"/>
                </a:ext>
              </a:extLst>
            </p:cNvPr>
            <p:cNvSpPr txBox="1"/>
            <p:nvPr/>
          </p:nvSpPr>
          <p:spPr>
            <a:xfrm>
              <a:off x="4512923" y="3023975"/>
              <a:ext cx="752385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zh-TW" sz="1400" b="1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Person p</a:t>
              </a:r>
              <a:endParaRPr lang="zh-TW" altLang="en-US" sz="1400" b="1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  <p:sp>
        <p:nvSpPr>
          <p:cNvPr id="64" name="等腰三角形 63">
            <a:extLst>
              <a:ext uri="{FF2B5EF4-FFF2-40B4-BE49-F238E27FC236}">
                <a16:creationId xmlns:a16="http://schemas.microsoft.com/office/drawing/2014/main" id="{E9A88443-7B90-4A96-854C-1C0B10C39F89}"/>
              </a:ext>
            </a:extLst>
          </p:cNvPr>
          <p:cNvSpPr/>
          <p:nvPr/>
        </p:nvSpPr>
        <p:spPr>
          <a:xfrm>
            <a:off x="1240012" y="5375224"/>
            <a:ext cx="341715" cy="313506"/>
          </a:xfrm>
          <a:prstGeom prst="triangl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65" name="直線單箭頭接點 64">
            <a:extLst>
              <a:ext uri="{FF2B5EF4-FFF2-40B4-BE49-F238E27FC236}">
                <a16:creationId xmlns:a16="http://schemas.microsoft.com/office/drawing/2014/main" id="{0A628E4B-8478-4A1D-BDCA-266568DB56D4}"/>
              </a:ext>
            </a:extLst>
          </p:cNvPr>
          <p:cNvCxnSpPr>
            <a:cxnSpLocks/>
          </p:cNvCxnSpPr>
          <p:nvPr/>
        </p:nvCxnSpPr>
        <p:spPr>
          <a:xfrm flipH="1">
            <a:off x="1787522" y="3176299"/>
            <a:ext cx="1062065" cy="207597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8" name="群組 67">
            <a:extLst>
              <a:ext uri="{FF2B5EF4-FFF2-40B4-BE49-F238E27FC236}">
                <a16:creationId xmlns:a16="http://schemas.microsoft.com/office/drawing/2014/main" id="{FFB8340D-B324-4451-9AE9-61F353EC931A}"/>
              </a:ext>
            </a:extLst>
          </p:cNvPr>
          <p:cNvGrpSpPr/>
          <p:nvPr/>
        </p:nvGrpSpPr>
        <p:grpSpPr>
          <a:xfrm>
            <a:off x="2849587" y="2875317"/>
            <a:ext cx="2527389" cy="2640167"/>
            <a:chOff x="4512923" y="3023975"/>
            <a:chExt cx="752381" cy="858714"/>
          </a:xfrm>
        </p:grpSpPr>
        <p:sp>
          <p:nvSpPr>
            <p:cNvPr id="69" name="矩形 68">
              <a:extLst>
                <a:ext uri="{FF2B5EF4-FFF2-40B4-BE49-F238E27FC236}">
                  <a16:creationId xmlns:a16="http://schemas.microsoft.com/office/drawing/2014/main" id="{4B336BBD-0D75-40B6-80B7-61C610FF8786}"/>
                </a:ext>
              </a:extLst>
            </p:cNvPr>
            <p:cNvSpPr/>
            <p:nvPr/>
          </p:nvSpPr>
          <p:spPr>
            <a:xfrm>
              <a:off x="4512923" y="3118449"/>
              <a:ext cx="752381" cy="76424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0" name="文字方塊 69">
              <a:extLst>
                <a:ext uri="{FF2B5EF4-FFF2-40B4-BE49-F238E27FC236}">
                  <a16:creationId xmlns:a16="http://schemas.microsoft.com/office/drawing/2014/main" id="{18923074-A083-4862-B5BB-D1D425675E21}"/>
                </a:ext>
              </a:extLst>
            </p:cNvPr>
            <p:cNvSpPr txBox="1"/>
            <p:nvPr/>
          </p:nvSpPr>
          <p:spPr>
            <a:xfrm>
              <a:off x="4512923" y="3023975"/>
              <a:ext cx="641738" cy="8008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zh-TW" sz="1600" b="1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new Person</a:t>
              </a:r>
              <a:r>
                <a:rPr lang="en-US" altLang="zh-TW" sz="1600" b="1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() </a:t>
              </a:r>
              <a:r>
                <a:rPr lang="zh-TW" altLang="en-US" sz="1600" b="1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对象空间</a:t>
              </a:r>
              <a:endParaRPr lang="zh-TW" altLang="en-US" sz="1600" b="1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  <p:grpSp>
        <p:nvGrpSpPr>
          <p:cNvPr id="74" name="群組 73">
            <a:extLst>
              <a:ext uri="{FF2B5EF4-FFF2-40B4-BE49-F238E27FC236}">
                <a16:creationId xmlns:a16="http://schemas.microsoft.com/office/drawing/2014/main" id="{FEE2DF6B-F2DD-4CF7-A125-93CBEB4B520F}"/>
              </a:ext>
            </a:extLst>
          </p:cNvPr>
          <p:cNvGrpSpPr/>
          <p:nvPr/>
        </p:nvGrpSpPr>
        <p:grpSpPr>
          <a:xfrm>
            <a:off x="2925799" y="4961590"/>
            <a:ext cx="468843" cy="413634"/>
            <a:chOff x="2925799" y="4961590"/>
            <a:chExt cx="468843" cy="413634"/>
          </a:xfrm>
        </p:grpSpPr>
        <p:sp>
          <p:nvSpPr>
            <p:cNvPr id="72" name="矩形 71">
              <a:extLst>
                <a:ext uri="{FF2B5EF4-FFF2-40B4-BE49-F238E27FC236}">
                  <a16:creationId xmlns:a16="http://schemas.microsoft.com/office/drawing/2014/main" id="{494FBBEB-662B-443B-94BE-CBDB5EF2906A}"/>
                </a:ext>
              </a:extLst>
            </p:cNvPr>
            <p:cNvSpPr/>
            <p:nvPr/>
          </p:nvSpPr>
          <p:spPr>
            <a:xfrm>
              <a:off x="2925799" y="5190558"/>
              <a:ext cx="468843" cy="184666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3" name="文字方塊 72">
              <a:extLst>
                <a:ext uri="{FF2B5EF4-FFF2-40B4-BE49-F238E27FC236}">
                  <a16:creationId xmlns:a16="http://schemas.microsoft.com/office/drawing/2014/main" id="{58DA9DA4-2B03-4E19-8985-B42D2E3B5227}"/>
                </a:ext>
              </a:extLst>
            </p:cNvPr>
            <p:cNvSpPr txBox="1"/>
            <p:nvPr/>
          </p:nvSpPr>
          <p:spPr>
            <a:xfrm>
              <a:off x="2930255" y="4961590"/>
              <a:ext cx="339837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zh-TW" sz="1400" b="1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eat()</a:t>
              </a:r>
              <a:endParaRPr lang="zh-TW" altLang="en-US" sz="1400" b="1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  <p:grpSp>
        <p:nvGrpSpPr>
          <p:cNvPr id="94" name="群組 93">
            <a:extLst>
              <a:ext uri="{FF2B5EF4-FFF2-40B4-BE49-F238E27FC236}">
                <a16:creationId xmlns:a16="http://schemas.microsoft.com/office/drawing/2014/main" id="{D713A424-DA79-4554-8536-00F05521004D}"/>
              </a:ext>
            </a:extLst>
          </p:cNvPr>
          <p:cNvGrpSpPr/>
          <p:nvPr/>
        </p:nvGrpSpPr>
        <p:grpSpPr>
          <a:xfrm>
            <a:off x="3361020" y="3230453"/>
            <a:ext cx="1935928" cy="1670688"/>
            <a:chOff x="4512923" y="3023975"/>
            <a:chExt cx="576308" cy="543391"/>
          </a:xfrm>
        </p:grpSpPr>
        <p:sp>
          <p:nvSpPr>
            <p:cNvPr id="95" name="矩形 94">
              <a:extLst>
                <a:ext uri="{FF2B5EF4-FFF2-40B4-BE49-F238E27FC236}">
                  <a16:creationId xmlns:a16="http://schemas.microsoft.com/office/drawing/2014/main" id="{C488E064-2050-45FE-8E30-4E0BD1058392}"/>
                </a:ext>
              </a:extLst>
            </p:cNvPr>
            <p:cNvSpPr/>
            <p:nvPr/>
          </p:nvSpPr>
          <p:spPr>
            <a:xfrm>
              <a:off x="4512923" y="3118449"/>
              <a:ext cx="576308" cy="44891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6" name="文字方塊 95">
              <a:extLst>
                <a:ext uri="{FF2B5EF4-FFF2-40B4-BE49-F238E27FC236}">
                  <a16:creationId xmlns:a16="http://schemas.microsoft.com/office/drawing/2014/main" id="{4C76B7D0-854E-46B9-86BB-5BA2C9F206D5}"/>
                </a:ext>
              </a:extLst>
            </p:cNvPr>
            <p:cNvSpPr txBox="1"/>
            <p:nvPr/>
          </p:nvSpPr>
          <p:spPr>
            <a:xfrm>
              <a:off x="4512923" y="3023975"/>
              <a:ext cx="467655" cy="8008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zh-TW" sz="1600" b="1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Animal </a:t>
              </a:r>
              <a:r>
                <a:rPr lang="zh-TW" altLang="en-US" sz="1600" b="1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对象空间</a:t>
              </a:r>
              <a:endParaRPr lang="zh-TW" altLang="en-US" sz="1600" b="1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  <p:grpSp>
        <p:nvGrpSpPr>
          <p:cNvPr id="97" name="群組 96">
            <a:extLst>
              <a:ext uri="{FF2B5EF4-FFF2-40B4-BE49-F238E27FC236}">
                <a16:creationId xmlns:a16="http://schemas.microsoft.com/office/drawing/2014/main" id="{6F8CAF2F-B806-4672-857A-81F08666574B}"/>
              </a:ext>
            </a:extLst>
          </p:cNvPr>
          <p:cNvGrpSpPr/>
          <p:nvPr/>
        </p:nvGrpSpPr>
        <p:grpSpPr>
          <a:xfrm>
            <a:off x="3455502" y="4344492"/>
            <a:ext cx="468843" cy="413634"/>
            <a:chOff x="2925799" y="4961590"/>
            <a:chExt cx="468843" cy="413634"/>
          </a:xfrm>
        </p:grpSpPr>
        <p:sp>
          <p:nvSpPr>
            <p:cNvPr id="98" name="矩形 97">
              <a:extLst>
                <a:ext uri="{FF2B5EF4-FFF2-40B4-BE49-F238E27FC236}">
                  <a16:creationId xmlns:a16="http://schemas.microsoft.com/office/drawing/2014/main" id="{64789BF4-3A78-4336-949B-2A24EEC56028}"/>
                </a:ext>
              </a:extLst>
            </p:cNvPr>
            <p:cNvSpPr/>
            <p:nvPr/>
          </p:nvSpPr>
          <p:spPr>
            <a:xfrm>
              <a:off x="2925799" y="5190558"/>
              <a:ext cx="468843" cy="184666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9" name="文字方塊 98">
              <a:extLst>
                <a:ext uri="{FF2B5EF4-FFF2-40B4-BE49-F238E27FC236}">
                  <a16:creationId xmlns:a16="http://schemas.microsoft.com/office/drawing/2014/main" id="{6538A5C6-C564-412E-B23C-C653111101E5}"/>
                </a:ext>
              </a:extLst>
            </p:cNvPr>
            <p:cNvSpPr txBox="1"/>
            <p:nvPr/>
          </p:nvSpPr>
          <p:spPr>
            <a:xfrm>
              <a:off x="2930255" y="4961590"/>
              <a:ext cx="339837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zh-TW" sz="1400" b="1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eat()</a:t>
              </a:r>
              <a:endParaRPr lang="zh-TW" altLang="en-US" sz="1400" b="1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  <p:grpSp>
        <p:nvGrpSpPr>
          <p:cNvPr id="100" name="群組 99">
            <a:extLst>
              <a:ext uri="{FF2B5EF4-FFF2-40B4-BE49-F238E27FC236}">
                <a16:creationId xmlns:a16="http://schemas.microsoft.com/office/drawing/2014/main" id="{8A4C7305-F915-4501-A079-B5BAAF473699}"/>
              </a:ext>
            </a:extLst>
          </p:cNvPr>
          <p:cNvGrpSpPr/>
          <p:nvPr/>
        </p:nvGrpSpPr>
        <p:grpSpPr>
          <a:xfrm>
            <a:off x="3978992" y="3568021"/>
            <a:ext cx="1226983" cy="818659"/>
            <a:chOff x="8665010" y="4068000"/>
            <a:chExt cx="1226983" cy="818659"/>
          </a:xfrm>
        </p:grpSpPr>
        <p:grpSp>
          <p:nvGrpSpPr>
            <p:cNvPr id="101" name="群組 100">
              <a:extLst>
                <a:ext uri="{FF2B5EF4-FFF2-40B4-BE49-F238E27FC236}">
                  <a16:creationId xmlns:a16="http://schemas.microsoft.com/office/drawing/2014/main" id="{15A07F28-11F3-4F1A-B69A-2C734D0ADE8D}"/>
                </a:ext>
              </a:extLst>
            </p:cNvPr>
            <p:cNvGrpSpPr/>
            <p:nvPr/>
          </p:nvGrpSpPr>
          <p:grpSpPr>
            <a:xfrm>
              <a:off x="8665010" y="4068000"/>
              <a:ext cx="1226983" cy="818659"/>
              <a:chOff x="4213419" y="2944740"/>
              <a:chExt cx="1226983" cy="818659"/>
            </a:xfrm>
          </p:grpSpPr>
          <p:sp>
            <p:nvSpPr>
              <p:cNvPr id="103" name="矩形 102">
                <a:extLst>
                  <a:ext uri="{FF2B5EF4-FFF2-40B4-BE49-F238E27FC236}">
                    <a16:creationId xmlns:a16="http://schemas.microsoft.com/office/drawing/2014/main" id="{15A2182A-7A3A-4B15-8C42-F342B518D8E7}"/>
                  </a:ext>
                </a:extLst>
              </p:cNvPr>
              <p:cNvSpPr/>
              <p:nvPr/>
            </p:nvSpPr>
            <p:spPr>
              <a:xfrm>
                <a:off x="4234115" y="3182551"/>
                <a:ext cx="1206287" cy="580848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04" name="文字方塊 103">
                <a:extLst>
                  <a:ext uri="{FF2B5EF4-FFF2-40B4-BE49-F238E27FC236}">
                    <a16:creationId xmlns:a16="http://schemas.microsoft.com/office/drawing/2014/main" id="{BC96608B-38E6-456D-B097-945BA4B24844}"/>
                  </a:ext>
                </a:extLst>
              </p:cNvPr>
              <p:cNvSpPr txBox="1"/>
              <p:nvPr/>
            </p:nvSpPr>
            <p:spPr>
              <a:xfrm>
                <a:off x="4213419" y="2944740"/>
                <a:ext cx="657231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zh-TW" sz="1600" b="1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Object</a:t>
                </a:r>
                <a:endParaRPr lang="zh-TW" altLang="en-US" sz="1600" b="1" dirty="0">
                  <a:latin typeface="Microsoft JhengHei" panose="020B0604030504040204" pitchFamily="34" charset="-120"/>
                  <a:ea typeface="Microsoft JhengHei" panose="020B0604030504040204" pitchFamily="34" charset="-120"/>
                </a:endParaRPr>
              </a:p>
            </p:txBody>
          </p:sp>
        </p:grpSp>
        <p:sp>
          <p:nvSpPr>
            <p:cNvPr id="102" name="文字方塊 101">
              <a:extLst>
                <a:ext uri="{FF2B5EF4-FFF2-40B4-BE49-F238E27FC236}">
                  <a16:creationId xmlns:a16="http://schemas.microsoft.com/office/drawing/2014/main" id="{79304E87-45EB-4161-B7A0-BD47B6432767}"/>
                </a:ext>
              </a:extLst>
            </p:cNvPr>
            <p:cNvSpPr txBox="1"/>
            <p:nvPr/>
          </p:nvSpPr>
          <p:spPr>
            <a:xfrm>
              <a:off x="8930378" y="4486100"/>
              <a:ext cx="737381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zh-TW" sz="1600" b="1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9</a:t>
              </a:r>
              <a:r>
                <a:rPr lang="zh-TW" altLang="en-US" sz="1600" b="1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个方法</a:t>
              </a:r>
              <a:endParaRPr lang="zh-TW" altLang="en-US" sz="1600" b="1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  <p:cxnSp>
        <p:nvCxnSpPr>
          <p:cNvPr id="106" name="直線單箭頭接點 105">
            <a:extLst>
              <a:ext uri="{FF2B5EF4-FFF2-40B4-BE49-F238E27FC236}">
                <a16:creationId xmlns:a16="http://schemas.microsoft.com/office/drawing/2014/main" id="{7513A3D2-D59A-4D71-BCD6-CC92685A069B}"/>
              </a:ext>
            </a:extLst>
          </p:cNvPr>
          <p:cNvCxnSpPr>
            <a:cxnSpLocks/>
          </p:cNvCxnSpPr>
          <p:nvPr/>
        </p:nvCxnSpPr>
        <p:spPr>
          <a:xfrm flipH="1" flipV="1">
            <a:off x="5090071" y="5174572"/>
            <a:ext cx="951316" cy="357405"/>
          </a:xfrm>
          <a:prstGeom prst="straightConnector1">
            <a:avLst/>
          </a:prstGeom>
          <a:ln w="19050">
            <a:solidFill>
              <a:srgbClr val="FF0000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線單箭頭接點 106">
            <a:extLst>
              <a:ext uri="{FF2B5EF4-FFF2-40B4-BE49-F238E27FC236}">
                <a16:creationId xmlns:a16="http://schemas.microsoft.com/office/drawing/2014/main" id="{A47DFE6D-EFCB-4014-8ACD-113A8DE4FBB9}"/>
              </a:ext>
            </a:extLst>
          </p:cNvPr>
          <p:cNvCxnSpPr>
            <a:cxnSpLocks/>
          </p:cNvCxnSpPr>
          <p:nvPr/>
        </p:nvCxnSpPr>
        <p:spPr>
          <a:xfrm flipH="1">
            <a:off x="5090072" y="4631262"/>
            <a:ext cx="1156500" cy="7121"/>
          </a:xfrm>
          <a:prstGeom prst="straightConnector1">
            <a:avLst/>
          </a:prstGeom>
          <a:ln w="19050">
            <a:solidFill>
              <a:srgbClr val="FF0000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線單箭頭接點 109">
            <a:extLst>
              <a:ext uri="{FF2B5EF4-FFF2-40B4-BE49-F238E27FC236}">
                <a16:creationId xmlns:a16="http://schemas.microsoft.com/office/drawing/2014/main" id="{C4D0F85A-B56F-4A85-BE71-7A1117D81FB9}"/>
              </a:ext>
            </a:extLst>
          </p:cNvPr>
          <p:cNvCxnSpPr>
            <a:cxnSpLocks/>
          </p:cNvCxnSpPr>
          <p:nvPr/>
        </p:nvCxnSpPr>
        <p:spPr>
          <a:xfrm flipH="1">
            <a:off x="5065857" y="3608340"/>
            <a:ext cx="1506402" cy="514633"/>
          </a:xfrm>
          <a:prstGeom prst="straightConnector1">
            <a:avLst/>
          </a:prstGeom>
          <a:ln w="19050">
            <a:solidFill>
              <a:srgbClr val="FF0000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直線單箭頭接點 112">
            <a:extLst>
              <a:ext uri="{FF2B5EF4-FFF2-40B4-BE49-F238E27FC236}">
                <a16:creationId xmlns:a16="http://schemas.microsoft.com/office/drawing/2014/main" id="{25913016-63C7-43BF-939F-911650768650}"/>
              </a:ext>
            </a:extLst>
          </p:cNvPr>
          <p:cNvCxnSpPr>
            <a:cxnSpLocks/>
            <a:endCxn id="64" idx="5"/>
          </p:cNvCxnSpPr>
          <p:nvPr/>
        </p:nvCxnSpPr>
        <p:spPr>
          <a:xfrm flipH="1">
            <a:off x="1496298" y="3176299"/>
            <a:ext cx="1349473" cy="2355678"/>
          </a:xfrm>
          <a:prstGeom prst="straightConnector1">
            <a:avLst/>
          </a:prstGeom>
          <a:ln w="19050">
            <a:solidFill>
              <a:srgbClr val="FF0000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1335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6"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000"/>
                            </p:stCondLst>
                            <p:childTnLst>
                              <p:par>
                                <p:cTn id="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2000"/>
                            </p:stCondLst>
                            <p:childTnLst>
                              <p:par>
                                <p:cTn id="7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000"/>
                            </p:stCondLst>
                            <p:childTnLst>
                              <p:par>
                                <p:cTn id="8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2"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2000"/>
                            </p:stCondLst>
                            <p:childTnLst>
                              <p:par>
                                <p:cTn id="8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3000"/>
                            </p:stCondLst>
                            <p:childTnLst>
                              <p:par>
                                <p:cTn id="8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1000"/>
                            </p:stCondLst>
                            <p:childTnLst>
                              <p:par>
                                <p:cTn id="9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8"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"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1000"/>
                            </p:stCondLst>
                            <p:childTnLst>
                              <p:par>
                                <p:cTn id="10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0"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7"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1000"/>
                            </p:stCondLst>
                            <p:childTnLst>
                              <p:par>
                                <p:cTn id="12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30" grpId="0" animBg="1"/>
      <p:bldP spid="6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5D09AD1A-345F-4DBC-B633-6ECD484106A8}"/>
              </a:ext>
            </a:extLst>
          </p:cNvPr>
          <p:cNvGrpSpPr/>
          <p:nvPr/>
        </p:nvGrpSpPr>
        <p:grpSpPr>
          <a:xfrm>
            <a:off x="10913737" y="328451"/>
            <a:ext cx="1008063" cy="766763"/>
            <a:chOff x="7058025" y="534969"/>
            <a:chExt cx="1008063" cy="766763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03857">
              <a:off x="7456488" y="692132"/>
              <a:ext cx="609600" cy="609600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8025" y="534969"/>
              <a:ext cx="361950" cy="361950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00000">
              <a:off x="7543800" y="548306"/>
              <a:ext cx="180975" cy="180975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656245" y="5871315"/>
            <a:ext cx="379876" cy="379876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0CD2EFE1-086E-4EB7-B31D-EB3789E755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25480" y="267950"/>
            <a:ext cx="9374924" cy="631669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9142" y="273359"/>
            <a:ext cx="10487378" cy="747088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3200" b="1">
                <a:solidFill>
                  <a:srgbClr val="ED7D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问题思考</a:t>
            </a:r>
            <a:endParaRPr kumimoji="0" lang="ko-KR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ED7D3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omic Sans MS" panose="030F0702030302020204" pitchFamily="66" charset="0"/>
              <a:ea typeface="야놀자 야체 B" panose="02020603020101020101" pitchFamily="18" charset="-127"/>
              <a:cs typeface="+mn-cs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105E17E2-D2B9-4244-A224-43ADA4845F02}"/>
              </a:ext>
            </a:extLst>
          </p:cNvPr>
          <p:cNvSpPr txBox="1"/>
          <p:nvPr/>
        </p:nvSpPr>
        <p:spPr>
          <a:xfrm>
            <a:off x="4969042" y="2776279"/>
            <a:ext cx="54088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6700" marR="0" lvl="0" indent="-266700" algn="l" defTabSz="914400" rtl="0" eaLnBrk="1" fontAlgn="auto" latinLnBrk="0" hangingPunct="0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运行</a:t>
            </a: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Test</a:t>
            </a: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类中主方法，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执行</a:t>
            </a: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结果为何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？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8A7EE0D-B56C-4403-8F9A-35C77125D5E8}"/>
              </a:ext>
            </a:extLst>
          </p:cNvPr>
          <p:cNvSpPr/>
          <p:nvPr/>
        </p:nvSpPr>
        <p:spPr>
          <a:xfrm>
            <a:off x="-4613524" y="6009263"/>
            <a:ext cx="142103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A,B,D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F25AC47D-BE33-4E8F-A328-35D140AE76A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96000" y="3101101"/>
            <a:ext cx="5558540" cy="1870879"/>
          </a:xfrm>
          <a:prstGeom prst="rect">
            <a:avLst/>
          </a:prstGeom>
          <a:ln w="28575">
            <a:noFill/>
          </a:ln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7C61D860-7C2F-4A3B-AAEA-E63F9DBF5B9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96000" y="1205045"/>
            <a:ext cx="4977199" cy="1971344"/>
          </a:xfrm>
          <a:prstGeom prst="rect">
            <a:avLst/>
          </a:prstGeom>
          <a:ln w="28575">
            <a:noFill/>
          </a:ln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0C5BA0DF-67D4-43AD-B46B-E9568CA9333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54540" y="1230352"/>
            <a:ext cx="3590772" cy="1226117"/>
          </a:xfrm>
          <a:prstGeom prst="rect">
            <a:avLst/>
          </a:prstGeom>
          <a:ln w="28575">
            <a:noFill/>
          </a:ln>
        </p:spPr>
      </p:pic>
    </p:spTree>
    <p:extLst>
      <p:ext uri="{BB962C8B-B14F-4D97-AF65-F5344CB8AC3E}">
        <p14:creationId xmlns:p14="http://schemas.microsoft.com/office/powerpoint/2010/main" val="1694272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5D09AD1A-345F-4DBC-B633-6ECD484106A8}"/>
              </a:ext>
            </a:extLst>
          </p:cNvPr>
          <p:cNvGrpSpPr/>
          <p:nvPr/>
        </p:nvGrpSpPr>
        <p:grpSpPr>
          <a:xfrm>
            <a:off x="10913737" y="328451"/>
            <a:ext cx="1008063" cy="766763"/>
            <a:chOff x="7058025" y="534969"/>
            <a:chExt cx="1008063" cy="766763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03857">
              <a:off x="7456488" y="692132"/>
              <a:ext cx="609600" cy="609600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8025" y="534969"/>
              <a:ext cx="361950" cy="361950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00000">
              <a:off x="7543800" y="548306"/>
              <a:ext cx="180975" cy="180975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656245" y="5871315"/>
            <a:ext cx="379876" cy="379876"/>
          </a:xfrm>
          <a:prstGeom prst="rect">
            <a:avLst/>
          </a:prstGeom>
        </p:spPr>
      </p:pic>
      <p:sp>
        <p:nvSpPr>
          <p:cNvPr id="14" name="TextBox 7">
            <a:extLst>
              <a:ext uri="{FF2B5EF4-FFF2-40B4-BE49-F238E27FC236}">
                <a16:creationId xmlns:a16="http://schemas.microsoft.com/office/drawing/2014/main" id="{050060D9-94F3-48AF-87DB-86AF188D5862}"/>
              </a:ext>
            </a:extLst>
          </p:cNvPr>
          <p:cNvSpPr txBox="1"/>
          <p:nvPr/>
        </p:nvSpPr>
        <p:spPr>
          <a:xfrm>
            <a:off x="840751" y="1020447"/>
            <a:ext cx="10772857" cy="55382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 algn="just" latinLnBrk="0" hangingPunct="0">
              <a:spcAft>
                <a:spcPts val="1200"/>
              </a:spcAft>
              <a:buFont typeface="Wingdings" panose="05000000000000000000" pitchFamily="2" charset="2"/>
              <a:buChar char="n"/>
              <a:defRPr/>
            </a:pPr>
            <a:r>
              <a:rPr lang="zh-CN" altLang="en-US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继承</a:t>
            </a:r>
            <a:r>
              <a:rPr lang="zh-TW" altLang="en-US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TW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is-a </a:t>
            </a:r>
            <a:r>
              <a:rPr lang="en-US" altLang="zh-TW" sz="2400" b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(</a:t>
            </a:r>
            <a:r>
              <a:rPr lang="zh-TW" altLang="en-US" sz="2400" b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续</a:t>
            </a:r>
            <a:r>
              <a:rPr lang="en-US" altLang="zh-TW" sz="2400" b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)</a:t>
            </a:r>
            <a:endParaRPr lang="en-US" altLang="zh-TW" sz="24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Microsoft JhengHei" panose="020B0604030504040204" pitchFamily="34" charset="-120"/>
            </a:endParaRPr>
          </a:p>
          <a:p>
            <a:pPr marL="342900" lvl="0" indent="-342900" algn="just" latinLnBrk="0" hangingPunct="0">
              <a:spcAft>
                <a:spcPts val="1200"/>
              </a:spcAft>
              <a:buFont typeface="Wingdings" panose="05000000000000000000" pitchFamily="2" charset="2"/>
              <a:buChar char="n"/>
              <a:defRPr/>
            </a:pPr>
            <a:endParaRPr lang="zh-CN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Microsoft JhengHei" panose="020B0604030504040204" pitchFamily="34" charset="-120"/>
            </a:endParaRPr>
          </a:p>
        </p:txBody>
      </p:sp>
      <p:sp>
        <p:nvSpPr>
          <p:cNvPr id="8" name="TextBox 5">
            <a:extLst>
              <a:ext uri="{FF2B5EF4-FFF2-40B4-BE49-F238E27FC236}">
                <a16:creationId xmlns:a16="http://schemas.microsoft.com/office/drawing/2014/main" id="{81CED095-32CE-44C6-ADB6-F86D3DC5DD9F}"/>
              </a:ext>
            </a:extLst>
          </p:cNvPr>
          <p:cNvSpPr txBox="1"/>
          <p:nvPr/>
        </p:nvSpPr>
        <p:spPr>
          <a:xfrm>
            <a:off x="379142" y="273359"/>
            <a:ext cx="10487378" cy="747088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lvl="0">
              <a:defRPr/>
            </a:pPr>
            <a:r>
              <a:rPr kumimoji="0" lang="en-US" altLang="zh-CN" sz="3200" b="1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mic Sans MS" panose="030F0702030302020204" pitchFamily="66" charset="0"/>
                <a:ea typeface="微軟正黑體" panose="020B0604030504040204" pitchFamily="34" charset="-120"/>
              </a:rPr>
              <a:t>7.10 </a:t>
            </a:r>
            <a:r>
              <a:rPr kumimoji="0" lang="zh-CN" altLang="en-US" sz="3200" b="1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mic Sans MS" panose="030F0702030302020204" pitchFamily="66" charset="0"/>
                <a:ea typeface="微軟正黑體" panose="020B0604030504040204" pitchFamily="34" charset="-120"/>
              </a:rPr>
              <a:t>类和类的关系之继承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omic Sans MS" panose="030F0702030302020204" pitchFamily="66" charset="0"/>
              <a:ea typeface="微軟正黑體" panose="020B0604030504040204" pitchFamily="34" charset="-120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77DF8999-FCD2-41FF-B817-FB73023B27BC}"/>
              </a:ext>
            </a:extLst>
          </p:cNvPr>
          <p:cNvSpPr/>
          <p:nvPr/>
        </p:nvSpPr>
        <p:spPr>
          <a:xfrm>
            <a:off x="849490" y="1605491"/>
            <a:ext cx="6766828" cy="2497202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lnSpc>
                <a:spcPts val="24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public class </a:t>
            </a:r>
            <a:r>
              <a:rPr lang="en-US" altLang="zh-TW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Animal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{</a:t>
            </a:r>
          </a:p>
          <a:p>
            <a:pPr>
              <a:lnSpc>
                <a:spcPts val="24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public Animal(){</a:t>
            </a:r>
          </a:p>
          <a:p>
            <a:pPr>
              <a:lnSpc>
                <a:spcPts val="24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   </a:t>
            </a:r>
            <a:r>
              <a:rPr lang="en-US" altLang="zh-TW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System.out.println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("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Animal</a:t>
            </a: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中无参数的构造方法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");</a:t>
            </a:r>
          </a:p>
          <a:p>
            <a:pPr>
              <a:lnSpc>
                <a:spcPts val="24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}    </a:t>
            </a:r>
          </a:p>
          <a:p>
            <a:pPr>
              <a:lnSpc>
                <a:spcPts val="24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public void eat(){</a:t>
            </a:r>
          </a:p>
          <a:p>
            <a:pPr>
              <a:lnSpc>
                <a:spcPts val="24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   </a:t>
            </a:r>
            <a:r>
              <a:rPr lang="en-US" altLang="zh-TW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System.out.println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("</a:t>
            </a: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动物的吃饭方法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");</a:t>
            </a:r>
          </a:p>
          <a:p>
            <a:pPr>
              <a:lnSpc>
                <a:spcPts val="24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}</a:t>
            </a:r>
          </a:p>
          <a:p>
            <a:pPr>
              <a:lnSpc>
                <a:spcPts val="24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}</a:t>
            </a:r>
            <a:endParaRPr lang="zh-TW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2" name="左中括弧 31">
            <a:extLst>
              <a:ext uri="{FF2B5EF4-FFF2-40B4-BE49-F238E27FC236}">
                <a16:creationId xmlns:a16="http://schemas.microsoft.com/office/drawing/2014/main" id="{D34E4434-E454-4E8E-94E2-7BE84AA0DCC6}"/>
              </a:ext>
            </a:extLst>
          </p:cNvPr>
          <p:cNvSpPr/>
          <p:nvPr/>
        </p:nvSpPr>
        <p:spPr>
          <a:xfrm>
            <a:off x="463815" y="1848297"/>
            <a:ext cx="385675" cy="2120556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左中括弧 33">
            <a:extLst>
              <a:ext uri="{FF2B5EF4-FFF2-40B4-BE49-F238E27FC236}">
                <a16:creationId xmlns:a16="http://schemas.microsoft.com/office/drawing/2014/main" id="{E6EE58E0-0528-44CF-B84C-BD096929DCC1}"/>
              </a:ext>
            </a:extLst>
          </p:cNvPr>
          <p:cNvSpPr/>
          <p:nvPr/>
        </p:nvSpPr>
        <p:spPr>
          <a:xfrm>
            <a:off x="728182" y="2159318"/>
            <a:ext cx="385675" cy="593838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左中括弧 34">
            <a:extLst>
              <a:ext uri="{FF2B5EF4-FFF2-40B4-BE49-F238E27FC236}">
                <a16:creationId xmlns:a16="http://schemas.microsoft.com/office/drawing/2014/main" id="{F87619E1-2906-4BED-95CE-CEB0E7C7430B}"/>
              </a:ext>
            </a:extLst>
          </p:cNvPr>
          <p:cNvSpPr/>
          <p:nvPr/>
        </p:nvSpPr>
        <p:spPr>
          <a:xfrm>
            <a:off x="728181" y="3062726"/>
            <a:ext cx="385675" cy="593838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107CD6E1-7E03-414C-83BF-5920641D623D}"/>
              </a:ext>
            </a:extLst>
          </p:cNvPr>
          <p:cNvSpPr/>
          <p:nvPr/>
        </p:nvSpPr>
        <p:spPr>
          <a:xfrm>
            <a:off x="1113855" y="1971871"/>
            <a:ext cx="6327856" cy="919603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F6BB0C38-61EB-43D5-9CB4-E08C48F5ACD2}"/>
              </a:ext>
            </a:extLst>
          </p:cNvPr>
          <p:cNvSpPr txBox="1"/>
          <p:nvPr/>
        </p:nvSpPr>
        <p:spPr>
          <a:xfrm>
            <a:off x="7533005" y="2216804"/>
            <a:ext cx="3840329" cy="453183"/>
          </a:xfrm>
          <a:prstGeom prst="rect">
            <a:avLst/>
          </a:prstGeom>
          <a:solidFill>
            <a:srgbClr val="FFFF00"/>
          </a:solidFill>
        </p:spPr>
        <p:txBody>
          <a:bodyPr wrap="none" lIns="72000" tIns="72000" rIns="72000" bIns="72000" rtlCol="0" anchor="ctr" anchorCtr="0">
            <a:spAutoFit/>
          </a:bodyPr>
          <a:lstStyle/>
          <a:p>
            <a:r>
              <a:rPr lang="en-US" altLang="zh-TW" sz="2000" b="1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Animal</a:t>
            </a:r>
            <a:r>
              <a:rPr lang="zh-TW" altLang="en-US" sz="2000" b="1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类的无参数构造方法</a:t>
            </a:r>
            <a:r>
              <a:rPr lang="zh-TW" altLang="en-US" sz="2000" b="1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重写</a:t>
            </a:r>
            <a:endParaRPr lang="zh-TW" altLang="en-US" sz="2000" b="1" dirty="0">
              <a:solidFill>
                <a:srgbClr val="FF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E2B2FF53-1840-4944-BF5E-B58C7C7BED62}"/>
              </a:ext>
            </a:extLst>
          </p:cNvPr>
          <p:cNvSpPr txBox="1"/>
          <p:nvPr/>
        </p:nvSpPr>
        <p:spPr>
          <a:xfrm>
            <a:off x="7533005" y="3100678"/>
            <a:ext cx="2557926" cy="453183"/>
          </a:xfrm>
          <a:prstGeom prst="rect">
            <a:avLst/>
          </a:prstGeom>
          <a:solidFill>
            <a:srgbClr val="FFFF00"/>
          </a:solidFill>
        </p:spPr>
        <p:txBody>
          <a:bodyPr wrap="none" lIns="72000" tIns="72000" rIns="72000" bIns="72000" rtlCol="0" anchor="ctr" anchorCtr="0">
            <a:spAutoFit/>
          </a:bodyPr>
          <a:lstStyle/>
          <a:p>
            <a:r>
              <a:rPr lang="en-US" altLang="zh-TW" sz="2000" b="1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Animal</a:t>
            </a:r>
            <a:r>
              <a:rPr lang="zh-TW" altLang="en-US" sz="2000" b="1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类的一般方法</a:t>
            </a:r>
            <a:endParaRPr lang="zh-TW" altLang="en-US" sz="2000" b="1" dirty="0">
              <a:solidFill>
                <a:srgbClr val="FF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97848C96-C140-4870-9026-AD761EE8F307}"/>
              </a:ext>
            </a:extLst>
          </p:cNvPr>
          <p:cNvSpPr/>
          <p:nvPr/>
        </p:nvSpPr>
        <p:spPr>
          <a:xfrm>
            <a:off x="840751" y="4176171"/>
            <a:ext cx="7452647" cy="2339068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lnSpc>
                <a:spcPts val="22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public class </a:t>
            </a:r>
            <a:r>
              <a:rPr lang="en-US" altLang="zh-TW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Person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20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extends Animal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{</a:t>
            </a:r>
          </a:p>
          <a:p>
            <a:pPr>
              <a:lnSpc>
                <a:spcPts val="22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public Person(){</a:t>
            </a:r>
          </a:p>
          <a:p>
            <a:pPr>
              <a:lnSpc>
                <a:spcPts val="22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   </a:t>
            </a:r>
            <a:r>
              <a:rPr lang="en-US" altLang="zh-TW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System.out.println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("person</a:t>
            </a: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中的无参数构造方法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");</a:t>
            </a:r>
          </a:p>
          <a:p>
            <a:pPr>
              <a:lnSpc>
                <a:spcPts val="22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}</a:t>
            </a:r>
          </a:p>
          <a:p>
            <a:pPr>
              <a:lnSpc>
                <a:spcPts val="22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public void eat(){</a:t>
            </a:r>
          </a:p>
          <a:p>
            <a:pPr>
              <a:lnSpc>
                <a:spcPts val="22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   </a:t>
            </a:r>
            <a:r>
              <a:rPr lang="en-US" altLang="zh-TW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System.out.println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("</a:t>
            </a: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人类的吃饭方法，讲究色香味俱全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");</a:t>
            </a:r>
          </a:p>
          <a:p>
            <a:pPr>
              <a:lnSpc>
                <a:spcPts val="22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}</a:t>
            </a:r>
          </a:p>
          <a:p>
            <a:pPr>
              <a:lnSpc>
                <a:spcPts val="22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}</a:t>
            </a:r>
            <a:endParaRPr lang="zh-TW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2" name="左中括弧 21">
            <a:extLst>
              <a:ext uri="{FF2B5EF4-FFF2-40B4-BE49-F238E27FC236}">
                <a16:creationId xmlns:a16="http://schemas.microsoft.com/office/drawing/2014/main" id="{912DA5F9-ECF6-46D5-A58D-A7DE9125F8DB}"/>
              </a:ext>
            </a:extLst>
          </p:cNvPr>
          <p:cNvSpPr/>
          <p:nvPr/>
        </p:nvSpPr>
        <p:spPr>
          <a:xfrm>
            <a:off x="455078" y="4418978"/>
            <a:ext cx="349904" cy="1905412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左中括弧 22">
            <a:extLst>
              <a:ext uri="{FF2B5EF4-FFF2-40B4-BE49-F238E27FC236}">
                <a16:creationId xmlns:a16="http://schemas.microsoft.com/office/drawing/2014/main" id="{505187B7-0265-4C60-B780-BF3681137F90}"/>
              </a:ext>
            </a:extLst>
          </p:cNvPr>
          <p:cNvSpPr/>
          <p:nvPr/>
        </p:nvSpPr>
        <p:spPr>
          <a:xfrm>
            <a:off x="719445" y="4640732"/>
            <a:ext cx="349904" cy="553830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左中括弧 23">
            <a:extLst>
              <a:ext uri="{FF2B5EF4-FFF2-40B4-BE49-F238E27FC236}">
                <a16:creationId xmlns:a16="http://schemas.microsoft.com/office/drawing/2014/main" id="{ECC4D0D7-D3C2-4FB3-B4EF-64BE65578EA2}"/>
              </a:ext>
            </a:extLst>
          </p:cNvPr>
          <p:cNvSpPr/>
          <p:nvPr/>
        </p:nvSpPr>
        <p:spPr>
          <a:xfrm>
            <a:off x="719444" y="5477088"/>
            <a:ext cx="349904" cy="553828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0040F026-3526-4A3F-8D8A-441F035CD4D3}"/>
              </a:ext>
            </a:extLst>
          </p:cNvPr>
          <p:cNvSpPr/>
          <p:nvPr/>
        </p:nvSpPr>
        <p:spPr>
          <a:xfrm>
            <a:off x="1105117" y="4463457"/>
            <a:ext cx="6920877" cy="870119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1B5898E8-B316-4D96-A847-2E8364963884}"/>
              </a:ext>
            </a:extLst>
          </p:cNvPr>
          <p:cNvSpPr txBox="1"/>
          <p:nvPr/>
        </p:nvSpPr>
        <p:spPr>
          <a:xfrm>
            <a:off x="8136000" y="4675814"/>
            <a:ext cx="3812692" cy="453183"/>
          </a:xfrm>
          <a:prstGeom prst="rect">
            <a:avLst/>
          </a:prstGeom>
          <a:solidFill>
            <a:srgbClr val="FFFF00"/>
          </a:solidFill>
        </p:spPr>
        <p:txBody>
          <a:bodyPr wrap="none" lIns="72000" tIns="72000" rIns="72000" bIns="72000" rtlCol="0" anchor="ctr" anchorCtr="0">
            <a:spAutoFit/>
          </a:bodyPr>
          <a:lstStyle/>
          <a:p>
            <a:r>
              <a:rPr lang="en-US" altLang="zh-TW" sz="2000" b="1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Person</a:t>
            </a:r>
            <a:r>
              <a:rPr lang="zh-TW" altLang="en-US" sz="2000" b="1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类的无参数构造方法</a:t>
            </a:r>
            <a:r>
              <a:rPr lang="zh-TW" altLang="en-US" sz="2000" b="1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重写</a:t>
            </a:r>
            <a:endParaRPr lang="zh-TW" altLang="en-US" sz="2000" b="1" dirty="0">
              <a:solidFill>
                <a:srgbClr val="FF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0D366881-C8E6-4B88-8167-5B787E835238}"/>
              </a:ext>
            </a:extLst>
          </p:cNvPr>
          <p:cNvSpPr txBox="1"/>
          <p:nvPr/>
        </p:nvSpPr>
        <p:spPr>
          <a:xfrm>
            <a:off x="8136000" y="5328000"/>
            <a:ext cx="2557926" cy="760959"/>
          </a:xfrm>
          <a:prstGeom prst="rect">
            <a:avLst/>
          </a:prstGeom>
          <a:solidFill>
            <a:srgbClr val="FFFF00"/>
          </a:solidFill>
        </p:spPr>
        <p:txBody>
          <a:bodyPr wrap="none" lIns="72000" tIns="72000" rIns="72000" bIns="72000" rtlCol="0" anchor="ctr" anchorCtr="0">
            <a:spAutoFit/>
          </a:bodyPr>
          <a:lstStyle/>
          <a:p>
            <a:r>
              <a:rPr lang="en-US" altLang="zh-TW" sz="2000" b="1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Person</a:t>
            </a:r>
            <a:r>
              <a:rPr lang="zh-TW" altLang="en-US" sz="2000" b="1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类一般方法</a:t>
            </a:r>
            <a:br>
              <a:rPr lang="en-US" altLang="zh-TW" sz="2000" b="1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</a:br>
            <a:r>
              <a:rPr lang="zh-TW" altLang="en-US" sz="2000" b="1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重写</a:t>
            </a:r>
            <a:r>
              <a:rPr lang="en-US" altLang="zh-TW" sz="2000" b="1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Animal</a:t>
            </a:r>
            <a:r>
              <a:rPr lang="zh-TW" altLang="en-US" sz="2000" b="1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类的方法</a:t>
            </a:r>
            <a:endParaRPr lang="zh-TW" altLang="en-US" sz="2000" b="1" dirty="0">
              <a:solidFill>
                <a:srgbClr val="FF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78C1DF46-E386-4990-81CD-217308034233}"/>
              </a:ext>
            </a:extLst>
          </p:cNvPr>
          <p:cNvSpPr/>
          <p:nvPr/>
        </p:nvSpPr>
        <p:spPr>
          <a:xfrm>
            <a:off x="5793209" y="299997"/>
            <a:ext cx="5120528" cy="1587856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lnSpc>
                <a:spcPts val="24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public class </a:t>
            </a:r>
            <a:r>
              <a:rPr lang="en-US" altLang="zh-TW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Test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{</a:t>
            </a:r>
          </a:p>
          <a:p>
            <a:pPr>
              <a:lnSpc>
                <a:spcPts val="24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public static void main( String[] </a:t>
            </a:r>
            <a:r>
              <a:rPr lang="en-US" altLang="zh-TW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args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){</a:t>
            </a:r>
          </a:p>
          <a:p>
            <a:pPr>
              <a:lnSpc>
                <a:spcPts val="24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   Person p = new Person();</a:t>
            </a:r>
          </a:p>
          <a:p>
            <a:pPr>
              <a:lnSpc>
                <a:spcPts val="24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}    </a:t>
            </a:r>
          </a:p>
          <a:p>
            <a:pPr>
              <a:lnSpc>
                <a:spcPts val="24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}</a:t>
            </a:r>
            <a:endParaRPr lang="zh-TW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1" name="左中括弧 30">
            <a:extLst>
              <a:ext uri="{FF2B5EF4-FFF2-40B4-BE49-F238E27FC236}">
                <a16:creationId xmlns:a16="http://schemas.microsoft.com/office/drawing/2014/main" id="{3C4DFE6F-BF81-4DB2-96F7-7BC5D8C359A4}"/>
              </a:ext>
            </a:extLst>
          </p:cNvPr>
          <p:cNvSpPr/>
          <p:nvPr/>
        </p:nvSpPr>
        <p:spPr>
          <a:xfrm>
            <a:off x="5407534" y="542803"/>
            <a:ext cx="385675" cy="1192737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左中括弧 32">
            <a:extLst>
              <a:ext uri="{FF2B5EF4-FFF2-40B4-BE49-F238E27FC236}">
                <a16:creationId xmlns:a16="http://schemas.microsoft.com/office/drawing/2014/main" id="{13D1B531-6D45-4F94-85C1-75A419ECC829}"/>
              </a:ext>
            </a:extLst>
          </p:cNvPr>
          <p:cNvSpPr/>
          <p:nvPr/>
        </p:nvSpPr>
        <p:spPr>
          <a:xfrm>
            <a:off x="5671901" y="853824"/>
            <a:ext cx="385675" cy="593838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3F042C85-614E-4C11-9942-1EABCF7341A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20000" contras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0053" y="1275190"/>
            <a:ext cx="9524890" cy="4432202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838C6205-5990-4752-ADCF-B759DBCECC5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20000" contras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60" y="1255224"/>
            <a:ext cx="9514077" cy="4472134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30968261-6F26-4B33-8C00-F1B4D294614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20000" contras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514" y="1855384"/>
            <a:ext cx="10151969" cy="3271814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FA64C01A-EB56-4E2C-BBD5-597C0BA2371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20000" contras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855" y="1714164"/>
            <a:ext cx="9877287" cy="3554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208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000"/>
                            </p:stCondLst>
                            <p:childTnLst>
                              <p:par>
                                <p:cTn id="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500"/>
                            </p:stCondLst>
                            <p:childTnLst>
                              <p:par>
                                <p:cTn id="4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0"/>
                            </p:stCondLst>
                            <p:childTnLst>
                              <p:par>
                                <p:cTn id="4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500"/>
                            </p:stCondLst>
                            <p:childTnLst>
                              <p:par>
                                <p:cTn id="5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000"/>
                            </p:stCondLst>
                            <p:childTnLst>
                              <p:par>
                                <p:cTn id="5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6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1.85185E-6 L -1.45833E-6 0.13727 " pathEditMode="relative" rAng="0" ptsTypes="AA">
                                      <p:cBhvr>
                                        <p:cTn id="69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85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2500"/>
                            </p:stCondLst>
                            <p:childTnLst>
                              <p:par>
                                <p:cTn id="7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7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00"/>
                            </p:stCondLst>
                            <p:childTnLst>
                              <p:par>
                                <p:cTn id="80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500"/>
                            </p:stCondLst>
                            <p:childTnLst>
                              <p:par>
                                <p:cTn id="8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2000"/>
                            </p:stCondLst>
                            <p:childTnLst>
                              <p:par>
                                <p:cTn id="8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2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2500"/>
                            </p:stCondLst>
                            <p:childTnLst>
                              <p:par>
                                <p:cTn id="9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3000"/>
                            </p:stCondLst>
                            <p:childTnLst>
                              <p:par>
                                <p:cTn id="9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3500"/>
                            </p:stCondLst>
                            <p:childTnLst>
                              <p:par>
                                <p:cTn id="10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4000"/>
                            </p:stCondLst>
                            <p:childTnLst>
                              <p:par>
                                <p:cTn id="10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4500"/>
                            </p:stCondLst>
                            <p:childTnLst>
                              <p:par>
                                <p:cTn id="10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5000"/>
                            </p:stCondLst>
                            <p:childTnLst>
                              <p:par>
                                <p:cTn id="1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4" dur="500"/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5500"/>
                            </p:stCondLst>
                            <p:childTnLst>
                              <p:par>
                                <p:cTn id="1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500"/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6000"/>
                            </p:stCondLst>
                            <p:childTnLst>
                              <p:par>
                                <p:cTn id="1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500"/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6500"/>
                            </p:stCondLst>
                            <p:childTnLst>
                              <p:par>
                                <p:cTn id="12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5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2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3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500"/>
                            </p:stCondLst>
                            <p:childTnLst>
                              <p:par>
                                <p:cTn id="142" presetID="42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1.85185E-6 L 8.33333E-7 0.12384 " pathEditMode="relative" rAng="0" ptsTypes="AA">
                                      <p:cBhvr>
                                        <p:cTn id="143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1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2500"/>
                            </p:stCondLst>
                            <p:childTnLst>
                              <p:par>
                                <p:cTn id="1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2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5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500"/>
                            </p:stCondLst>
                            <p:childTnLst>
                              <p:par>
                                <p:cTn id="154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5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" fill="hold">
                            <p:stCondLst>
                              <p:cond delay="1500"/>
                            </p:stCondLst>
                            <p:childTnLst>
                              <p:par>
                                <p:cTn id="15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0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1" fill="hold">
                            <p:stCondLst>
                              <p:cond delay="2000"/>
                            </p:stCondLst>
                            <p:childTnLst>
                              <p:par>
                                <p:cTn id="16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4" dur="500"/>
                                        <p:tgtEl>
                                          <p:spTgt spid="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5" fill="hold">
                            <p:stCondLst>
                              <p:cond delay="2500"/>
                            </p:stCondLst>
                            <p:childTnLst>
                              <p:par>
                                <p:cTn id="16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" fill="hold">
                            <p:stCondLst>
                              <p:cond delay="3000"/>
                            </p:stCondLst>
                            <p:childTnLst>
                              <p:par>
                                <p:cTn id="17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2" dur="500"/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3" fill="hold">
                            <p:stCondLst>
                              <p:cond delay="3500"/>
                            </p:stCondLst>
                            <p:childTnLst>
                              <p:par>
                                <p:cTn id="17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6" dur="500"/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7" fill="hold">
                            <p:stCondLst>
                              <p:cond delay="4000"/>
                            </p:stCondLst>
                            <p:childTnLst>
                              <p:par>
                                <p:cTn id="17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0" dur="500"/>
                                        <p:tgtEl>
                                          <p:spTgt spid="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1" fill="hold">
                            <p:stCondLst>
                              <p:cond delay="4500"/>
                            </p:stCondLst>
                            <p:childTnLst>
                              <p:par>
                                <p:cTn id="18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0" fill="hold">
                      <p:stCondLst>
                        <p:cond delay="indefinite"/>
                      </p:stCondLst>
                      <p:childTnLst>
                        <p:par>
                          <p:cTn id="191" fill="hold">
                            <p:stCondLst>
                              <p:cond delay="0"/>
                            </p:stCondLst>
                            <p:childTnLst>
                              <p:par>
                                <p:cTn id="192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5" fill="hold">
                            <p:stCondLst>
                              <p:cond delay="1000"/>
                            </p:stCondLst>
                            <p:childTnLst>
                              <p:par>
                                <p:cTn id="19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0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4" fill="hold">
                            <p:stCondLst>
                              <p:cond delay="1000"/>
                            </p:stCondLst>
                            <p:childTnLst>
                              <p:par>
                                <p:cTn id="20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8" fill="hold">
                      <p:stCondLst>
                        <p:cond delay="indefinite"/>
                      </p:stCondLst>
                      <p:childTnLst>
                        <p:par>
                          <p:cTn id="209" fill="hold">
                            <p:stCondLst>
                              <p:cond delay="0"/>
                            </p:stCondLst>
                            <p:childTnLst>
                              <p:par>
                                <p:cTn id="210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3" fill="hold">
                            <p:stCondLst>
                              <p:cond delay="1000"/>
                            </p:stCondLst>
                            <p:childTnLst>
                              <p:par>
                                <p:cTn id="21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4" grpId="0" animBg="1"/>
      <p:bldP spid="35" grpId="0" animBg="1"/>
      <p:bldP spid="3" grpId="0" animBg="1"/>
      <p:bldP spid="3" grpId="1" animBg="1"/>
      <p:bldP spid="3" grpId="2" animBg="1"/>
      <p:bldP spid="5" grpId="0" animBg="1"/>
      <p:bldP spid="5" grpId="1" animBg="1"/>
      <p:bldP spid="41" grpId="0" animBg="1"/>
      <p:bldP spid="41" grpId="1" animBg="1"/>
      <p:bldP spid="22" grpId="0" animBg="1"/>
      <p:bldP spid="23" grpId="0" animBg="1"/>
      <p:bldP spid="24" grpId="0" animBg="1"/>
      <p:bldP spid="25" grpId="0" animBg="1"/>
      <p:bldP spid="25" grpId="1" animBg="1"/>
      <p:bldP spid="25" grpId="2" animBg="1"/>
      <p:bldP spid="26" grpId="0" animBg="1"/>
      <p:bldP spid="26" grpId="1" animBg="1"/>
      <p:bldP spid="27" grpId="0" animBg="1"/>
      <p:bldP spid="27" grpId="1" animBg="1"/>
      <p:bldP spid="31" grpId="0" animBg="1"/>
      <p:bldP spid="3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5D09AD1A-345F-4DBC-B633-6ECD484106A8}"/>
              </a:ext>
            </a:extLst>
          </p:cNvPr>
          <p:cNvGrpSpPr/>
          <p:nvPr/>
        </p:nvGrpSpPr>
        <p:grpSpPr>
          <a:xfrm>
            <a:off x="10913737" y="328451"/>
            <a:ext cx="1008063" cy="766763"/>
            <a:chOff x="7058025" y="534969"/>
            <a:chExt cx="1008063" cy="766763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03857">
              <a:off x="7456488" y="692132"/>
              <a:ext cx="609600" cy="609600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8025" y="534969"/>
              <a:ext cx="361950" cy="361950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00000">
              <a:off x="7543800" y="548306"/>
              <a:ext cx="180975" cy="180975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656245" y="5871315"/>
            <a:ext cx="379876" cy="379876"/>
          </a:xfrm>
          <a:prstGeom prst="rect">
            <a:avLst/>
          </a:prstGeom>
        </p:spPr>
      </p:pic>
      <p:sp>
        <p:nvSpPr>
          <p:cNvPr id="14" name="TextBox 7">
            <a:extLst>
              <a:ext uri="{FF2B5EF4-FFF2-40B4-BE49-F238E27FC236}">
                <a16:creationId xmlns:a16="http://schemas.microsoft.com/office/drawing/2014/main" id="{050060D9-94F3-48AF-87DB-86AF188D5862}"/>
              </a:ext>
            </a:extLst>
          </p:cNvPr>
          <p:cNvSpPr txBox="1"/>
          <p:nvPr/>
        </p:nvSpPr>
        <p:spPr>
          <a:xfrm>
            <a:off x="840751" y="1020447"/>
            <a:ext cx="10772857" cy="523074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lvl="0" indent="-342900" algn="just" latinLnBrk="0" hangingPunct="0">
              <a:spcAft>
                <a:spcPts val="600"/>
              </a:spcAft>
              <a:buFont typeface="Wingdings" panose="05000000000000000000" pitchFamily="2" charset="2"/>
              <a:buChar char="n"/>
              <a:defRPr/>
            </a:pPr>
            <a:r>
              <a:rPr lang="zh-CN" altLang="en-US" sz="2800" b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继承</a:t>
            </a:r>
            <a:r>
              <a:rPr lang="zh-TW" altLang="en-US" sz="2800" b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TW" sz="2800" b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is-a (</a:t>
            </a:r>
            <a:r>
              <a:rPr lang="zh-TW" altLang="en-US" sz="2800" b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续</a:t>
            </a:r>
            <a:r>
              <a:rPr lang="en-US" altLang="zh-TW" sz="2800" b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)</a:t>
            </a:r>
            <a:endParaRPr lang="en-US" altLang="zh-TW" sz="28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Microsoft JhengHei" panose="020B0604030504040204" pitchFamily="34" charset="-120"/>
            </a:endParaRPr>
          </a:p>
          <a:p>
            <a:pPr marL="625475" lvl="1" indent="-352425" algn="just" latinLnBrk="0" hangingPunct="0">
              <a:spcAft>
                <a:spcPts val="600"/>
              </a:spcAft>
              <a:buSzPct val="80000"/>
              <a:defRPr/>
            </a:pPr>
            <a:r>
              <a:rPr lang="en-US" altLang="zh-CN"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8.</a:t>
            </a:r>
            <a:r>
              <a:rPr lang="zh-CN" altLang="en-US"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关于</a:t>
            </a:r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CN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this</a:t>
            </a:r>
            <a:r>
              <a:rPr lang="en-US" altLang="zh-CN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和</a:t>
            </a:r>
            <a:r>
              <a:rPr lang="zh-CN" alt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CN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super</a:t>
            </a:r>
            <a:r>
              <a:rPr lang="en-US" altLang="zh-CN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的使用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。</a:t>
            </a:r>
            <a:endParaRPr lang="en-US" altLang="zh-TW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Microsoft JhengHei" panose="020B0604030504040204" pitchFamily="34" charset="-120"/>
            </a:endParaRPr>
          </a:p>
          <a:p>
            <a:pPr marL="811213" lvl="1" indent="-365125" algn="just" latinLnBrk="0" hangingPunct="0">
              <a:spcAft>
                <a:spcPts val="900"/>
              </a:spcAft>
              <a:buSzPct val="80000"/>
              <a:buFont typeface="Wingdings" panose="05000000000000000000" pitchFamily="2" charset="2"/>
              <a:buChar char="u"/>
              <a:defRPr/>
            </a:pPr>
            <a:r>
              <a:rPr lang="en-US" altLang="zh-CN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this</a:t>
            </a:r>
            <a:r>
              <a:rPr lang="en-US" altLang="zh-CN" sz="12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zh-CN" altLang="en-US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和</a:t>
            </a:r>
            <a:r>
              <a:rPr lang="zh-CN" altLang="en-US" sz="12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CN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super</a:t>
            </a:r>
            <a:r>
              <a:rPr lang="en-US" altLang="zh-CN" sz="12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zh-CN" altLang="en-US" sz="2400" b="1" u="heavy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都是</a:t>
            </a:r>
            <a:r>
              <a:rPr lang="zh-CN" altLang="en-US" sz="2400" b="1" u="heavy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指代词</a:t>
            </a:r>
            <a:r>
              <a:rPr lang="zh-TW" altLang="en-US" sz="2400" b="1" u="heavy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，</a:t>
            </a:r>
            <a:r>
              <a:rPr lang="zh-CN" altLang="en-US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代替</a:t>
            </a:r>
            <a:r>
              <a:rPr lang="zh-CN" altLang="en-US" sz="2400" b="1" u="heavy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的是</a:t>
            </a:r>
            <a:r>
              <a:rPr lang="zh-CN" altLang="en-US" sz="2400" b="1" u="heavy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对象</a:t>
            </a:r>
            <a:r>
              <a:rPr lang="zh-TW" altLang="en-US"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。</a:t>
            </a:r>
            <a:endParaRPr lang="zh-CN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Microsoft JhengHei" panose="020B0604030504040204" pitchFamily="34" charset="-120"/>
            </a:endParaRPr>
          </a:p>
          <a:p>
            <a:pPr marL="811213" lvl="1" indent="-365125" algn="just" latinLnBrk="0" hangingPunct="0">
              <a:spcAft>
                <a:spcPts val="900"/>
              </a:spcAft>
              <a:buSzPct val="80000"/>
              <a:buFont typeface="Wingdings" panose="05000000000000000000" pitchFamily="2" charset="2"/>
              <a:buChar char="u"/>
              <a:defRPr/>
            </a:pPr>
            <a:r>
              <a:rPr lang="en-US" altLang="zh-CN" sz="2400" b="1" u="heavy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this</a:t>
            </a:r>
            <a:r>
              <a:rPr lang="zh-TW" altLang="en-US" sz="1200" b="1" u="heavy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zh-CN" altLang="en-US" sz="2400" b="1" u="heavy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代替的是当前执行方法时的那个对象</a:t>
            </a:r>
            <a:r>
              <a:rPr lang="zh-TW" altLang="en-US"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，</a:t>
            </a:r>
            <a:r>
              <a:rPr lang="zh-CN" altLang="en-US"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不一定是当前类的</a:t>
            </a:r>
            <a:r>
              <a:rPr lang="zh-TW" altLang="en-US"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。</a:t>
            </a:r>
            <a:endParaRPr lang="zh-CN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Microsoft JhengHei" panose="020B0604030504040204" pitchFamily="34" charset="-120"/>
            </a:endParaRPr>
          </a:p>
          <a:p>
            <a:pPr marL="811213" lvl="1" indent="-365125" algn="just" latinLnBrk="0" hangingPunct="0">
              <a:spcAft>
                <a:spcPts val="900"/>
              </a:spcAft>
              <a:buSzPct val="80000"/>
              <a:buFont typeface="Wingdings" panose="05000000000000000000" pitchFamily="2" charset="2"/>
              <a:buChar char="u"/>
              <a:defRPr/>
            </a:pPr>
            <a:r>
              <a:rPr lang="en-US" altLang="zh-CN" sz="2400" b="1" u="heavy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super</a:t>
            </a:r>
            <a:r>
              <a:rPr lang="zh-TW" altLang="en-US" sz="1200" b="1" u="heavy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zh-CN" altLang="en-US" sz="2400" b="1" u="heavy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代替的是当前执行方法时对象的父类对象</a:t>
            </a:r>
            <a:r>
              <a:rPr lang="zh-TW" altLang="en-US"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。</a:t>
            </a:r>
            <a:endParaRPr lang="zh-CN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Microsoft JhengHei" panose="020B0604030504040204" pitchFamily="34" charset="-120"/>
            </a:endParaRPr>
          </a:p>
          <a:p>
            <a:pPr marL="811213" lvl="1" indent="-365125" algn="just" latinLnBrk="0" hangingPunct="0">
              <a:spcAft>
                <a:spcPts val="900"/>
              </a:spcAft>
              <a:buSzPct val="80000"/>
              <a:buFont typeface="Wingdings" panose="05000000000000000000" pitchFamily="2" charset="2"/>
              <a:buChar char="u"/>
              <a:defRPr/>
            </a:pPr>
            <a:r>
              <a:rPr lang="zh-CN" altLang="en-US"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都能调用一般属性和一般方法</a:t>
            </a:r>
            <a:r>
              <a:rPr lang="zh-TW" altLang="en-US"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，</a:t>
            </a:r>
            <a:r>
              <a:rPr lang="zh-CN" altLang="en-US"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可以放置在类成员的任意位置</a:t>
            </a:r>
            <a:r>
              <a:rPr lang="en-US" altLang="zh-CN"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(</a:t>
            </a:r>
            <a:r>
              <a:rPr lang="zh-CN" altLang="en-US"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属性</a:t>
            </a:r>
            <a:r>
              <a:rPr lang="zh-TW" altLang="en-US"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、</a:t>
            </a:r>
            <a:r>
              <a:rPr lang="zh-CN" altLang="en-US"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方法</a:t>
            </a:r>
            <a:r>
              <a:rPr lang="zh-TW" altLang="en-US"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、</a:t>
            </a:r>
            <a:r>
              <a:rPr lang="zh-CN" altLang="en-US"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构造方法</a:t>
            </a:r>
            <a:r>
              <a:rPr lang="zh-TW" altLang="en-US"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、</a:t>
            </a:r>
            <a:r>
              <a:rPr lang="zh-CN" altLang="en-US"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块</a:t>
            </a:r>
            <a:r>
              <a:rPr lang="en-US" altLang="zh-CN"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)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。</a:t>
            </a:r>
            <a:endParaRPr lang="en-US" altLang="zh-CN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Microsoft JhengHei" panose="020B0604030504040204" pitchFamily="34" charset="-120"/>
            </a:endParaRPr>
          </a:p>
          <a:p>
            <a:pPr marL="811213" lvl="1" indent="-365125" algn="just" latinLnBrk="0" hangingPunct="0">
              <a:spcAft>
                <a:spcPts val="900"/>
              </a:spcAft>
              <a:buSzPct val="80000"/>
              <a:buFont typeface="Wingdings" panose="05000000000000000000" pitchFamily="2" charset="2"/>
              <a:buChar char="u"/>
              <a:defRPr/>
            </a:pPr>
            <a:r>
              <a:rPr lang="zh-CN" altLang="en-US"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调用一般方法的时候可以来回互相调用</a:t>
            </a:r>
            <a:r>
              <a:rPr lang="zh-TW" altLang="en-US"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，但要</a:t>
            </a:r>
            <a:r>
              <a:rPr lang="zh-CN" altLang="en-US"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注意执行</a:t>
            </a:r>
            <a:r>
              <a:rPr lang="zh-TW" altLang="en-US"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时</a:t>
            </a:r>
            <a:r>
              <a:rPr lang="zh-CN" altLang="en-US"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可能产生问题</a:t>
            </a:r>
            <a:r>
              <a:rPr lang="en-US" altLang="zh-CN"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(</a:t>
            </a:r>
            <a:r>
              <a:rPr lang="en-US" altLang="zh-CN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StackOverflowError</a:t>
            </a: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)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。</a:t>
            </a:r>
            <a:endParaRPr lang="en-US" altLang="zh-CN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Microsoft JhengHei" panose="020B0604030504040204" pitchFamily="34" charset="-120"/>
            </a:endParaRPr>
          </a:p>
          <a:p>
            <a:pPr marL="811213" lvl="1" indent="-365125" algn="just" latinLnBrk="0" hangingPunct="0">
              <a:spcAft>
                <a:spcPts val="900"/>
              </a:spcAft>
              <a:buSzPct val="80000"/>
              <a:buFont typeface="Wingdings" panose="05000000000000000000" pitchFamily="2" charset="2"/>
              <a:buChar char="u"/>
              <a:defRPr/>
            </a:pPr>
            <a:r>
              <a:rPr lang="zh-CN" altLang="en-US" sz="2400" b="1" u="heavy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可以调用构造方法</a:t>
            </a:r>
            <a:r>
              <a:rPr lang="zh-TW" altLang="en-US" sz="2400" b="1" u="heavy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且必须</a:t>
            </a:r>
            <a:r>
              <a:rPr lang="zh-CN" altLang="en-US" sz="2400" b="1" u="heavy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放在构造方法的第一行</a:t>
            </a:r>
            <a:r>
              <a:rPr lang="zh-TW" altLang="en-US"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。</a:t>
            </a:r>
            <a:endParaRPr lang="en-US" altLang="zh-CN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Microsoft JhengHei" panose="020B0604030504040204" pitchFamily="34" charset="-120"/>
            </a:endParaRPr>
          </a:p>
          <a:p>
            <a:pPr marL="811213" lvl="1" indent="-365125" algn="just" latinLnBrk="0" hangingPunct="0">
              <a:spcAft>
                <a:spcPts val="900"/>
              </a:spcAft>
              <a:buSzPct val="80000"/>
              <a:buFont typeface="Wingdings" panose="05000000000000000000" pitchFamily="2" charset="2"/>
              <a:buChar char="u"/>
              <a:defRPr/>
            </a:pP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this</a:t>
            </a:r>
            <a:r>
              <a:rPr lang="zh-TW" alt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和</a:t>
            </a:r>
            <a:r>
              <a:rPr lang="zh-TW" alt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CN"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super</a:t>
            </a:r>
            <a:r>
              <a:rPr lang="zh-TW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zh-CN" altLang="en-US"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在构造方法中调用另一个类的构造方法不能同时出现在第一行</a:t>
            </a:r>
            <a:r>
              <a:rPr lang="zh-TW" altLang="en-US"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，</a:t>
            </a:r>
            <a:r>
              <a:rPr lang="zh-CN" altLang="en-US" sz="2400" b="1" u="heavy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构造方法之间不能来回互相调用</a:t>
            </a:r>
            <a:r>
              <a:rPr lang="zh-TW" altLang="en-US"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。</a:t>
            </a:r>
            <a:endParaRPr lang="zh-CN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Microsoft JhengHei" panose="020B0604030504040204" pitchFamily="34" charset="-120"/>
            </a:endParaRPr>
          </a:p>
        </p:txBody>
      </p:sp>
      <p:sp>
        <p:nvSpPr>
          <p:cNvPr id="8" name="TextBox 5">
            <a:extLst>
              <a:ext uri="{FF2B5EF4-FFF2-40B4-BE49-F238E27FC236}">
                <a16:creationId xmlns:a16="http://schemas.microsoft.com/office/drawing/2014/main" id="{81CED095-32CE-44C6-ADB6-F86D3DC5DD9F}"/>
              </a:ext>
            </a:extLst>
          </p:cNvPr>
          <p:cNvSpPr txBox="1"/>
          <p:nvPr/>
        </p:nvSpPr>
        <p:spPr>
          <a:xfrm>
            <a:off x="379142" y="273359"/>
            <a:ext cx="10487378" cy="747088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lvl="0">
              <a:defRPr/>
            </a:pPr>
            <a:r>
              <a:rPr kumimoji="0" lang="en-US" altLang="zh-CN" sz="3200" b="1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mic Sans MS" panose="030F0702030302020204" pitchFamily="66" charset="0"/>
                <a:ea typeface="微軟正黑體" panose="020B0604030504040204" pitchFamily="34" charset="-120"/>
              </a:rPr>
              <a:t>7.10 </a:t>
            </a:r>
            <a:r>
              <a:rPr kumimoji="0" lang="zh-CN" altLang="en-US" sz="3200" b="1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mic Sans MS" panose="030F0702030302020204" pitchFamily="66" charset="0"/>
                <a:ea typeface="微軟正黑體" panose="020B0604030504040204" pitchFamily="34" charset="-120"/>
              </a:rPr>
              <a:t>类和类的关系之继承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omic Sans MS" panose="030F0702030302020204" pitchFamily="66" charset="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529163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5D09AD1A-345F-4DBC-B633-6ECD484106A8}"/>
              </a:ext>
            </a:extLst>
          </p:cNvPr>
          <p:cNvGrpSpPr/>
          <p:nvPr/>
        </p:nvGrpSpPr>
        <p:grpSpPr>
          <a:xfrm>
            <a:off x="10913737" y="328451"/>
            <a:ext cx="1008063" cy="766763"/>
            <a:chOff x="7058025" y="534969"/>
            <a:chExt cx="1008063" cy="766763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03857">
              <a:off x="7456488" y="692132"/>
              <a:ext cx="609600" cy="609600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8025" y="534969"/>
              <a:ext cx="361950" cy="361950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00000">
              <a:off x="7543800" y="548306"/>
              <a:ext cx="180975" cy="180975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656245" y="5871315"/>
            <a:ext cx="379876" cy="379876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0CD2EFE1-086E-4EB7-B31D-EB3789E755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25480" y="267950"/>
            <a:ext cx="9374924" cy="631669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9142" y="273359"/>
            <a:ext cx="10487378" cy="747088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3200" b="1">
                <a:solidFill>
                  <a:srgbClr val="ED7D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问题思考</a:t>
            </a:r>
            <a:endParaRPr kumimoji="0" lang="ko-KR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ED7D3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omic Sans MS" panose="030F0702030302020204" pitchFamily="66" charset="0"/>
              <a:ea typeface="야놀자 야체 B" panose="02020603020101020101" pitchFamily="18" charset="-127"/>
              <a:cs typeface="+mn-cs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8A7EE0D-B56C-4403-8F9A-35C77125D5E8}"/>
              </a:ext>
            </a:extLst>
          </p:cNvPr>
          <p:cNvSpPr/>
          <p:nvPr/>
        </p:nvSpPr>
        <p:spPr>
          <a:xfrm>
            <a:off x="-4613524" y="6009263"/>
            <a:ext cx="142103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A,B,D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105E17E2-D2B9-4244-A224-43ADA4845F02}"/>
              </a:ext>
            </a:extLst>
          </p:cNvPr>
          <p:cNvSpPr txBox="1"/>
          <p:nvPr/>
        </p:nvSpPr>
        <p:spPr>
          <a:xfrm>
            <a:off x="1325480" y="5091031"/>
            <a:ext cx="72072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6700" lvl="0" indent="-266700" latinLnBrk="0" hangingPunct="0">
              <a:lnSpc>
                <a:spcPts val="2400"/>
              </a:lnSpc>
              <a:spcAft>
                <a:spcPts val="600"/>
              </a:spcAft>
              <a:defRPr/>
            </a:pP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运行 </a:t>
            </a:r>
            <a:r>
              <a:rPr lang="en-US" altLang="zh-TW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Test</a:t>
            </a: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类中主方法，</a:t>
            </a:r>
            <a:r>
              <a:rPr lang="zh-CN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执行</a:t>
            </a: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结果为何</a:t>
            </a:r>
            <a:r>
              <a:rPr lang="zh-CN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？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JhengHei" panose="020B0604030504040204" pitchFamily="34" charset="-120"/>
              <a:ea typeface="Microsoft JhengHei" panose="020B0604030504040204" pitchFamily="34" charset="-120"/>
              <a:cs typeface="+mn-cs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7FAE1FB3-DDBC-47A5-8D69-A6D8934D61E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20000" contrast="6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96507" y="1175990"/>
            <a:ext cx="8685958" cy="3797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314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5D09AD1A-345F-4DBC-B633-6ECD484106A8}"/>
              </a:ext>
            </a:extLst>
          </p:cNvPr>
          <p:cNvGrpSpPr/>
          <p:nvPr/>
        </p:nvGrpSpPr>
        <p:grpSpPr>
          <a:xfrm>
            <a:off x="10913737" y="328451"/>
            <a:ext cx="1008063" cy="766763"/>
            <a:chOff x="7058025" y="534969"/>
            <a:chExt cx="1008063" cy="766763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03857">
              <a:off x="7456488" y="692132"/>
              <a:ext cx="609600" cy="609600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8025" y="534969"/>
              <a:ext cx="361950" cy="361950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00000">
              <a:off x="7543800" y="548306"/>
              <a:ext cx="180975" cy="180975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656245" y="5871315"/>
            <a:ext cx="379876" cy="379876"/>
          </a:xfrm>
          <a:prstGeom prst="rect">
            <a:avLst/>
          </a:prstGeom>
        </p:spPr>
      </p:pic>
      <p:sp>
        <p:nvSpPr>
          <p:cNvPr id="14" name="TextBox 7">
            <a:extLst>
              <a:ext uri="{FF2B5EF4-FFF2-40B4-BE49-F238E27FC236}">
                <a16:creationId xmlns:a16="http://schemas.microsoft.com/office/drawing/2014/main" id="{050060D9-94F3-48AF-87DB-86AF188D5862}"/>
              </a:ext>
            </a:extLst>
          </p:cNvPr>
          <p:cNvSpPr txBox="1"/>
          <p:nvPr/>
        </p:nvSpPr>
        <p:spPr>
          <a:xfrm>
            <a:off x="840751" y="1020447"/>
            <a:ext cx="10772857" cy="55382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 algn="just" latinLnBrk="0" hangingPunct="0">
              <a:spcAft>
                <a:spcPts val="1200"/>
              </a:spcAft>
              <a:buFont typeface="Wingdings" panose="05000000000000000000" pitchFamily="2" charset="2"/>
              <a:buChar char="n"/>
              <a:defRPr/>
            </a:pP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继承</a:t>
            </a:r>
            <a:r>
              <a:rPr lang="zh-TW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TW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is-a </a:t>
            </a:r>
            <a:r>
              <a:rPr lang="en-US" altLang="zh-TW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(</a:t>
            </a: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续</a:t>
            </a:r>
            <a:r>
              <a:rPr lang="en-US" altLang="zh-TW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)</a:t>
            </a:r>
            <a:endParaRPr lang="en-US" altLang="zh-TW" sz="24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Microsoft JhengHei" panose="020B0604030504040204" pitchFamily="34" charset="-120"/>
            </a:endParaRPr>
          </a:p>
          <a:p>
            <a:pPr marL="342900" lvl="0" indent="-342900" algn="just" latinLnBrk="0" hangingPunct="0">
              <a:spcAft>
                <a:spcPts val="1200"/>
              </a:spcAft>
              <a:buFont typeface="Wingdings" panose="05000000000000000000" pitchFamily="2" charset="2"/>
              <a:buChar char="n"/>
              <a:defRPr/>
            </a:pPr>
            <a:endParaRPr lang="zh-CN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Microsoft JhengHei" panose="020B0604030504040204" pitchFamily="34" charset="-120"/>
            </a:endParaRPr>
          </a:p>
        </p:txBody>
      </p:sp>
      <p:sp>
        <p:nvSpPr>
          <p:cNvPr id="8" name="TextBox 5">
            <a:extLst>
              <a:ext uri="{FF2B5EF4-FFF2-40B4-BE49-F238E27FC236}">
                <a16:creationId xmlns:a16="http://schemas.microsoft.com/office/drawing/2014/main" id="{81CED095-32CE-44C6-ADB6-F86D3DC5DD9F}"/>
              </a:ext>
            </a:extLst>
          </p:cNvPr>
          <p:cNvSpPr txBox="1"/>
          <p:nvPr/>
        </p:nvSpPr>
        <p:spPr>
          <a:xfrm>
            <a:off x="379142" y="273359"/>
            <a:ext cx="10487378" cy="747088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lvl="0">
              <a:defRPr/>
            </a:pPr>
            <a:r>
              <a:rPr kumimoji="0" lang="en-US" altLang="zh-CN" sz="3200" b="1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mic Sans MS" panose="030F0702030302020204" pitchFamily="66" charset="0"/>
                <a:ea typeface="微軟正黑體" panose="020B0604030504040204" pitchFamily="34" charset="-120"/>
              </a:rPr>
              <a:t>7.10 </a:t>
            </a:r>
            <a:r>
              <a:rPr kumimoji="0" lang="zh-CN" altLang="en-US" sz="3200" b="1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mic Sans MS" panose="030F0702030302020204" pitchFamily="66" charset="0"/>
                <a:ea typeface="微軟正黑體" panose="020B0604030504040204" pitchFamily="34" charset="-120"/>
              </a:rPr>
              <a:t>类和类的关系之继承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omic Sans MS" panose="030F0702030302020204" pitchFamily="66" charset="0"/>
              <a:ea typeface="微軟正黑體" panose="020B0604030504040204" pitchFamily="34" charset="-120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77DF8999-FCD2-41FF-B817-FB73023B27BC}"/>
              </a:ext>
            </a:extLst>
          </p:cNvPr>
          <p:cNvSpPr/>
          <p:nvPr/>
        </p:nvSpPr>
        <p:spPr>
          <a:xfrm>
            <a:off x="1745534" y="1663692"/>
            <a:ext cx="6766828" cy="4352543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lnSpc>
                <a:spcPts val="24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public class </a:t>
            </a:r>
            <a:r>
              <a:rPr lang="en-US" altLang="zh-TW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Animal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{</a:t>
            </a:r>
          </a:p>
          <a:p>
            <a:pPr>
              <a:lnSpc>
                <a:spcPts val="24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public Animal(){</a:t>
            </a:r>
          </a:p>
          <a:p>
            <a:pPr>
              <a:lnSpc>
                <a:spcPts val="24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   </a:t>
            </a:r>
            <a:r>
              <a:rPr lang="en-US" altLang="zh-TW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System.out.println</a:t>
            </a:r>
            <a:r>
              <a:rPr lang="en-US" altLang="zh-TW" sz="2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("</a:t>
            </a:r>
            <a:r>
              <a:rPr lang="en-US" altLang="zh-CN" sz="2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Animal</a:t>
            </a:r>
            <a:r>
              <a:rPr lang="zh-CN" altLang="en-US" sz="2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中无参数的构造方法</a:t>
            </a:r>
            <a:r>
              <a:rPr lang="en-US" altLang="zh-TW" sz="2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");</a:t>
            </a:r>
            <a:endParaRPr lang="en-US" altLang="zh-TW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lnSpc>
                <a:spcPts val="24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}    </a:t>
            </a:r>
          </a:p>
          <a:p>
            <a:pPr>
              <a:lnSpc>
                <a:spcPts val="24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public Animal(int a){</a:t>
            </a:r>
          </a:p>
          <a:p>
            <a:pPr>
              <a:lnSpc>
                <a:spcPts val="24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   </a:t>
            </a:r>
            <a:r>
              <a:rPr lang="en-US" altLang="zh-TW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System.out.println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("Animal</a:t>
            </a:r>
            <a:r>
              <a:rPr lang="zh-TW" altLang="en-US" sz="2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中的</a:t>
            </a:r>
            <a:r>
              <a:rPr lang="en-US" altLang="zh-TW" sz="2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int</a:t>
            </a:r>
            <a:r>
              <a:rPr lang="zh-TW" altLang="en-US" sz="2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参数构造方法</a:t>
            </a:r>
            <a:r>
              <a:rPr lang="en-US" altLang="zh-TW" sz="2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");</a:t>
            </a:r>
            <a:endParaRPr lang="en-US" altLang="zh-TW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lnSpc>
                <a:spcPts val="24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}</a:t>
            </a:r>
          </a:p>
          <a:p>
            <a:pPr>
              <a:lnSpc>
                <a:spcPts val="24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public void eat(){</a:t>
            </a:r>
          </a:p>
          <a:p>
            <a:pPr>
              <a:lnSpc>
                <a:spcPts val="24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   </a:t>
            </a:r>
            <a:r>
              <a:rPr lang="en-US" altLang="zh-TW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System.out.</a:t>
            </a:r>
            <a:r>
              <a:rPr lang="en-US" altLang="zh-TW" sz="2000" b="1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println</a:t>
            </a:r>
            <a:r>
              <a:rPr lang="en-US" altLang="zh-TW" sz="2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("</a:t>
            </a:r>
            <a:r>
              <a:rPr lang="zh-TW" altLang="en-US" sz="2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动物的吃饭方法</a:t>
            </a:r>
            <a:r>
              <a:rPr lang="en-US" altLang="zh-TW" sz="2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");</a:t>
            </a:r>
            <a:endParaRPr lang="en-US" altLang="zh-TW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lnSpc>
                <a:spcPts val="24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}</a:t>
            </a:r>
          </a:p>
          <a:p>
            <a:pPr>
              <a:lnSpc>
                <a:spcPts val="24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public void sleep(){</a:t>
            </a:r>
          </a:p>
          <a:p>
            <a:pPr>
              <a:lnSpc>
                <a:spcPts val="24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   </a:t>
            </a:r>
            <a:r>
              <a:rPr lang="en-US" altLang="zh-TW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System.out.</a:t>
            </a:r>
            <a:r>
              <a:rPr lang="en-US" altLang="zh-TW" sz="2000" b="1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println</a:t>
            </a:r>
            <a:r>
              <a:rPr lang="en-US" altLang="zh-TW" sz="2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("</a:t>
            </a:r>
            <a:r>
              <a:rPr lang="zh-TW" altLang="en-US" sz="2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动物的睡觉方法</a:t>
            </a:r>
            <a:r>
              <a:rPr lang="en-US" altLang="zh-TW" sz="2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");</a:t>
            </a:r>
            <a:endParaRPr lang="en-US" altLang="zh-TW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lnSpc>
                <a:spcPts val="24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}</a:t>
            </a:r>
          </a:p>
          <a:p>
            <a:pPr>
              <a:lnSpc>
                <a:spcPts val="24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}</a:t>
            </a:r>
            <a:endParaRPr lang="zh-TW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2" name="左中括弧 31">
            <a:extLst>
              <a:ext uri="{FF2B5EF4-FFF2-40B4-BE49-F238E27FC236}">
                <a16:creationId xmlns:a16="http://schemas.microsoft.com/office/drawing/2014/main" id="{D34E4434-E454-4E8E-94E2-7BE84AA0DCC6}"/>
              </a:ext>
            </a:extLst>
          </p:cNvPr>
          <p:cNvSpPr/>
          <p:nvPr/>
        </p:nvSpPr>
        <p:spPr>
          <a:xfrm>
            <a:off x="1359859" y="1906499"/>
            <a:ext cx="385675" cy="3945396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左中括弧 33">
            <a:extLst>
              <a:ext uri="{FF2B5EF4-FFF2-40B4-BE49-F238E27FC236}">
                <a16:creationId xmlns:a16="http://schemas.microsoft.com/office/drawing/2014/main" id="{E6EE58E0-0528-44CF-B84C-BD096929DCC1}"/>
              </a:ext>
            </a:extLst>
          </p:cNvPr>
          <p:cNvSpPr/>
          <p:nvPr/>
        </p:nvSpPr>
        <p:spPr>
          <a:xfrm>
            <a:off x="1624226" y="2217520"/>
            <a:ext cx="385675" cy="593838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左中括弧 34">
            <a:extLst>
              <a:ext uri="{FF2B5EF4-FFF2-40B4-BE49-F238E27FC236}">
                <a16:creationId xmlns:a16="http://schemas.microsoft.com/office/drawing/2014/main" id="{F87619E1-2906-4BED-95CE-CEB0E7C7430B}"/>
              </a:ext>
            </a:extLst>
          </p:cNvPr>
          <p:cNvSpPr/>
          <p:nvPr/>
        </p:nvSpPr>
        <p:spPr>
          <a:xfrm>
            <a:off x="1624225" y="3120928"/>
            <a:ext cx="385675" cy="593838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左中括弧 35">
            <a:extLst>
              <a:ext uri="{FF2B5EF4-FFF2-40B4-BE49-F238E27FC236}">
                <a16:creationId xmlns:a16="http://schemas.microsoft.com/office/drawing/2014/main" id="{8390DC7A-CC07-4184-8714-6BB358984930}"/>
              </a:ext>
            </a:extLst>
          </p:cNvPr>
          <p:cNvSpPr/>
          <p:nvPr/>
        </p:nvSpPr>
        <p:spPr>
          <a:xfrm>
            <a:off x="1624225" y="4034707"/>
            <a:ext cx="385675" cy="593838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左中括弧 37">
            <a:extLst>
              <a:ext uri="{FF2B5EF4-FFF2-40B4-BE49-F238E27FC236}">
                <a16:creationId xmlns:a16="http://schemas.microsoft.com/office/drawing/2014/main" id="{40314886-36DB-4B27-9D60-AD87FC8DB357}"/>
              </a:ext>
            </a:extLst>
          </p:cNvPr>
          <p:cNvSpPr/>
          <p:nvPr/>
        </p:nvSpPr>
        <p:spPr>
          <a:xfrm>
            <a:off x="1624224" y="4966682"/>
            <a:ext cx="385675" cy="593838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107CD6E1-7E03-414C-83BF-5920641D623D}"/>
              </a:ext>
            </a:extLst>
          </p:cNvPr>
          <p:cNvSpPr/>
          <p:nvPr/>
        </p:nvSpPr>
        <p:spPr>
          <a:xfrm>
            <a:off x="2009899" y="2030073"/>
            <a:ext cx="6327856" cy="919603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F6BB0C38-61EB-43D5-9CB4-E08C48F5ACD2}"/>
              </a:ext>
            </a:extLst>
          </p:cNvPr>
          <p:cNvSpPr txBox="1"/>
          <p:nvPr/>
        </p:nvSpPr>
        <p:spPr>
          <a:xfrm>
            <a:off x="7965187" y="1487474"/>
            <a:ext cx="3840329" cy="453183"/>
          </a:xfrm>
          <a:prstGeom prst="rect">
            <a:avLst/>
          </a:prstGeom>
          <a:solidFill>
            <a:srgbClr val="FFFF00"/>
          </a:solidFill>
        </p:spPr>
        <p:txBody>
          <a:bodyPr wrap="none" lIns="72000" tIns="72000" rIns="72000" bIns="72000" rtlCol="0" anchor="ctr" anchorCtr="0">
            <a:spAutoFit/>
          </a:bodyPr>
          <a:lstStyle/>
          <a:p>
            <a:r>
              <a:rPr lang="en-US" altLang="zh-TW" sz="2000" b="1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Animal</a:t>
            </a:r>
            <a:r>
              <a:rPr lang="zh-TW" altLang="en-US" sz="2000" b="1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类的无参数构造方法</a:t>
            </a:r>
            <a:r>
              <a:rPr lang="zh-TW" altLang="en-US" sz="2000" b="1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重写</a:t>
            </a:r>
            <a:endParaRPr lang="zh-TW" altLang="en-US" sz="2000" b="1" dirty="0">
              <a:solidFill>
                <a:srgbClr val="FF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060409EF-80E2-40DB-9C99-484E3668C5B5}"/>
              </a:ext>
            </a:extLst>
          </p:cNvPr>
          <p:cNvSpPr txBox="1"/>
          <p:nvPr/>
        </p:nvSpPr>
        <p:spPr>
          <a:xfrm>
            <a:off x="8429049" y="3120928"/>
            <a:ext cx="2814407" cy="453183"/>
          </a:xfrm>
          <a:prstGeom prst="rect">
            <a:avLst/>
          </a:prstGeom>
          <a:solidFill>
            <a:srgbClr val="FFFF00"/>
          </a:solidFill>
        </p:spPr>
        <p:txBody>
          <a:bodyPr wrap="none" lIns="72000" tIns="72000" rIns="72000" bIns="72000" rtlCol="0" anchor="ctr" anchorCtr="0">
            <a:spAutoFit/>
          </a:bodyPr>
          <a:lstStyle/>
          <a:p>
            <a:r>
              <a:rPr lang="en-US" altLang="zh-TW" sz="2000" b="1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Animal</a:t>
            </a:r>
            <a:r>
              <a:rPr lang="zh-TW" altLang="en-US" sz="2000" b="1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类构造方法</a:t>
            </a:r>
            <a:r>
              <a:rPr lang="zh-TW" altLang="en-US" sz="2000" b="1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重载</a:t>
            </a:r>
            <a:endParaRPr lang="zh-TW" altLang="en-US" sz="2000" b="1" dirty="0">
              <a:solidFill>
                <a:srgbClr val="FF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55E6F46D-A1F2-4FD5-99B7-0EDFE5C1B54F}"/>
              </a:ext>
            </a:extLst>
          </p:cNvPr>
          <p:cNvSpPr/>
          <p:nvPr/>
        </p:nvSpPr>
        <p:spPr>
          <a:xfrm>
            <a:off x="2002533" y="3834779"/>
            <a:ext cx="6327856" cy="919603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E2B2FF53-1840-4944-BF5E-B58C7C7BED62}"/>
              </a:ext>
            </a:extLst>
          </p:cNvPr>
          <p:cNvSpPr txBox="1"/>
          <p:nvPr/>
        </p:nvSpPr>
        <p:spPr>
          <a:xfrm>
            <a:off x="8429049" y="4115398"/>
            <a:ext cx="2557926" cy="453183"/>
          </a:xfrm>
          <a:prstGeom prst="rect">
            <a:avLst/>
          </a:prstGeom>
          <a:solidFill>
            <a:srgbClr val="FFFF00"/>
          </a:solidFill>
        </p:spPr>
        <p:txBody>
          <a:bodyPr wrap="none" lIns="72000" tIns="72000" rIns="72000" bIns="72000" rtlCol="0" anchor="ctr" anchorCtr="0">
            <a:spAutoFit/>
          </a:bodyPr>
          <a:lstStyle/>
          <a:p>
            <a:r>
              <a:rPr lang="en-US" altLang="zh-TW" sz="2000" b="1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Animal</a:t>
            </a:r>
            <a:r>
              <a:rPr lang="zh-TW" altLang="en-US" sz="2000" b="1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类的一般方法</a:t>
            </a:r>
            <a:endParaRPr lang="zh-TW" altLang="en-US" sz="2000" b="1" dirty="0">
              <a:solidFill>
                <a:srgbClr val="FF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9D3A4D20-9F9E-4631-B57A-C00211CA8F47}"/>
              </a:ext>
            </a:extLst>
          </p:cNvPr>
          <p:cNvSpPr txBox="1"/>
          <p:nvPr/>
        </p:nvSpPr>
        <p:spPr>
          <a:xfrm>
            <a:off x="8470706" y="4970416"/>
            <a:ext cx="2557926" cy="453183"/>
          </a:xfrm>
          <a:prstGeom prst="rect">
            <a:avLst/>
          </a:prstGeom>
          <a:solidFill>
            <a:srgbClr val="FFFF00"/>
          </a:solidFill>
        </p:spPr>
        <p:txBody>
          <a:bodyPr wrap="none" lIns="72000" tIns="72000" rIns="72000" bIns="72000" rtlCol="0" anchor="ctr" anchorCtr="0">
            <a:spAutoFit/>
          </a:bodyPr>
          <a:lstStyle/>
          <a:p>
            <a:r>
              <a:rPr lang="en-US" altLang="zh-TW" sz="2000" b="1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Animal</a:t>
            </a:r>
            <a:r>
              <a:rPr lang="zh-TW" altLang="en-US" sz="2000" b="1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类的一般方法</a:t>
            </a:r>
            <a:endParaRPr lang="zh-TW" altLang="en-US" sz="2000" b="1" dirty="0">
              <a:solidFill>
                <a:srgbClr val="FF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779421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0"/>
                            </p:stCondLst>
                            <p:childTnLst>
                              <p:par>
                                <p:cTn id="4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500"/>
                            </p:stCondLst>
                            <p:childTnLst>
                              <p:par>
                                <p:cTn id="4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0"/>
                            </p:stCondLst>
                            <p:childTnLst>
                              <p:par>
                                <p:cTn id="5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500"/>
                            </p:stCondLst>
                            <p:childTnLst>
                              <p:par>
                                <p:cTn id="5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3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6000"/>
                            </p:stCondLst>
                            <p:childTnLst>
                              <p:par>
                                <p:cTn id="5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3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6500"/>
                            </p:stCondLst>
                            <p:childTnLst>
                              <p:par>
                                <p:cTn id="6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3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7000"/>
                            </p:stCondLst>
                            <p:childTnLst>
                              <p:par>
                                <p:cTn id="6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7500"/>
                            </p:stCondLst>
                            <p:childTnLst>
                              <p:par>
                                <p:cTn id="7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3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8000"/>
                            </p:stCondLst>
                            <p:childTnLst>
                              <p:par>
                                <p:cTn id="7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3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8500"/>
                            </p:stCondLst>
                            <p:childTnLst>
                              <p:par>
                                <p:cTn id="7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3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9000"/>
                            </p:stCondLst>
                            <p:childTnLst>
                              <p:par>
                                <p:cTn id="8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000"/>
                            </p:stCondLst>
                            <p:childTnLst>
                              <p:par>
                                <p:cTn id="9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9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500"/>
                            </p:stCondLst>
                            <p:childTnLst>
                              <p:par>
                                <p:cTn id="100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2.96296E-6 L 1.04167E-6 0.13727 " pathEditMode="relative" rAng="0" ptsTypes="AA">
                                      <p:cBhvr>
                                        <p:cTn id="101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85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2500"/>
                            </p:stCondLst>
                            <p:childTnLst>
                              <p:par>
                                <p:cTn id="10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12" presetID="22" presetClass="exit" presetSubtype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1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2500"/>
                            </p:stCondLst>
                            <p:childTnLst>
                              <p:par>
                                <p:cTn id="1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2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500"/>
                            </p:stCondLst>
                            <p:childTnLst>
                              <p:par>
                                <p:cTn id="129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2.59259E-6 L 2.08333E-6 0.13727 " pathEditMode="relative" rAng="0" ptsTypes="AA">
                                      <p:cBhvr>
                                        <p:cTn id="130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85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2500"/>
                            </p:stCondLst>
                            <p:childTnLst>
                              <p:par>
                                <p:cTn id="1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4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4" grpId="0" animBg="1"/>
      <p:bldP spid="35" grpId="0" animBg="1"/>
      <p:bldP spid="36" grpId="0" animBg="1"/>
      <p:bldP spid="38" grpId="0" animBg="1"/>
      <p:bldP spid="3" grpId="0" animBg="1"/>
      <p:bldP spid="3" grpId="1" animBg="1"/>
      <p:bldP spid="3" grpId="2" animBg="1"/>
      <p:bldP spid="5" grpId="0" animBg="1"/>
      <p:bldP spid="5" grpId="1" animBg="1"/>
      <p:bldP spid="39" grpId="0" animBg="1"/>
      <p:bldP spid="39" grpId="1" animBg="1"/>
      <p:bldP spid="40" grpId="0" animBg="1"/>
      <p:bldP spid="40" grpId="1" animBg="1"/>
      <p:bldP spid="41" grpId="0" animBg="1"/>
      <p:bldP spid="41" grpId="1" animBg="1"/>
      <p:bldP spid="4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5D09AD1A-345F-4DBC-B633-6ECD484106A8}"/>
              </a:ext>
            </a:extLst>
          </p:cNvPr>
          <p:cNvGrpSpPr/>
          <p:nvPr/>
        </p:nvGrpSpPr>
        <p:grpSpPr>
          <a:xfrm>
            <a:off x="10913737" y="328451"/>
            <a:ext cx="1008063" cy="766763"/>
            <a:chOff x="7058025" y="534969"/>
            <a:chExt cx="1008063" cy="766763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03857">
              <a:off x="7456488" y="692132"/>
              <a:ext cx="609600" cy="609600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8025" y="534969"/>
              <a:ext cx="361950" cy="361950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00000">
              <a:off x="7543800" y="548306"/>
              <a:ext cx="180975" cy="180975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656245" y="5871315"/>
            <a:ext cx="379876" cy="379876"/>
          </a:xfrm>
          <a:prstGeom prst="rect">
            <a:avLst/>
          </a:prstGeom>
        </p:spPr>
      </p:pic>
      <p:sp>
        <p:nvSpPr>
          <p:cNvPr id="14" name="TextBox 7">
            <a:extLst>
              <a:ext uri="{FF2B5EF4-FFF2-40B4-BE49-F238E27FC236}">
                <a16:creationId xmlns:a16="http://schemas.microsoft.com/office/drawing/2014/main" id="{050060D9-94F3-48AF-87DB-86AF188D5862}"/>
              </a:ext>
            </a:extLst>
          </p:cNvPr>
          <p:cNvSpPr txBox="1"/>
          <p:nvPr/>
        </p:nvSpPr>
        <p:spPr>
          <a:xfrm>
            <a:off x="840751" y="1020447"/>
            <a:ext cx="10772857" cy="55382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 algn="just" latinLnBrk="0" hangingPunct="0">
              <a:spcAft>
                <a:spcPts val="1200"/>
              </a:spcAft>
              <a:buFont typeface="Wingdings" panose="05000000000000000000" pitchFamily="2" charset="2"/>
              <a:buChar char="n"/>
              <a:defRPr/>
            </a:pPr>
            <a:r>
              <a:rPr lang="zh-CN" altLang="en-US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继承</a:t>
            </a:r>
            <a:r>
              <a:rPr lang="zh-TW" altLang="en-US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TW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is-a </a:t>
            </a:r>
            <a:r>
              <a:rPr lang="en-US" altLang="zh-TW" sz="2400" b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(</a:t>
            </a:r>
            <a:r>
              <a:rPr lang="zh-TW" altLang="en-US" sz="2400" b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续</a:t>
            </a:r>
            <a:r>
              <a:rPr lang="en-US" altLang="zh-TW" sz="2400" b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)</a:t>
            </a:r>
            <a:endParaRPr lang="en-US" altLang="zh-TW" sz="24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Microsoft JhengHei" panose="020B0604030504040204" pitchFamily="34" charset="-120"/>
            </a:endParaRPr>
          </a:p>
          <a:p>
            <a:pPr marL="342900" lvl="0" indent="-342900" algn="just" latinLnBrk="0" hangingPunct="0">
              <a:spcAft>
                <a:spcPts val="1200"/>
              </a:spcAft>
              <a:buFont typeface="Wingdings" panose="05000000000000000000" pitchFamily="2" charset="2"/>
              <a:buChar char="n"/>
              <a:defRPr/>
            </a:pPr>
            <a:endParaRPr lang="zh-CN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Microsoft JhengHei" panose="020B0604030504040204" pitchFamily="34" charset="-120"/>
            </a:endParaRPr>
          </a:p>
        </p:txBody>
      </p:sp>
      <p:sp>
        <p:nvSpPr>
          <p:cNvPr id="8" name="TextBox 5">
            <a:extLst>
              <a:ext uri="{FF2B5EF4-FFF2-40B4-BE49-F238E27FC236}">
                <a16:creationId xmlns:a16="http://schemas.microsoft.com/office/drawing/2014/main" id="{81CED095-32CE-44C6-ADB6-F86D3DC5DD9F}"/>
              </a:ext>
            </a:extLst>
          </p:cNvPr>
          <p:cNvSpPr txBox="1"/>
          <p:nvPr/>
        </p:nvSpPr>
        <p:spPr>
          <a:xfrm>
            <a:off x="379142" y="273359"/>
            <a:ext cx="10487378" cy="747088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lvl="0">
              <a:defRPr/>
            </a:pPr>
            <a:r>
              <a:rPr kumimoji="0" lang="en-US" altLang="zh-CN" sz="3200" b="1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mic Sans MS" panose="030F0702030302020204" pitchFamily="66" charset="0"/>
                <a:ea typeface="微軟正黑體" panose="020B0604030504040204" pitchFamily="34" charset="-120"/>
              </a:rPr>
              <a:t>7.10 </a:t>
            </a:r>
            <a:r>
              <a:rPr kumimoji="0" lang="zh-CN" altLang="en-US" sz="3200" b="1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mic Sans MS" panose="030F0702030302020204" pitchFamily="66" charset="0"/>
                <a:ea typeface="微軟正黑體" panose="020B0604030504040204" pitchFamily="34" charset="-120"/>
              </a:rPr>
              <a:t>类和类的关系之继承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omic Sans MS" panose="030F0702030302020204" pitchFamily="66" charset="0"/>
              <a:ea typeface="微軟正黑體" panose="020B0604030504040204" pitchFamily="34" charset="-120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77DF8999-FCD2-41FF-B817-FB73023B27BC}"/>
              </a:ext>
            </a:extLst>
          </p:cNvPr>
          <p:cNvSpPr/>
          <p:nvPr/>
        </p:nvSpPr>
        <p:spPr>
          <a:xfrm>
            <a:off x="4360211" y="1019854"/>
            <a:ext cx="7452647" cy="5421276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lnSpc>
                <a:spcPts val="22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public class </a:t>
            </a:r>
            <a:r>
              <a:rPr lang="en-US" altLang="zh-TW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Person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20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extends Animal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{</a:t>
            </a:r>
          </a:p>
          <a:p>
            <a:pPr>
              <a:lnSpc>
                <a:spcPts val="22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public Person(){</a:t>
            </a:r>
          </a:p>
          <a:p>
            <a:pPr>
              <a:lnSpc>
                <a:spcPts val="2200"/>
              </a:lnSpc>
            </a:pPr>
            <a:r>
              <a:rPr lang="en-US" altLang="zh-TW" sz="2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   //</a:t>
            </a:r>
            <a:r>
              <a:rPr lang="zh-TW" altLang="en-US" sz="20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隐藏一行代码 </a:t>
            </a:r>
            <a:r>
              <a:rPr lang="en-US" altLang="zh-TW" sz="20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super</a:t>
            </a:r>
            <a:r>
              <a:rPr lang="en-US" altLang="zh-TW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();</a:t>
            </a:r>
          </a:p>
          <a:p>
            <a:pPr>
              <a:lnSpc>
                <a:spcPts val="22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   </a:t>
            </a:r>
            <a:r>
              <a:rPr lang="en-US" altLang="zh-TW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this(10);</a:t>
            </a:r>
          </a:p>
          <a:p>
            <a:pPr>
              <a:lnSpc>
                <a:spcPts val="22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   </a:t>
            </a:r>
            <a:r>
              <a:rPr lang="en-US" altLang="zh-TW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System.out.println</a:t>
            </a:r>
            <a:r>
              <a:rPr lang="en-US" altLang="zh-TW" sz="2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("person</a:t>
            </a:r>
            <a:r>
              <a:rPr lang="zh-TW" altLang="en-US" sz="2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中的无参数构造方法</a:t>
            </a:r>
            <a:r>
              <a:rPr lang="en-US" altLang="zh-TW" sz="2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");</a:t>
            </a:r>
            <a:endParaRPr lang="en-US" altLang="zh-TW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lnSpc>
                <a:spcPts val="22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}</a:t>
            </a:r>
          </a:p>
          <a:p>
            <a:pPr>
              <a:lnSpc>
                <a:spcPts val="22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public Person(int a){</a:t>
            </a:r>
          </a:p>
          <a:p>
            <a:pPr>
              <a:lnSpc>
                <a:spcPts val="2200"/>
              </a:lnSpc>
            </a:pPr>
            <a:r>
              <a:rPr lang="en-US" altLang="zh-TW" sz="2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   //</a:t>
            </a:r>
            <a:r>
              <a:rPr lang="zh-TW" altLang="en-US" sz="20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隐藏一行代码 </a:t>
            </a:r>
            <a:r>
              <a:rPr lang="en-US" altLang="zh-TW" sz="20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super</a:t>
            </a:r>
            <a:r>
              <a:rPr lang="en-US" altLang="zh-TW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();</a:t>
            </a:r>
          </a:p>
          <a:p>
            <a:pPr>
              <a:lnSpc>
                <a:spcPts val="22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   </a:t>
            </a:r>
            <a:r>
              <a:rPr lang="en-US" altLang="zh-TW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System.out.println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("person</a:t>
            </a:r>
            <a:r>
              <a:rPr lang="zh-TW" altLang="en-US" sz="2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中的</a:t>
            </a:r>
            <a:r>
              <a:rPr lang="en-US" altLang="zh-TW" sz="2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int</a:t>
            </a:r>
            <a:r>
              <a:rPr lang="zh-TW" altLang="en-US" sz="2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参数构造方法</a:t>
            </a:r>
            <a:r>
              <a:rPr lang="en-US" altLang="zh-TW" sz="2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");</a:t>
            </a:r>
            <a:endParaRPr lang="en-US" altLang="zh-TW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lnSpc>
                <a:spcPts val="22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}</a:t>
            </a:r>
          </a:p>
          <a:p>
            <a:pPr>
              <a:lnSpc>
                <a:spcPts val="22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public void eat(){</a:t>
            </a:r>
          </a:p>
          <a:p>
            <a:pPr>
              <a:lnSpc>
                <a:spcPts val="2200"/>
              </a:lnSpc>
            </a:pPr>
            <a:r>
              <a:rPr lang="en-US" altLang="zh-TW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   </a:t>
            </a:r>
            <a:r>
              <a:rPr lang="en-US" altLang="zh-TW" sz="20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super.eat</a:t>
            </a:r>
            <a:r>
              <a:rPr lang="en-US" altLang="zh-TW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();</a:t>
            </a:r>
          </a:p>
          <a:p>
            <a:pPr>
              <a:lnSpc>
                <a:spcPts val="2200"/>
              </a:lnSpc>
            </a:pPr>
            <a:r>
              <a:rPr lang="en-US" altLang="zh-TW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   </a:t>
            </a:r>
            <a:r>
              <a:rPr lang="en-US" altLang="zh-TW" sz="20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this.study</a:t>
            </a:r>
            <a:r>
              <a:rPr lang="en-US" altLang="zh-TW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();</a:t>
            </a:r>
          </a:p>
          <a:p>
            <a:pPr>
              <a:lnSpc>
                <a:spcPts val="22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   </a:t>
            </a:r>
            <a:r>
              <a:rPr lang="en-US" altLang="zh-TW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System.out.</a:t>
            </a:r>
            <a:r>
              <a:rPr lang="en-US" altLang="zh-TW" sz="2000" b="1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println</a:t>
            </a:r>
            <a:r>
              <a:rPr lang="en-US" altLang="zh-TW" sz="2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("</a:t>
            </a:r>
            <a:r>
              <a:rPr lang="zh-TW" altLang="en-US" sz="2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人类的吃饭方法，讲究色香味俱全</a:t>
            </a:r>
            <a:r>
              <a:rPr lang="en-US" altLang="zh-TW" sz="2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");</a:t>
            </a:r>
            <a:endParaRPr lang="en-US" altLang="zh-TW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lnSpc>
                <a:spcPts val="22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}</a:t>
            </a:r>
          </a:p>
          <a:p>
            <a:pPr>
              <a:lnSpc>
                <a:spcPts val="22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public void study(){</a:t>
            </a:r>
          </a:p>
          <a:p>
            <a:pPr>
              <a:lnSpc>
                <a:spcPts val="22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   </a:t>
            </a:r>
            <a:r>
              <a:rPr lang="en-US" altLang="zh-TW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System.out.println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("good </a:t>
            </a:r>
            <a:r>
              <a:rPr lang="en-US" altLang="zh-TW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good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study, day day up");</a:t>
            </a:r>
          </a:p>
          <a:p>
            <a:pPr>
              <a:lnSpc>
                <a:spcPts val="22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}</a:t>
            </a:r>
          </a:p>
          <a:p>
            <a:pPr>
              <a:lnSpc>
                <a:spcPts val="22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}</a:t>
            </a:r>
            <a:endParaRPr lang="zh-TW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2" name="左中括弧 31">
            <a:extLst>
              <a:ext uri="{FF2B5EF4-FFF2-40B4-BE49-F238E27FC236}">
                <a16:creationId xmlns:a16="http://schemas.microsoft.com/office/drawing/2014/main" id="{D34E4434-E454-4E8E-94E2-7BE84AA0DCC6}"/>
              </a:ext>
            </a:extLst>
          </p:cNvPr>
          <p:cNvSpPr/>
          <p:nvPr/>
        </p:nvSpPr>
        <p:spPr>
          <a:xfrm>
            <a:off x="3974538" y="1262661"/>
            <a:ext cx="349904" cy="4988530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左中括弧 33">
            <a:extLst>
              <a:ext uri="{FF2B5EF4-FFF2-40B4-BE49-F238E27FC236}">
                <a16:creationId xmlns:a16="http://schemas.microsoft.com/office/drawing/2014/main" id="{E6EE58E0-0528-44CF-B84C-BD096929DCC1}"/>
              </a:ext>
            </a:extLst>
          </p:cNvPr>
          <p:cNvSpPr/>
          <p:nvPr/>
        </p:nvSpPr>
        <p:spPr>
          <a:xfrm>
            <a:off x="4238905" y="1484415"/>
            <a:ext cx="349904" cy="1116000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左中括弧 34">
            <a:extLst>
              <a:ext uri="{FF2B5EF4-FFF2-40B4-BE49-F238E27FC236}">
                <a16:creationId xmlns:a16="http://schemas.microsoft.com/office/drawing/2014/main" id="{F87619E1-2906-4BED-95CE-CEB0E7C7430B}"/>
              </a:ext>
            </a:extLst>
          </p:cNvPr>
          <p:cNvSpPr/>
          <p:nvPr/>
        </p:nvSpPr>
        <p:spPr>
          <a:xfrm>
            <a:off x="4238904" y="2879999"/>
            <a:ext cx="349904" cy="828000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左中括弧 35">
            <a:extLst>
              <a:ext uri="{FF2B5EF4-FFF2-40B4-BE49-F238E27FC236}">
                <a16:creationId xmlns:a16="http://schemas.microsoft.com/office/drawing/2014/main" id="{8390DC7A-CC07-4184-8714-6BB358984930}"/>
              </a:ext>
            </a:extLst>
          </p:cNvPr>
          <p:cNvSpPr/>
          <p:nvPr/>
        </p:nvSpPr>
        <p:spPr>
          <a:xfrm>
            <a:off x="4238904" y="3996000"/>
            <a:ext cx="349904" cy="1116000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左中括弧 37">
            <a:extLst>
              <a:ext uri="{FF2B5EF4-FFF2-40B4-BE49-F238E27FC236}">
                <a16:creationId xmlns:a16="http://schemas.microsoft.com/office/drawing/2014/main" id="{40314886-36DB-4B27-9D60-AD87FC8DB357}"/>
              </a:ext>
            </a:extLst>
          </p:cNvPr>
          <p:cNvSpPr/>
          <p:nvPr/>
        </p:nvSpPr>
        <p:spPr>
          <a:xfrm>
            <a:off x="4238903" y="5400000"/>
            <a:ext cx="349904" cy="540000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6B3854B-F5B0-4AE0-9A23-F9C92FF7B87E}"/>
              </a:ext>
            </a:extLst>
          </p:cNvPr>
          <p:cNvSpPr/>
          <p:nvPr/>
        </p:nvSpPr>
        <p:spPr>
          <a:xfrm>
            <a:off x="4624578" y="1307140"/>
            <a:ext cx="6327856" cy="1445296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4E6CDFFB-5279-4491-894A-90D34980F1EF}"/>
              </a:ext>
            </a:extLst>
          </p:cNvPr>
          <p:cNvSpPr txBox="1"/>
          <p:nvPr/>
        </p:nvSpPr>
        <p:spPr>
          <a:xfrm>
            <a:off x="36000" y="1868180"/>
            <a:ext cx="3812692" cy="453183"/>
          </a:xfrm>
          <a:prstGeom prst="rect">
            <a:avLst/>
          </a:prstGeom>
          <a:solidFill>
            <a:srgbClr val="FFFF00"/>
          </a:solidFill>
        </p:spPr>
        <p:txBody>
          <a:bodyPr wrap="none" lIns="72000" tIns="72000" rIns="72000" bIns="72000" rtlCol="0" anchor="ctr" anchorCtr="0">
            <a:spAutoFit/>
          </a:bodyPr>
          <a:lstStyle/>
          <a:p>
            <a:r>
              <a:rPr lang="en-US" altLang="zh-TW" sz="2000" b="1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Person</a:t>
            </a:r>
            <a:r>
              <a:rPr lang="zh-TW" altLang="en-US" sz="2000" b="1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类的无参数构造方法</a:t>
            </a:r>
            <a:r>
              <a:rPr lang="zh-TW" altLang="en-US" sz="2000" b="1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重写</a:t>
            </a:r>
            <a:endParaRPr lang="zh-TW" altLang="en-US" sz="2000" b="1" dirty="0">
              <a:solidFill>
                <a:srgbClr val="FF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6DADE2E7-BD7C-4978-8D7B-D536B48012CF}"/>
              </a:ext>
            </a:extLst>
          </p:cNvPr>
          <p:cNvSpPr/>
          <p:nvPr/>
        </p:nvSpPr>
        <p:spPr>
          <a:xfrm>
            <a:off x="4624578" y="2736000"/>
            <a:ext cx="6327856" cy="1152000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3312340B-9242-4685-AE1D-CBE3B3243BC6}"/>
              </a:ext>
            </a:extLst>
          </p:cNvPr>
          <p:cNvSpPr txBox="1"/>
          <p:nvPr/>
        </p:nvSpPr>
        <p:spPr>
          <a:xfrm>
            <a:off x="1055585" y="3033954"/>
            <a:ext cx="2786770" cy="453183"/>
          </a:xfrm>
          <a:prstGeom prst="rect">
            <a:avLst/>
          </a:prstGeom>
          <a:solidFill>
            <a:srgbClr val="FFFF00"/>
          </a:solidFill>
        </p:spPr>
        <p:txBody>
          <a:bodyPr wrap="none" lIns="72000" tIns="72000" rIns="72000" bIns="72000" rtlCol="0" anchor="ctr" anchorCtr="0">
            <a:spAutoFit/>
          </a:bodyPr>
          <a:lstStyle/>
          <a:p>
            <a:r>
              <a:rPr lang="en-US" altLang="zh-TW" sz="2000" b="1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Person</a:t>
            </a:r>
            <a:r>
              <a:rPr lang="zh-TW" altLang="en-US" sz="2000" b="1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类构造方法</a:t>
            </a:r>
            <a:r>
              <a:rPr lang="zh-TW" altLang="en-US" sz="2000" b="1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重载</a:t>
            </a:r>
            <a:endParaRPr lang="zh-TW" altLang="en-US" sz="2000" b="1" dirty="0">
              <a:solidFill>
                <a:srgbClr val="FF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36EE1B8C-0D6F-4F77-89B2-827E58040058}"/>
              </a:ext>
            </a:extLst>
          </p:cNvPr>
          <p:cNvSpPr/>
          <p:nvPr/>
        </p:nvSpPr>
        <p:spPr>
          <a:xfrm>
            <a:off x="4624578" y="3852000"/>
            <a:ext cx="6989030" cy="1404000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2AAD4C60-ED55-4785-93B4-C9899715FCA0}"/>
              </a:ext>
            </a:extLst>
          </p:cNvPr>
          <p:cNvSpPr txBox="1"/>
          <p:nvPr/>
        </p:nvSpPr>
        <p:spPr>
          <a:xfrm>
            <a:off x="1026000" y="4377630"/>
            <a:ext cx="2814407" cy="453183"/>
          </a:xfrm>
          <a:prstGeom prst="rect">
            <a:avLst/>
          </a:prstGeom>
          <a:solidFill>
            <a:srgbClr val="FFFF00"/>
          </a:solidFill>
        </p:spPr>
        <p:txBody>
          <a:bodyPr wrap="none" lIns="72000" tIns="72000" rIns="72000" bIns="72000" rtlCol="0" anchor="ctr" anchorCtr="0">
            <a:spAutoFit/>
          </a:bodyPr>
          <a:lstStyle/>
          <a:p>
            <a:r>
              <a:rPr lang="en-US" altLang="zh-TW" sz="2000" b="1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Animal</a:t>
            </a:r>
            <a:r>
              <a:rPr lang="zh-TW" altLang="en-US" sz="2000" b="1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类一般方法</a:t>
            </a:r>
            <a:r>
              <a:rPr lang="zh-TW" altLang="en-US" sz="2000" b="1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重写</a:t>
            </a:r>
            <a:endParaRPr lang="zh-TW" altLang="en-US" sz="2000" b="1" dirty="0">
              <a:solidFill>
                <a:srgbClr val="FF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8F888F24-FEC6-4611-BF57-856E6B109CF8}"/>
              </a:ext>
            </a:extLst>
          </p:cNvPr>
          <p:cNvSpPr/>
          <p:nvPr/>
        </p:nvSpPr>
        <p:spPr>
          <a:xfrm>
            <a:off x="4622881" y="5220000"/>
            <a:ext cx="6989030" cy="945725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1BC22126-0561-45F3-95CB-89C15E90BC78}"/>
              </a:ext>
            </a:extLst>
          </p:cNvPr>
          <p:cNvSpPr txBox="1"/>
          <p:nvPr/>
        </p:nvSpPr>
        <p:spPr>
          <a:xfrm>
            <a:off x="1548000" y="5443408"/>
            <a:ext cx="2273809" cy="453183"/>
          </a:xfrm>
          <a:prstGeom prst="rect">
            <a:avLst/>
          </a:prstGeom>
          <a:solidFill>
            <a:srgbClr val="FFFF00"/>
          </a:solidFill>
        </p:spPr>
        <p:txBody>
          <a:bodyPr wrap="none" lIns="72000" tIns="72000" rIns="72000" bIns="72000" rtlCol="0" anchor="ctr" anchorCtr="0">
            <a:spAutoFit/>
          </a:bodyPr>
          <a:lstStyle/>
          <a:p>
            <a:r>
              <a:rPr lang="en-US" altLang="zh-TW" sz="2000" b="1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Person</a:t>
            </a:r>
            <a:r>
              <a:rPr lang="zh-TW" altLang="en-US" sz="2000" b="1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类一般方法</a:t>
            </a:r>
            <a:endParaRPr lang="zh-TW" altLang="en-US" sz="2000" b="1" dirty="0">
              <a:solidFill>
                <a:srgbClr val="FF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860214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0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0"/>
                            </p:stCondLst>
                            <p:childTnLst>
                              <p:par>
                                <p:cTn id="4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500"/>
                            </p:stCondLst>
                            <p:childTnLst>
                              <p:par>
                                <p:cTn id="4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0"/>
                            </p:stCondLst>
                            <p:childTnLst>
                              <p:par>
                                <p:cTn id="5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3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500"/>
                            </p:stCondLst>
                            <p:childTnLst>
                              <p:par>
                                <p:cTn id="5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3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6000"/>
                            </p:stCondLst>
                            <p:childTnLst>
                              <p:par>
                                <p:cTn id="5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3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6500"/>
                            </p:stCondLst>
                            <p:childTnLst>
                              <p:par>
                                <p:cTn id="6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7000"/>
                            </p:stCondLst>
                            <p:childTnLst>
                              <p:par>
                                <p:cTn id="6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3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7500"/>
                            </p:stCondLst>
                            <p:childTnLst>
                              <p:par>
                                <p:cTn id="7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3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8000"/>
                            </p:stCondLst>
                            <p:childTnLst>
                              <p:par>
                                <p:cTn id="7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3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8500"/>
                            </p:stCondLst>
                            <p:childTnLst>
                              <p:par>
                                <p:cTn id="7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3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9000"/>
                            </p:stCondLst>
                            <p:childTnLst>
                              <p:par>
                                <p:cTn id="8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30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9500"/>
                            </p:stCondLst>
                            <p:childTnLst>
                              <p:par>
                                <p:cTn id="8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0000"/>
                            </p:stCondLst>
                            <p:childTnLst>
                              <p:par>
                                <p:cTn id="9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30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10500"/>
                            </p:stCondLst>
                            <p:childTnLst>
                              <p:par>
                                <p:cTn id="9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30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11000"/>
                            </p:stCondLst>
                            <p:childTnLst>
                              <p:par>
                                <p:cTn id="9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30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11500"/>
                            </p:stCondLst>
                            <p:childTnLst>
                              <p:par>
                                <p:cTn id="10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2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1000"/>
                            </p:stCondLst>
                            <p:childTnLst>
                              <p:par>
                                <p:cTn id="1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2000"/>
                            </p:stCondLst>
                            <p:childTnLst>
                              <p:par>
                                <p:cTn id="1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2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1000"/>
                            </p:stCondLst>
                            <p:childTnLst>
                              <p:par>
                                <p:cTn id="1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2000"/>
                            </p:stCondLst>
                            <p:childTnLst>
                              <p:par>
                                <p:cTn id="1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5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2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4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>
                            <p:stCondLst>
                              <p:cond delay="2000"/>
                            </p:stCondLst>
                            <p:childTnLst>
                              <p:par>
                                <p:cTn id="15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2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6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7" fill="hold">
                            <p:stCondLst>
                              <p:cond delay="500"/>
                            </p:stCondLst>
                            <p:childTnLst>
                              <p:par>
                                <p:cTn id="168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9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4" grpId="0" animBg="1"/>
      <p:bldP spid="35" grpId="0" animBg="1"/>
      <p:bldP spid="36" grpId="0" animBg="1"/>
      <p:bldP spid="38" grpId="0" animBg="1"/>
      <p:bldP spid="15" grpId="0" animBg="1"/>
      <p:bldP spid="15" grpId="2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5D09AD1A-345F-4DBC-B633-6ECD484106A8}"/>
              </a:ext>
            </a:extLst>
          </p:cNvPr>
          <p:cNvGrpSpPr/>
          <p:nvPr/>
        </p:nvGrpSpPr>
        <p:grpSpPr>
          <a:xfrm>
            <a:off x="10913737" y="328451"/>
            <a:ext cx="1008063" cy="766763"/>
            <a:chOff x="7058025" y="534969"/>
            <a:chExt cx="1008063" cy="766763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03857">
              <a:off x="7456488" y="692132"/>
              <a:ext cx="609600" cy="609600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8025" y="534969"/>
              <a:ext cx="361950" cy="361950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00000">
              <a:off x="7543800" y="548306"/>
              <a:ext cx="180975" cy="180975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656245" y="5871315"/>
            <a:ext cx="379876" cy="379876"/>
          </a:xfrm>
          <a:prstGeom prst="rect">
            <a:avLst/>
          </a:prstGeom>
        </p:spPr>
      </p:pic>
      <p:sp>
        <p:nvSpPr>
          <p:cNvPr id="14" name="TextBox 7">
            <a:extLst>
              <a:ext uri="{FF2B5EF4-FFF2-40B4-BE49-F238E27FC236}">
                <a16:creationId xmlns:a16="http://schemas.microsoft.com/office/drawing/2014/main" id="{050060D9-94F3-48AF-87DB-86AF188D5862}"/>
              </a:ext>
            </a:extLst>
          </p:cNvPr>
          <p:cNvSpPr txBox="1"/>
          <p:nvPr/>
        </p:nvSpPr>
        <p:spPr>
          <a:xfrm>
            <a:off x="840751" y="1020447"/>
            <a:ext cx="10772857" cy="55382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 algn="just" latinLnBrk="0" hangingPunct="0">
              <a:spcAft>
                <a:spcPts val="1200"/>
              </a:spcAft>
              <a:buFont typeface="Wingdings" panose="05000000000000000000" pitchFamily="2" charset="2"/>
              <a:buChar char="n"/>
              <a:defRPr/>
            </a:pPr>
            <a:r>
              <a:rPr lang="zh-CN" altLang="en-US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继承</a:t>
            </a:r>
            <a:r>
              <a:rPr lang="zh-TW" altLang="en-US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TW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is-a </a:t>
            </a:r>
            <a:r>
              <a:rPr lang="en-US" altLang="zh-TW" sz="2400" b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(</a:t>
            </a:r>
            <a:r>
              <a:rPr lang="zh-TW" altLang="en-US" sz="2400" b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续</a:t>
            </a:r>
            <a:r>
              <a:rPr lang="en-US" altLang="zh-TW" sz="2400" b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)</a:t>
            </a:r>
            <a:endParaRPr lang="en-US" altLang="zh-TW" sz="24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Microsoft JhengHei" panose="020B0604030504040204" pitchFamily="34" charset="-120"/>
            </a:endParaRPr>
          </a:p>
          <a:p>
            <a:pPr marL="342900" lvl="0" indent="-342900" algn="just" latinLnBrk="0" hangingPunct="0">
              <a:spcAft>
                <a:spcPts val="1200"/>
              </a:spcAft>
              <a:buFont typeface="Wingdings" panose="05000000000000000000" pitchFamily="2" charset="2"/>
              <a:buChar char="n"/>
              <a:defRPr/>
            </a:pPr>
            <a:endParaRPr lang="zh-CN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Microsoft JhengHei" panose="020B0604030504040204" pitchFamily="34" charset="-120"/>
            </a:endParaRPr>
          </a:p>
        </p:txBody>
      </p:sp>
      <p:sp>
        <p:nvSpPr>
          <p:cNvPr id="8" name="TextBox 5">
            <a:extLst>
              <a:ext uri="{FF2B5EF4-FFF2-40B4-BE49-F238E27FC236}">
                <a16:creationId xmlns:a16="http://schemas.microsoft.com/office/drawing/2014/main" id="{81CED095-32CE-44C6-ADB6-F86D3DC5DD9F}"/>
              </a:ext>
            </a:extLst>
          </p:cNvPr>
          <p:cNvSpPr txBox="1"/>
          <p:nvPr/>
        </p:nvSpPr>
        <p:spPr>
          <a:xfrm>
            <a:off x="379142" y="273359"/>
            <a:ext cx="10487378" cy="747088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lvl="0">
              <a:defRPr/>
            </a:pPr>
            <a:r>
              <a:rPr kumimoji="0" lang="en-US" altLang="zh-CN" sz="3200" b="1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mic Sans MS" panose="030F0702030302020204" pitchFamily="66" charset="0"/>
                <a:ea typeface="微軟正黑體" panose="020B0604030504040204" pitchFamily="34" charset="-120"/>
              </a:rPr>
              <a:t>7.10 </a:t>
            </a:r>
            <a:r>
              <a:rPr kumimoji="0" lang="zh-CN" altLang="en-US" sz="3200" b="1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mic Sans MS" panose="030F0702030302020204" pitchFamily="66" charset="0"/>
                <a:ea typeface="微軟正黑體" panose="020B0604030504040204" pitchFamily="34" charset="-120"/>
              </a:rPr>
              <a:t>类和类的关系之继承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omic Sans MS" panose="030F0702030302020204" pitchFamily="66" charset="0"/>
              <a:ea typeface="微軟正黑體" panose="020B0604030504040204" pitchFamily="34" charset="-120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77DF8999-FCD2-41FF-B817-FB73023B27BC}"/>
              </a:ext>
            </a:extLst>
          </p:cNvPr>
          <p:cNvSpPr/>
          <p:nvPr/>
        </p:nvSpPr>
        <p:spPr>
          <a:xfrm>
            <a:off x="1745534" y="1663693"/>
            <a:ext cx="5329034" cy="1620928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lnSpc>
                <a:spcPts val="24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public class </a:t>
            </a:r>
            <a:r>
              <a:rPr lang="en-US" altLang="zh-TW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Test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{</a:t>
            </a:r>
          </a:p>
          <a:p>
            <a:pPr>
              <a:lnSpc>
                <a:spcPts val="24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public static void main( String[] </a:t>
            </a:r>
            <a:r>
              <a:rPr lang="en-US" altLang="zh-TW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args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){</a:t>
            </a:r>
          </a:p>
          <a:p>
            <a:pPr>
              <a:lnSpc>
                <a:spcPts val="24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   Person p = new Person();</a:t>
            </a:r>
          </a:p>
          <a:p>
            <a:pPr>
              <a:lnSpc>
                <a:spcPts val="24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}</a:t>
            </a:r>
          </a:p>
          <a:p>
            <a:pPr>
              <a:lnSpc>
                <a:spcPts val="24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}</a:t>
            </a:r>
            <a:endParaRPr lang="zh-TW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2" name="左中括弧 31">
            <a:extLst>
              <a:ext uri="{FF2B5EF4-FFF2-40B4-BE49-F238E27FC236}">
                <a16:creationId xmlns:a16="http://schemas.microsoft.com/office/drawing/2014/main" id="{D34E4434-E454-4E8E-94E2-7BE84AA0DCC6}"/>
              </a:ext>
            </a:extLst>
          </p:cNvPr>
          <p:cNvSpPr/>
          <p:nvPr/>
        </p:nvSpPr>
        <p:spPr>
          <a:xfrm>
            <a:off x="1359859" y="1906499"/>
            <a:ext cx="385675" cy="1214429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左中括弧 33">
            <a:extLst>
              <a:ext uri="{FF2B5EF4-FFF2-40B4-BE49-F238E27FC236}">
                <a16:creationId xmlns:a16="http://schemas.microsoft.com/office/drawing/2014/main" id="{E6EE58E0-0528-44CF-B84C-BD096929DCC1}"/>
              </a:ext>
            </a:extLst>
          </p:cNvPr>
          <p:cNvSpPr/>
          <p:nvPr/>
        </p:nvSpPr>
        <p:spPr>
          <a:xfrm>
            <a:off x="1624226" y="2217520"/>
            <a:ext cx="385675" cy="593838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69295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5D09AD1A-345F-4DBC-B633-6ECD484106A8}"/>
              </a:ext>
            </a:extLst>
          </p:cNvPr>
          <p:cNvGrpSpPr/>
          <p:nvPr/>
        </p:nvGrpSpPr>
        <p:grpSpPr>
          <a:xfrm>
            <a:off x="10913737" y="328451"/>
            <a:ext cx="1008063" cy="766763"/>
            <a:chOff x="7058025" y="534969"/>
            <a:chExt cx="1008063" cy="766763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03857">
              <a:off x="7456488" y="692132"/>
              <a:ext cx="609600" cy="609600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8025" y="534969"/>
              <a:ext cx="361950" cy="361950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00000">
              <a:off x="7543800" y="548306"/>
              <a:ext cx="180975" cy="180975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656245" y="5871315"/>
            <a:ext cx="379876" cy="379876"/>
          </a:xfrm>
          <a:prstGeom prst="rect">
            <a:avLst/>
          </a:prstGeom>
        </p:spPr>
      </p:pic>
      <p:sp>
        <p:nvSpPr>
          <p:cNvPr id="14" name="TextBox 7">
            <a:extLst>
              <a:ext uri="{FF2B5EF4-FFF2-40B4-BE49-F238E27FC236}">
                <a16:creationId xmlns:a16="http://schemas.microsoft.com/office/drawing/2014/main" id="{050060D9-94F3-48AF-87DB-86AF188D5862}"/>
              </a:ext>
            </a:extLst>
          </p:cNvPr>
          <p:cNvSpPr txBox="1"/>
          <p:nvPr/>
        </p:nvSpPr>
        <p:spPr>
          <a:xfrm>
            <a:off x="840751" y="1020447"/>
            <a:ext cx="10772857" cy="55382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 algn="just" latinLnBrk="0" hangingPunct="0">
              <a:spcAft>
                <a:spcPts val="1200"/>
              </a:spcAft>
              <a:buFont typeface="Wingdings" panose="05000000000000000000" pitchFamily="2" charset="2"/>
              <a:buChar char="n"/>
              <a:defRPr/>
            </a:pPr>
            <a:r>
              <a:rPr lang="zh-CN" altLang="en-US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继承</a:t>
            </a:r>
            <a:r>
              <a:rPr lang="zh-TW" altLang="en-US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TW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is-a </a:t>
            </a:r>
            <a:r>
              <a:rPr lang="en-US" altLang="zh-TW" sz="2400" b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(</a:t>
            </a:r>
            <a:r>
              <a:rPr lang="zh-TW" altLang="en-US" sz="2400" b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续</a:t>
            </a:r>
            <a:r>
              <a:rPr lang="en-US" altLang="zh-TW" sz="2400" b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)</a:t>
            </a:r>
            <a:endParaRPr lang="en-US" altLang="zh-TW" sz="24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Microsoft JhengHei" panose="020B0604030504040204" pitchFamily="34" charset="-120"/>
            </a:endParaRPr>
          </a:p>
          <a:p>
            <a:pPr marL="342900" lvl="0" indent="-342900" algn="just" latinLnBrk="0" hangingPunct="0">
              <a:spcAft>
                <a:spcPts val="1200"/>
              </a:spcAft>
              <a:buFont typeface="Wingdings" panose="05000000000000000000" pitchFamily="2" charset="2"/>
              <a:buChar char="n"/>
              <a:defRPr/>
            </a:pPr>
            <a:endParaRPr lang="zh-CN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Microsoft JhengHei" panose="020B0604030504040204" pitchFamily="34" charset="-120"/>
            </a:endParaRPr>
          </a:p>
        </p:txBody>
      </p:sp>
      <p:sp>
        <p:nvSpPr>
          <p:cNvPr id="8" name="TextBox 5">
            <a:extLst>
              <a:ext uri="{FF2B5EF4-FFF2-40B4-BE49-F238E27FC236}">
                <a16:creationId xmlns:a16="http://schemas.microsoft.com/office/drawing/2014/main" id="{81CED095-32CE-44C6-ADB6-F86D3DC5DD9F}"/>
              </a:ext>
            </a:extLst>
          </p:cNvPr>
          <p:cNvSpPr txBox="1"/>
          <p:nvPr/>
        </p:nvSpPr>
        <p:spPr>
          <a:xfrm>
            <a:off x="379142" y="273359"/>
            <a:ext cx="10487378" cy="747088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lvl="0">
              <a:defRPr/>
            </a:pPr>
            <a:r>
              <a:rPr kumimoji="0" lang="en-US" altLang="zh-CN" sz="3200" b="1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mic Sans MS" panose="030F0702030302020204" pitchFamily="66" charset="0"/>
                <a:ea typeface="微軟正黑體" panose="020B0604030504040204" pitchFamily="34" charset="-120"/>
              </a:rPr>
              <a:t>7.10 </a:t>
            </a:r>
            <a:r>
              <a:rPr kumimoji="0" lang="zh-CN" altLang="en-US" sz="3200" b="1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mic Sans MS" panose="030F0702030302020204" pitchFamily="66" charset="0"/>
                <a:ea typeface="微軟正黑體" panose="020B0604030504040204" pitchFamily="34" charset="-120"/>
              </a:rPr>
              <a:t>类和类的关系之继承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omic Sans MS" panose="030F0702030302020204" pitchFamily="66" charset="0"/>
              <a:ea typeface="微軟正黑體" panose="020B0604030504040204" pitchFamily="34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B463BA8C-957C-42CC-A2ED-752B933597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9142" y="1469873"/>
            <a:ext cx="5489807" cy="3643547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F8776F83-AE92-43AC-B238-CE2134877DE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9142" y="5113420"/>
            <a:ext cx="4333613" cy="1438016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F4DBBEE7-C3A4-46F2-9380-C87CD2B58AE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71511" y="1437489"/>
            <a:ext cx="6103706" cy="4545629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66BC224A-AD46-4B18-A85E-18537D00E9B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20000" contras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8271" y="555883"/>
            <a:ext cx="6666554" cy="5788654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842A81F7-9018-484A-8DC3-BBCD2832C1C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20000" contras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6612" y="180947"/>
            <a:ext cx="6149873" cy="6538527"/>
          </a:xfrm>
          <a:prstGeom prst="rect">
            <a:avLst/>
          </a:prstGeom>
        </p:spPr>
      </p:pic>
      <p:pic>
        <p:nvPicPr>
          <p:cNvPr id="26" name="圖片 25">
            <a:extLst>
              <a:ext uri="{FF2B5EF4-FFF2-40B4-BE49-F238E27FC236}">
                <a16:creationId xmlns:a16="http://schemas.microsoft.com/office/drawing/2014/main" id="{36DF6466-F382-43C4-8631-83C8D604F92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bright="20000" contras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8184" y="1854042"/>
            <a:ext cx="8138866" cy="3276884"/>
          </a:xfrm>
          <a:prstGeom prst="rect">
            <a:avLst/>
          </a:prstGeom>
        </p:spPr>
      </p:pic>
      <p:pic>
        <p:nvPicPr>
          <p:cNvPr id="27" name="圖片 26">
            <a:extLst>
              <a:ext uri="{FF2B5EF4-FFF2-40B4-BE49-F238E27FC236}">
                <a16:creationId xmlns:a16="http://schemas.microsoft.com/office/drawing/2014/main" id="{BCB6AF38-4D24-4F7D-A532-6774C6C04EA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rightnessContrast bright="20000" contras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394" y="1564457"/>
            <a:ext cx="9312446" cy="3856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578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6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5D09AD1A-345F-4DBC-B633-6ECD484106A8}"/>
              </a:ext>
            </a:extLst>
          </p:cNvPr>
          <p:cNvGrpSpPr/>
          <p:nvPr/>
        </p:nvGrpSpPr>
        <p:grpSpPr>
          <a:xfrm>
            <a:off x="10913737" y="328451"/>
            <a:ext cx="1008063" cy="766763"/>
            <a:chOff x="7058025" y="534969"/>
            <a:chExt cx="1008063" cy="766763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03857">
              <a:off x="7456488" y="692132"/>
              <a:ext cx="609600" cy="609600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8025" y="534969"/>
              <a:ext cx="361950" cy="361950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00000">
              <a:off x="7543800" y="548306"/>
              <a:ext cx="180975" cy="180975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656245" y="5871315"/>
            <a:ext cx="379876" cy="379876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0CD2EFE1-086E-4EB7-B31D-EB3789E755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25480" y="267950"/>
            <a:ext cx="9374924" cy="631669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9142" y="273359"/>
            <a:ext cx="10487378" cy="747088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3200" b="1">
                <a:solidFill>
                  <a:srgbClr val="ED7D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问题思考</a:t>
            </a:r>
            <a:endParaRPr kumimoji="0" lang="ko-KR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ED7D3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omic Sans MS" panose="030F0702030302020204" pitchFamily="66" charset="0"/>
              <a:ea typeface="야놀자 야체 B" panose="02020603020101020101" pitchFamily="18" charset="-127"/>
              <a:cs typeface="+mn-cs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8A7EE0D-B56C-4403-8F9A-35C77125D5E8}"/>
              </a:ext>
            </a:extLst>
          </p:cNvPr>
          <p:cNvSpPr/>
          <p:nvPr/>
        </p:nvSpPr>
        <p:spPr>
          <a:xfrm>
            <a:off x="-4613524" y="6009263"/>
            <a:ext cx="142103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A,B,D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105E17E2-D2B9-4244-A224-43ADA4845F02}"/>
              </a:ext>
            </a:extLst>
          </p:cNvPr>
          <p:cNvSpPr txBox="1"/>
          <p:nvPr/>
        </p:nvSpPr>
        <p:spPr>
          <a:xfrm>
            <a:off x="1325480" y="5091031"/>
            <a:ext cx="72072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6700" lvl="0" indent="-266700" latinLnBrk="0" hangingPunct="0">
              <a:lnSpc>
                <a:spcPts val="2400"/>
              </a:lnSpc>
              <a:spcAft>
                <a:spcPts val="600"/>
              </a:spcAft>
              <a:defRPr/>
            </a:pP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运行 </a:t>
            </a:r>
            <a:r>
              <a:rPr lang="en-US" altLang="zh-TW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Test</a:t>
            </a: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类中主方法，</a:t>
            </a:r>
            <a:r>
              <a:rPr lang="zh-CN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执行</a:t>
            </a: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结果为何</a:t>
            </a:r>
            <a:r>
              <a:rPr lang="zh-CN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？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JhengHei" panose="020B0604030504040204" pitchFamily="34" charset="-120"/>
              <a:ea typeface="Microsoft JhengHei" panose="020B0604030504040204" pitchFamily="34" charset="-120"/>
              <a:cs typeface="+mn-cs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A6096B1-BFF7-4004-92A8-04B7EC4EA64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20000" contrast="6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91596" y="1163958"/>
            <a:ext cx="8516352" cy="3776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663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66B7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6418829" cy="6858000"/>
          </a:xfrm>
          <a:prstGeom prst="rect">
            <a:avLst/>
          </a:prstGeom>
          <a:solidFill>
            <a:srgbClr val="4B5E6D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grpSp>
        <p:nvGrpSpPr>
          <p:cNvPr id="28" name="그룹 27"/>
          <p:cNvGrpSpPr/>
          <p:nvPr/>
        </p:nvGrpSpPr>
        <p:grpSpPr>
          <a:xfrm>
            <a:off x="3823816" y="35286"/>
            <a:ext cx="4738706" cy="5970890"/>
            <a:chOff x="652444" y="197211"/>
            <a:chExt cx="4738706" cy="5970890"/>
          </a:xfrm>
        </p:grpSpPr>
        <p:sp>
          <p:nvSpPr>
            <p:cNvPr id="26" name="자유형 25"/>
            <p:cNvSpPr/>
            <p:nvPr/>
          </p:nvSpPr>
          <p:spPr>
            <a:xfrm flipH="1">
              <a:off x="3218820" y="197211"/>
              <a:ext cx="538982" cy="1176484"/>
            </a:xfrm>
            <a:custGeom>
              <a:avLst/>
              <a:gdLst>
                <a:gd name="connsiteX0" fmla="*/ 0 w 297180"/>
                <a:gd name="connsiteY0" fmla="*/ 0 h 461878"/>
                <a:gd name="connsiteX1" fmla="*/ 190500 w 297180"/>
                <a:gd name="connsiteY1" fmla="*/ 434340 h 461878"/>
                <a:gd name="connsiteX2" fmla="*/ 297180 w 297180"/>
                <a:gd name="connsiteY2" fmla="*/ 381000 h 461878"/>
                <a:gd name="connsiteX0" fmla="*/ 0 w 297180"/>
                <a:gd name="connsiteY0" fmla="*/ 0 h 422545"/>
                <a:gd name="connsiteX1" fmla="*/ 169069 w 297180"/>
                <a:gd name="connsiteY1" fmla="*/ 372428 h 422545"/>
                <a:gd name="connsiteX2" fmla="*/ 297180 w 297180"/>
                <a:gd name="connsiteY2" fmla="*/ 381000 h 422545"/>
                <a:gd name="connsiteX0" fmla="*/ 0 w 311467"/>
                <a:gd name="connsiteY0" fmla="*/ 0 h 429993"/>
                <a:gd name="connsiteX1" fmla="*/ 169069 w 311467"/>
                <a:gd name="connsiteY1" fmla="*/ 372428 h 429993"/>
                <a:gd name="connsiteX2" fmla="*/ 311467 w 311467"/>
                <a:gd name="connsiteY2" fmla="*/ 392906 h 429993"/>
                <a:gd name="connsiteX0" fmla="*/ 0 w 311467"/>
                <a:gd name="connsiteY0" fmla="*/ 0 h 429000"/>
                <a:gd name="connsiteX1" fmla="*/ 169069 w 311467"/>
                <a:gd name="connsiteY1" fmla="*/ 372428 h 429000"/>
                <a:gd name="connsiteX2" fmla="*/ 311467 w 311467"/>
                <a:gd name="connsiteY2" fmla="*/ 392906 h 429000"/>
                <a:gd name="connsiteX0" fmla="*/ 0 w 311467"/>
                <a:gd name="connsiteY0" fmla="*/ 0 h 413654"/>
                <a:gd name="connsiteX1" fmla="*/ 140494 w 311467"/>
                <a:gd name="connsiteY1" fmla="*/ 315278 h 413654"/>
                <a:gd name="connsiteX2" fmla="*/ 311467 w 311467"/>
                <a:gd name="connsiteY2" fmla="*/ 392906 h 413654"/>
                <a:gd name="connsiteX0" fmla="*/ 0 w 170974"/>
                <a:gd name="connsiteY0" fmla="*/ 0 h 370531"/>
                <a:gd name="connsiteX1" fmla="*/ 140494 w 170974"/>
                <a:gd name="connsiteY1" fmla="*/ 315278 h 370531"/>
                <a:gd name="connsiteX2" fmla="*/ 170974 w 170974"/>
                <a:gd name="connsiteY2" fmla="*/ 338137 h 370531"/>
                <a:gd name="connsiteX0" fmla="*/ 0 w 170974"/>
                <a:gd name="connsiteY0" fmla="*/ 0 h 357229"/>
                <a:gd name="connsiteX1" fmla="*/ 114300 w 170974"/>
                <a:gd name="connsiteY1" fmla="*/ 258128 h 357229"/>
                <a:gd name="connsiteX2" fmla="*/ 170974 w 170974"/>
                <a:gd name="connsiteY2" fmla="*/ 338137 h 357229"/>
                <a:gd name="connsiteX0" fmla="*/ 0 w 170974"/>
                <a:gd name="connsiteY0" fmla="*/ 0 h 351350"/>
                <a:gd name="connsiteX1" fmla="*/ 61913 w 170974"/>
                <a:gd name="connsiteY1" fmla="*/ 200978 h 351350"/>
                <a:gd name="connsiteX2" fmla="*/ 170974 w 170974"/>
                <a:gd name="connsiteY2" fmla="*/ 338137 h 351350"/>
                <a:gd name="connsiteX0" fmla="*/ 0 w 163830"/>
                <a:gd name="connsiteY0" fmla="*/ 0 h 398875"/>
                <a:gd name="connsiteX1" fmla="*/ 61913 w 163830"/>
                <a:gd name="connsiteY1" fmla="*/ 200978 h 398875"/>
                <a:gd name="connsiteX2" fmla="*/ 163830 w 163830"/>
                <a:gd name="connsiteY2" fmla="*/ 388143 h 398875"/>
                <a:gd name="connsiteX0" fmla="*/ 0 w 163830"/>
                <a:gd name="connsiteY0" fmla="*/ 0 h 388143"/>
                <a:gd name="connsiteX1" fmla="*/ 61913 w 163830"/>
                <a:gd name="connsiteY1" fmla="*/ 200978 h 388143"/>
                <a:gd name="connsiteX2" fmla="*/ 163830 w 163830"/>
                <a:gd name="connsiteY2" fmla="*/ 388143 h 388143"/>
                <a:gd name="connsiteX0" fmla="*/ 0 w 154305"/>
                <a:gd name="connsiteY0" fmla="*/ 0 h 333375"/>
                <a:gd name="connsiteX1" fmla="*/ 61913 w 154305"/>
                <a:gd name="connsiteY1" fmla="*/ 200978 h 333375"/>
                <a:gd name="connsiteX2" fmla="*/ 154305 w 154305"/>
                <a:gd name="connsiteY2" fmla="*/ 333375 h 333375"/>
                <a:gd name="connsiteX0" fmla="*/ 0 w 154305"/>
                <a:gd name="connsiteY0" fmla="*/ 0 h 333375"/>
                <a:gd name="connsiteX1" fmla="*/ 76201 w 154305"/>
                <a:gd name="connsiteY1" fmla="*/ 177166 h 333375"/>
                <a:gd name="connsiteX2" fmla="*/ 154305 w 154305"/>
                <a:gd name="connsiteY2" fmla="*/ 333375 h 333375"/>
                <a:gd name="connsiteX0" fmla="*/ 0 w 154305"/>
                <a:gd name="connsiteY0" fmla="*/ 0 h 333375"/>
                <a:gd name="connsiteX1" fmla="*/ 66676 w 154305"/>
                <a:gd name="connsiteY1" fmla="*/ 177166 h 333375"/>
                <a:gd name="connsiteX2" fmla="*/ 154305 w 154305"/>
                <a:gd name="connsiteY2" fmla="*/ 333375 h 333375"/>
                <a:gd name="connsiteX0" fmla="*/ 0 w 147162"/>
                <a:gd name="connsiteY0" fmla="*/ 0 h 328613"/>
                <a:gd name="connsiteX1" fmla="*/ 66676 w 147162"/>
                <a:gd name="connsiteY1" fmla="*/ 177166 h 328613"/>
                <a:gd name="connsiteX2" fmla="*/ 147162 w 147162"/>
                <a:gd name="connsiteY2" fmla="*/ 328613 h 328613"/>
                <a:gd name="connsiteX0" fmla="*/ 0 w 147162"/>
                <a:gd name="connsiteY0" fmla="*/ 0 h 328613"/>
                <a:gd name="connsiteX1" fmla="*/ 66676 w 147162"/>
                <a:gd name="connsiteY1" fmla="*/ 177166 h 328613"/>
                <a:gd name="connsiteX2" fmla="*/ 147162 w 147162"/>
                <a:gd name="connsiteY2" fmla="*/ 328613 h 328613"/>
                <a:gd name="connsiteX0" fmla="*/ 0 w 147162"/>
                <a:gd name="connsiteY0" fmla="*/ 0 h 328613"/>
                <a:gd name="connsiteX1" fmla="*/ 76201 w 147162"/>
                <a:gd name="connsiteY1" fmla="*/ 177166 h 328613"/>
                <a:gd name="connsiteX2" fmla="*/ 147162 w 147162"/>
                <a:gd name="connsiteY2" fmla="*/ 328613 h 328613"/>
                <a:gd name="connsiteX0" fmla="*/ 0 w 147162"/>
                <a:gd name="connsiteY0" fmla="*/ 0 h 328613"/>
                <a:gd name="connsiteX1" fmla="*/ 73819 w 147162"/>
                <a:gd name="connsiteY1" fmla="*/ 179547 h 328613"/>
                <a:gd name="connsiteX2" fmla="*/ 147162 w 147162"/>
                <a:gd name="connsiteY2" fmla="*/ 328613 h 328613"/>
                <a:gd name="connsiteX0" fmla="*/ 0 w 147162"/>
                <a:gd name="connsiteY0" fmla="*/ 0 h 328613"/>
                <a:gd name="connsiteX1" fmla="*/ 73819 w 147162"/>
                <a:gd name="connsiteY1" fmla="*/ 179547 h 328613"/>
                <a:gd name="connsiteX2" fmla="*/ 147162 w 147162"/>
                <a:gd name="connsiteY2" fmla="*/ 328613 h 328613"/>
                <a:gd name="connsiteX0" fmla="*/ 0 w 147162"/>
                <a:gd name="connsiteY0" fmla="*/ 0 h 328613"/>
                <a:gd name="connsiteX1" fmla="*/ 64476 w 147162"/>
                <a:gd name="connsiteY1" fmla="*/ 153075 h 328613"/>
                <a:gd name="connsiteX2" fmla="*/ 147162 w 147162"/>
                <a:gd name="connsiteY2" fmla="*/ 328613 h 328613"/>
                <a:gd name="connsiteX0" fmla="*/ 0 w 147162"/>
                <a:gd name="connsiteY0" fmla="*/ 0 h 328613"/>
                <a:gd name="connsiteX1" fmla="*/ 64476 w 147162"/>
                <a:gd name="connsiteY1" fmla="*/ 153075 h 328613"/>
                <a:gd name="connsiteX2" fmla="*/ 147162 w 147162"/>
                <a:gd name="connsiteY2" fmla="*/ 328613 h 328613"/>
                <a:gd name="connsiteX0" fmla="*/ 0 w 147162"/>
                <a:gd name="connsiteY0" fmla="*/ 0 h 328613"/>
                <a:gd name="connsiteX1" fmla="*/ 64476 w 147162"/>
                <a:gd name="connsiteY1" fmla="*/ 153075 h 328613"/>
                <a:gd name="connsiteX2" fmla="*/ 147162 w 147162"/>
                <a:gd name="connsiteY2" fmla="*/ 328613 h 328613"/>
                <a:gd name="connsiteX0" fmla="*/ 0 w 176229"/>
                <a:gd name="connsiteY0" fmla="*/ 0 h 384671"/>
                <a:gd name="connsiteX1" fmla="*/ 93543 w 176229"/>
                <a:gd name="connsiteY1" fmla="*/ 209133 h 384671"/>
                <a:gd name="connsiteX2" fmla="*/ 176229 w 176229"/>
                <a:gd name="connsiteY2" fmla="*/ 384671 h 384671"/>
                <a:gd name="connsiteX0" fmla="*/ 0 w 176229"/>
                <a:gd name="connsiteY0" fmla="*/ 0 h 384671"/>
                <a:gd name="connsiteX1" fmla="*/ 89391 w 176229"/>
                <a:gd name="connsiteY1" fmla="*/ 211209 h 384671"/>
                <a:gd name="connsiteX2" fmla="*/ 176229 w 176229"/>
                <a:gd name="connsiteY2" fmla="*/ 384671 h 384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6229" h="384671">
                  <a:moveTo>
                    <a:pt x="0" y="0"/>
                  </a:moveTo>
                  <a:cubicBezTo>
                    <a:pt x="77492" y="183084"/>
                    <a:pt x="60019" y="147097"/>
                    <a:pt x="89391" y="211209"/>
                  </a:cubicBezTo>
                  <a:cubicBezTo>
                    <a:pt x="118763" y="275321"/>
                    <a:pt x="140511" y="324029"/>
                    <a:pt x="176229" y="384671"/>
                  </a:cubicBezTo>
                </a:path>
              </a:pathLst>
            </a:custGeom>
            <a:noFill/>
            <a:ln w="107950" cap="rnd">
              <a:solidFill>
                <a:schemeClr val="tx1"/>
              </a:solidFill>
              <a:miter lim="800000"/>
            </a:ln>
            <a:scene3d>
              <a:camera prst="orthographicFront"/>
              <a:lightRig rig="flat" dir="t"/>
            </a:scene3d>
            <a:sp3d prstMaterial="dkEdge">
              <a:bevelT w="190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15" name="자유형 14"/>
            <p:cNvSpPr/>
            <p:nvPr/>
          </p:nvSpPr>
          <p:spPr>
            <a:xfrm>
              <a:off x="652444" y="1986495"/>
              <a:ext cx="4738706" cy="4181606"/>
            </a:xfrm>
            <a:custGeom>
              <a:avLst/>
              <a:gdLst>
                <a:gd name="connsiteX0" fmla="*/ 88233 w 1549399"/>
                <a:gd name="connsiteY0" fmla="*/ 150506 h 1367246"/>
                <a:gd name="connsiteX1" fmla="*/ 61233 w 1549399"/>
                <a:gd name="connsiteY1" fmla="*/ 177506 h 1367246"/>
                <a:gd name="connsiteX2" fmla="*/ 88233 w 1549399"/>
                <a:gd name="connsiteY2" fmla="*/ 204506 h 1367246"/>
                <a:gd name="connsiteX3" fmla="*/ 115233 w 1549399"/>
                <a:gd name="connsiteY3" fmla="*/ 177506 h 1367246"/>
                <a:gd name="connsiteX4" fmla="*/ 88233 w 1549399"/>
                <a:gd name="connsiteY4" fmla="*/ 150506 h 1367246"/>
                <a:gd name="connsiteX5" fmla="*/ 1461165 w 1549399"/>
                <a:gd name="connsiteY5" fmla="*/ 150505 h 1367246"/>
                <a:gd name="connsiteX6" fmla="*/ 1434165 w 1549399"/>
                <a:gd name="connsiteY6" fmla="*/ 177505 h 1367246"/>
                <a:gd name="connsiteX7" fmla="*/ 1461165 w 1549399"/>
                <a:gd name="connsiteY7" fmla="*/ 204505 h 1367246"/>
                <a:gd name="connsiteX8" fmla="*/ 1488165 w 1549399"/>
                <a:gd name="connsiteY8" fmla="*/ 177505 h 1367246"/>
                <a:gd name="connsiteX9" fmla="*/ 1461165 w 1549399"/>
                <a:gd name="connsiteY9" fmla="*/ 150505 h 1367246"/>
                <a:gd name="connsiteX10" fmla="*/ 613892 w 1549399"/>
                <a:gd name="connsiteY10" fmla="*/ 137098 h 1367246"/>
                <a:gd name="connsiteX11" fmla="*/ 585319 w 1549399"/>
                <a:gd name="connsiteY11" fmla="*/ 148933 h 1367246"/>
                <a:gd name="connsiteX12" fmla="*/ 573484 w 1549399"/>
                <a:gd name="connsiteY12" fmla="*/ 177506 h 1367246"/>
                <a:gd name="connsiteX13" fmla="*/ 585319 w 1549399"/>
                <a:gd name="connsiteY13" fmla="*/ 206078 h 1367246"/>
                <a:gd name="connsiteX14" fmla="*/ 613892 w 1549399"/>
                <a:gd name="connsiteY14" fmla="*/ 217913 h 1367246"/>
                <a:gd name="connsiteX15" fmla="*/ 935506 w 1549399"/>
                <a:gd name="connsiteY15" fmla="*/ 217914 h 1367246"/>
                <a:gd name="connsiteX16" fmla="*/ 975914 w 1549399"/>
                <a:gd name="connsiteY16" fmla="*/ 177506 h 1367246"/>
                <a:gd name="connsiteX17" fmla="*/ 975915 w 1549399"/>
                <a:gd name="connsiteY17" fmla="*/ 177506 h 1367246"/>
                <a:gd name="connsiteX18" fmla="*/ 935507 w 1549399"/>
                <a:gd name="connsiteY18" fmla="*/ 137098 h 1367246"/>
                <a:gd name="connsiteX19" fmla="*/ 31023 w 1549399"/>
                <a:gd name="connsiteY19" fmla="*/ 0 h 1367246"/>
                <a:gd name="connsiteX20" fmla="*/ 1518376 w 1549399"/>
                <a:gd name="connsiteY20" fmla="*/ 0 h 1367246"/>
                <a:gd name="connsiteX21" fmla="*/ 1549399 w 1549399"/>
                <a:gd name="connsiteY21" fmla="*/ 31023 h 1367246"/>
                <a:gd name="connsiteX22" fmla="*/ 1549399 w 1549399"/>
                <a:gd name="connsiteY22" fmla="*/ 1336223 h 1367246"/>
                <a:gd name="connsiteX23" fmla="*/ 1518376 w 1549399"/>
                <a:gd name="connsiteY23" fmla="*/ 1367246 h 1367246"/>
                <a:gd name="connsiteX24" fmla="*/ 31023 w 1549399"/>
                <a:gd name="connsiteY24" fmla="*/ 1367246 h 1367246"/>
                <a:gd name="connsiteX25" fmla="*/ 0 w 1549399"/>
                <a:gd name="connsiteY25" fmla="*/ 1336223 h 1367246"/>
                <a:gd name="connsiteX26" fmla="*/ 0 w 1549399"/>
                <a:gd name="connsiteY26" fmla="*/ 31023 h 1367246"/>
                <a:gd name="connsiteX27" fmla="*/ 31023 w 1549399"/>
                <a:gd name="connsiteY27" fmla="*/ 0 h 1367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549399" h="1367246">
                  <a:moveTo>
                    <a:pt x="88233" y="150506"/>
                  </a:moveTo>
                  <a:cubicBezTo>
                    <a:pt x="73321" y="150506"/>
                    <a:pt x="61233" y="162594"/>
                    <a:pt x="61233" y="177506"/>
                  </a:cubicBezTo>
                  <a:cubicBezTo>
                    <a:pt x="61233" y="192418"/>
                    <a:pt x="73321" y="204506"/>
                    <a:pt x="88233" y="204506"/>
                  </a:cubicBezTo>
                  <a:cubicBezTo>
                    <a:pt x="103145" y="204506"/>
                    <a:pt x="115233" y="192418"/>
                    <a:pt x="115233" y="177506"/>
                  </a:cubicBezTo>
                  <a:cubicBezTo>
                    <a:pt x="115233" y="162594"/>
                    <a:pt x="103145" y="150506"/>
                    <a:pt x="88233" y="150506"/>
                  </a:cubicBezTo>
                  <a:close/>
                  <a:moveTo>
                    <a:pt x="1461165" y="150505"/>
                  </a:moveTo>
                  <a:cubicBezTo>
                    <a:pt x="1446253" y="150505"/>
                    <a:pt x="1434165" y="162593"/>
                    <a:pt x="1434165" y="177505"/>
                  </a:cubicBezTo>
                  <a:cubicBezTo>
                    <a:pt x="1434165" y="192417"/>
                    <a:pt x="1446253" y="204505"/>
                    <a:pt x="1461165" y="204505"/>
                  </a:cubicBezTo>
                  <a:cubicBezTo>
                    <a:pt x="1476077" y="204505"/>
                    <a:pt x="1488165" y="192417"/>
                    <a:pt x="1488165" y="177505"/>
                  </a:cubicBezTo>
                  <a:cubicBezTo>
                    <a:pt x="1488165" y="162593"/>
                    <a:pt x="1476077" y="150505"/>
                    <a:pt x="1461165" y="150505"/>
                  </a:cubicBezTo>
                  <a:close/>
                  <a:moveTo>
                    <a:pt x="613892" y="137098"/>
                  </a:moveTo>
                  <a:cubicBezTo>
                    <a:pt x="602734" y="137098"/>
                    <a:pt x="592632" y="141621"/>
                    <a:pt x="585319" y="148933"/>
                  </a:cubicBezTo>
                  <a:lnTo>
                    <a:pt x="573484" y="177506"/>
                  </a:lnTo>
                  <a:lnTo>
                    <a:pt x="585319" y="206078"/>
                  </a:lnTo>
                  <a:cubicBezTo>
                    <a:pt x="592632" y="213390"/>
                    <a:pt x="602734" y="217913"/>
                    <a:pt x="613892" y="217913"/>
                  </a:cubicBezTo>
                  <a:lnTo>
                    <a:pt x="935506" y="217914"/>
                  </a:lnTo>
                  <a:cubicBezTo>
                    <a:pt x="957823" y="217914"/>
                    <a:pt x="975914" y="199823"/>
                    <a:pt x="975914" y="177506"/>
                  </a:cubicBezTo>
                  <a:lnTo>
                    <a:pt x="975915" y="177506"/>
                  </a:lnTo>
                  <a:cubicBezTo>
                    <a:pt x="975915" y="155189"/>
                    <a:pt x="957824" y="137098"/>
                    <a:pt x="935507" y="137098"/>
                  </a:cubicBezTo>
                  <a:close/>
                  <a:moveTo>
                    <a:pt x="31023" y="0"/>
                  </a:moveTo>
                  <a:lnTo>
                    <a:pt x="1518376" y="0"/>
                  </a:lnTo>
                  <a:cubicBezTo>
                    <a:pt x="1535510" y="0"/>
                    <a:pt x="1549399" y="13889"/>
                    <a:pt x="1549399" y="31023"/>
                  </a:cubicBezTo>
                  <a:lnTo>
                    <a:pt x="1549399" y="1336223"/>
                  </a:lnTo>
                  <a:cubicBezTo>
                    <a:pt x="1549399" y="1353357"/>
                    <a:pt x="1535510" y="1367246"/>
                    <a:pt x="1518376" y="1367246"/>
                  </a:cubicBezTo>
                  <a:lnTo>
                    <a:pt x="31023" y="1367246"/>
                  </a:lnTo>
                  <a:cubicBezTo>
                    <a:pt x="13889" y="1367246"/>
                    <a:pt x="0" y="1353357"/>
                    <a:pt x="0" y="1336223"/>
                  </a:cubicBezTo>
                  <a:lnTo>
                    <a:pt x="0" y="31023"/>
                  </a:lnTo>
                  <a:cubicBezTo>
                    <a:pt x="0" y="13889"/>
                    <a:pt x="13889" y="0"/>
                    <a:pt x="31023" y="0"/>
                  </a:cubicBezTo>
                  <a:close/>
                </a:path>
              </a:pathLst>
            </a:custGeom>
            <a:gradFill>
              <a:gsLst>
                <a:gs pos="26000">
                  <a:schemeClr val="accent1">
                    <a:lumMod val="5000"/>
                    <a:lumOff val="95000"/>
                    <a:alpha val="30000"/>
                  </a:schemeClr>
                </a:gs>
                <a:gs pos="29000">
                  <a:schemeClr val="accent1">
                    <a:lumMod val="5000"/>
                    <a:lumOff val="95000"/>
                    <a:alpha val="47000"/>
                  </a:schemeClr>
                </a:gs>
                <a:gs pos="100000">
                  <a:schemeClr val="bg1">
                    <a:alpha val="20000"/>
                  </a:schemeClr>
                </a:gs>
              </a:gsLst>
              <a:lin ang="5400000" scaled="1"/>
            </a:gradFill>
            <a:ln>
              <a:solidFill>
                <a:srgbClr val="A2B3C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cxnSp>
          <p:nvCxnSpPr>
            <p:cNvPr id="12" name="직선 연결선 11"/>
            <p:cNvCxnSpPr/>
            <p:nvPr/>
          </p:nvCxnSpPr>
          <p:spPr>
            <a:xfrm>
              <a:off x="652444" y="3072266"/>
              <a:ext cx="4738706" cy="0"/>
            </a:xfrm>
            <a:prstGeom prst="line">
              <a:avLst/>
            </a:prstGeom>
            <a:ln>
              <a:solidFill>
                <a:srgbClr val="4C5F6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양쪽 모서리가 둥근 사각형 17"/>
            <p:cNvSpPr/>
            <p:nvPr/>
          </p:nvSpPr>
          <p:spPr>
            <a:xfrm>
              <a:off x="2657694" y="1954944"/>
              <a:ext cx="751101" cy="518995"/>
            </a:xfrm>
            <a:prstGeom prst="round2SameRect">
              <a:avLst>
                <a:gd name="adj1" fmla="val 16667"/>
                <a:gd name="adj2" fmla="val 5917"/>
              </a:avLst>
            </a:prstGeom>
            <a:solidFill>
              <a:schemeClr val="bg1">
                <a:alpha val="28000"/>
              </a:schemeClr>
            </a:solidFill>
            <a:ln>
              <a:solidFill>
                <a:srgbClr val="A2B3C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22" name="자유형 21"/>
            <p:cNvSpPr/>
            <p:nvPr/>
          </p:nvSpPr>
          <p:spPr>
            <a:xfrm>
              <a:off x="2581225" y="1197717"/>
              <a:ext cx="904043" cy="1276411"/>
            </a:xfrm>
            <a:custGeom>
              <a:avLst/>
              <a:gdLst>
                <a:gd name="connsiteX0" fmla="*/ 143259 w 295592"/>
                <a:gd name="connsiteY0" fmla="*/ 48903 h 417344"/>
                <a:gd name="connsiteX1" fmla="*/ 78966 w 295592"/>
                <a:gd name="connsiteY1" fmla="*/ 113196 h 417344"/>
                <a:gd name="connsiteX2" fmla="*/ 143259 w 295592"/>
                <a:gd name="connsiteY2" fmla="*/ 177489 h 417344"/>
                <a:gd name="connsiteX3" fmla="*/ 207552 w 295592"/>
                <a:gd name="connsiteY3" fmla="*/ 113196 h 417344"/>
                <a:gd name="connsiteX4" fmla="*/ 143259 w 295592"/>
                <a:gd name="connsiteY4" fmla="*/ 48903 h 417344"/>
                <a:gd name="connsiteX5" fmla="*/ 49266 w 295592"/>
                <a:gd name="connsiteY5" fmla="*/ 0 h 417344"/>
                <a:gd name="connsiteX6" fmla="*/ 246326 w 295592"/>
                <a:gd name="connsiteY6" fmla="*/ 0 h 417344"/>
                <a:gd name="connsiteX7" fmla="*/ 295592 w 295592"/>
                <a:gd name="connsiteY7" fmla="*/ 49266 h 417344"/>
                <a:gd name="connsiteX8" fmla="*/ 295592 w 295592"/>
                <a:gd name="connsiteY8" fmla="*/ 399854 h 417344"/>
                <a:gd name="connsiteX9" fmla="*/ 278102 w 295592"/>
                <a:gd name="connsiteY9" fmla="*/ 417344 h 417344"/>
                <a:gd name="connsiteX10" fmla="*/ 17490 w 295592"/>
                <a:gd name="connsiteY10" fmla="*/ 417344 h 417344"/>
                <a:gd name="connsiteX11" fmla="*/ 0 w 295592"/>
                <a:gd name="connsiteY11" fmla="*/ 399854 h 417344"/>
                <a:gd name="connsiteX12" fmla="*/ 0 w 295592"/>
                <a:gd name="connsiteY12" fmla="*/ 49266 h 417344"/>
                <a:gd name="connsiteX13" fmla="*/ 49266 w 295592"/>
                <a:gd name="connsiteY13" fmla="*/ 0 h 417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95592" h="417344">
                  <a:moveTo>
                    <a:pt x="143259" y="48903"/>
                  </a:moveTo>
                  <a:cubicBezTo>
                    <a:pt x="107751" y="48903"/>
                    <a:pt x="78966" y="77688"/>
                    <a:pt x="78966" y="113196"/>
                  </a:cubicBezTo>
                  <a:cubicBezTo>
                    <a:pt x="78966" y="148704"/>
                    <a:pt x="107751" y="177489"/>
                    <a:pt x="143259" y="177489"/>
                  </a:cubicBezTo>
                  <a:cubicBezTo>
                    <a:pt x="178767" y="177489"/>
                    <a:pt x="207552" y="148704"/>
                    <a:pt x="207552" y="113196"/>
                  </a:cubicBezTo>
                  <a:cubicBezTo>
                    <a:pt x="207552" y="77688"/>
                    <a:pt x="178767" y="48903"/>
                    <a:pt x="143259" y="48903"/>
                  </a:cubicBezTo>
                  <a:close/>
                  <a:moveTo>
                    <a:pt x="49266" y="0"/>
                  </a:moveTo>
                  <a:lnTo>
                    <a:pt x="246326" y="0"/>
                  </a:lnTo>
                  <a:cubicBezTo>
                    <a:pt x="273535" y="0"/>
                    <a:pt x="295592" y="22057"/>
                    <a:pt x="295592" y="49266"/>
                  </a:cubicBezTo>
                  <a:lnTo>
                    <a:pt x="295592" y="399854"/>
                  </a:lnTo>
                  <a:cubicBezTo>
                    <a:pt x="295592" y="409513"/>
                    <a:pt x="287761" y="417344"/>
                    <a:pt x="278102" y="417344"/>
                  </a:cubicBezTo>
                  <a:lnTo>
                    <a:pt x="17490" y="417344"/>
                  </a:lnTo>
                  <a:cubicBezTo>
                    <a:pt x="7831" y="417344"/>
                    <a:pt x="0" y="409513"/>
                    <a:pt x="0" y="399854"/>
                  </a:cubicBezTo>
                  <a:lnTo>
                    <a:pt x="0" y="49266"/>
                  </a:lnTo>
                  <a:cubicBezTo>
                    <a:pt x="0" y="22057"/>
                    <a:pt x="22057" y="0"/>
                    <a:pt x="49266" y="0"/>
                  </a:cubicBezTo>
                  <a:close/>
                </a:path>
              </a:pathLst>
            </a:custGeom>
            <a:solidFill>
              <a:schemeClr val="bg1">
                <a:alpha val="28000"/>
              </a:schemeClr>
            </a:solidFill>
            <a:ln>
              <a:solidFill>
                <a:srgbClr val="A2B3C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21" name="타원 20"/>
            <p:cNvSpPr/>
            <p:nvPr/>
          </p:nvSpPr>
          <p:spPr>
            <a:xfrm>
              <a:off x="2825161" y="1334979"/>
              <a:ext cx="393269" cy="393269"/>
            </a:xfrm>
            <a:prstGeom prst="ellipse">
              <a:avLst/>
            </a:prstGeom>
            <a:noFill/>
            <a:ln w="15875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69000">
                    <a:schemeClr val="bg1">
                      <a:lumMod val="6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5400000" scaled="1"/>
              </a:gra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24" name="모서리가 둥근 직사각형 23"/>
            <p:cNvSpPr/>
            <p:nvPr/>
          </p:nvSpPr>
          <p:spPr>
            <a:xfrm>
              <a:off x="953462" y="3345446"/>
              <a:ext cx="4136663" cy="2549474"/>
            </a:xfrm>
            <a:prstGeom prst="roundRect">
              <a:avLst>
                <a:gd name="adj" fmla="val 6785"/>
              </a:avLst>
            </a:prstGeom>
            <a:solidFill>
              <a:schemeClr val="bg1">
                <a:alpha val="28000"/>
              </a:schemeClr>
            </a:solidFill>
            <a:ln>
              <a:solidFill>
                <a:srgbClr val="A2B3C3"/>
              </a:solidFill>
            </a:ln>
            <a:scene3d>
              <a:camera prst="orthographicFront"/>
              <a:lightRig rig="threePt" dir="t"/>
            </a:scene3d>
            <a:sp3d>
              <a:bevelT w="38100" h="12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25" name="모서리가 둥근 직사각형 24"/>
            <p:cNvSpPr/>
            <p:nvPr/>
          </p:nvSpPr>
          <p:spPr>
            <a:xfrm>
              <a:off x="1039939" y="3413612"/>
              <a:ext cx="3963707" cy="2422265"/>
            </a:xfrm>
            <a:prstGeom prst="roundRect">
              <a:avLst>
                <a:gd name="adj" fmla="val 3390"/>
              </a:avLst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2" name="자유형 1"/>
            <p:cNvSpPr/>
            <p:nvPr/>
          </p:nvSpPr>
          <p:spPr>
            <a:xfrm>
              <a:off x="2181395" y="238971"/>
              <a:ext cx="952596" cy="1312060"/>
            </a:xfrm>
            <a:custGeom>
              <a:avLst/>
              <a:gdLst>
                <a:gd name="connsiteX0" fmla="*/ 0 w 297180"/>
                <a:gd name="connsiteY0" fmla="*/ 0 h 461878"/>
                <a:gd name="connsiteX1" fmla="*/ 190500 w 297180"/>
                <a:gd name="connsiteY1" fmla="*/ 434340 h 461878"/>
                <a:gd name="connsiteX2" fmla="*/ 297180 w 297180"/>
                <a:gd name="connsiteY2" fmla="*/ 381000 h 461878"/>
                <a:gd name="connsiteX0" fmla="*/ 0 w 297180"/>
                <a:gd name="connsiteY0" fmla="*/ 0 h 422545"/>
                <a:gd name="connsiteX1" fmla="*/ 169069 w 297180"/>
                <a:gd name="connsiteY1" fmla="*/ 372428 h 422545"/>
                <a:gd name="connsiteX2" fmla="*/ 297180 w 297180"/>
                <a:gd name="connsiteY2" fmla="*/ 381000 h 422545"/>
                <a:gd name="connsiteX0" fmla="*/ 0 w 311467"/>
                <a:gd name="connsiteY0" fmla="*/ 0 h 429993"/>
                <a:gd name="connsiteX1" fmla="*/ 169069 w 311467"/>
                <a:gd name="connsiteY1" fmla="*/ 372428 h 429993"/>
                <a:gd name="connsiteX2" fmla="*/ 311467 w 311467"/>
                <a:gd name="connsiteY2" fmla="*/ 392906 h 429993"/>
                <a:gd name="connsiteX0" fmla="*/ 0 w 311467"/>
                <a:gd name="connsiteY0" fmla="*/ 0 h 429000"/>
                <a:gd name="connsiteX1" fmla="*/ 169069 w 311467"/>
                <a:gd name="connsiteY1" fmla="*/ 372428 h 429000"/>
                <a:gd name="connsiteX2" fmla="*/ 311467 w 311467"/>
                <a:gd name="connsiteY2" fmla="*/ 392906 h 429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11467" h="429000">
                  <a:moveTo>
                    <a:pt x="0" y="0"/>
                  </a:moveTo>
                  <a:cubicBezTo>
                    <a:pt x="70485" y="185420"/>
                    <a:pt x="117158" y="306944"/>
                    <a:pt x="169069" y="372428"/>
                  </a:cubicBezTo>
                  <a:cubicBezTo>
                    <a:pt x="220980" y="437912"/>
                    <a:pt x="263842" y="448945"/>
                    <a:pt x="311467" y="392906"/>
                  </a:cubicBezTo>
                </a:path>
              </a:pathLst>
            </a:custGeom>
            <a:noFill/>
            <a:ln w="107950" cap="rnd">
              <a:solidFill>
                <a:schemeClr val="tx1"/>
              </a:solidFill>
              <a:miter lim="800000"/>
            </a:ln>
            <a:scene3d>
              <a:camera prst="orthographicFront"/>
              <a:lightRig rig="flat" dir="t"/>
            </a:scene3d>
            <a:sp3d prstMaterial="dkEdge">
              <a:bevelT w="190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5557043" y="3295182"/>
            <a:ext cx="2487961" cy="19518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Aft>
                <a:spcPts val="600"/>
              </a:spcAft>
            </a:pPr>
            <a:r>
              <a:rPr lang="zh-TW" altLang="en-US" sz="20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授课教师：</a:t>
            </a:r>
            <a:endParaRPr lang="en-US" altLang="zh-TW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>
              <a:spcAft>
                <a:spcPts val="300"/>
              </a:spcAft>
            </a:pPr>
            <a:r>
              <a:rPr lang="zh-TW" altLang="en-US" sz="2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　淮阴工学院</a:t>
            </a:r>
            <a:endParaRPr lang="en-US" altLang="zh-TW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/>
            <a:r>
              <a:rPr lang="zh-TW" altLang="en-US" sz="2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　应用技术学院</a:t>
            </a:r>
            <a:endParaRPr lang="en-US" altLang="zh-TW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>
              <a:lnSpc>
                <a:spcPts val="6400"/>
              </a:lnSpc>
            </a:pPr>
            <a:r>
              <a:rPr lang="zh-TW" altLang="en-US" sz="6000" b="1" dirty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華康流風體W3(P)" panose="03000300000000000000" pitchFamily="66" charset="-120"/>
                <a:ea typeface="華康流風體W3(P)" panose="03000300000000000000" pitchFamily="66" charset="-120"/>
              </a:rPr>
              <a:t>陶志行</a:t>
            </a:r>
            <a:endParaRPr lang="en-US" altLang="zh-TW" sz="6000" b="1" dirty="0">
              <a:solidFill>
                <a:schemeClr val="accent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8" name="자유형 57"/>
          <p:cNvSpPr/>
          <p:nvPr/>
        </p:nvSpPr>
        <p:spPr>
          <a:xfrm>
            <a:off x="-1" y="0"/>
            <a:ext cx="3712171" cy="6858000"/>
          </a:xfrm>
          <a:custGeom>
            <a:avLst/>
            <a:gdLst>
              <a:gd name="connsiteX0" fmla="*/ 0 w 3712171"/>
              <a:gd name="connsiteY0" fmla="*/ 0 h 6858000"/>
              <a:gd name="connsiteX1" fmla="*/ 1789581 w 3712171"/>
              <a:gd name="connsiteY1" fmla="*/ 0 h 6858000"/>
              <a:gd name="connsiteX2" fmla="*/ 3712171 w 3712171"/>
              <a:gd name="connsiteY2" fmla="*/ 6858000 h 6858000"/>
              <a:gd name="connsiteX3" fmla="*/ 0 w 371217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12171" h="6858000">
                <a:moveTo>
                  <a:pt x="0" y="0"/>
                </a:moveTo>
                <a:lnTo>
                  <a:pt x="1789581" y="0"/>
                </a:lnTo>
                <a:lnTo>
                  <a:pt x="371217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9" name="자유형 58"/>
          <p:cNvSpPr/>
          <p:nvPr/>
        </p:nvSpPr>
        <p:spPr>
          <a:xfrm flipH="1">
            <a:off x="8479829" y="0"/>
            <a:ext cx="3712171" cy="6858000"/>
          </a:xfrm>
          <a:custGeom>
            <a:avLst/>
            <a:gdLst>
              <a:gd name="connsiteX0" fmla="*/ 0 w 3712171"/>
              <a:gd name="connsiteY0" fmla="*/ 0 h 6858000"/>
              <a:gd name="connsiteX1" fmla="*/ 1789581 w 3712171"/>
              <a:gd name="connsiteY1" fmla="*/ 0 h 6858000"/>
              <a:gd name="connsiteX2" fmla="*/ 3712171 w 3712171"/>
              <a:gd name="connsiteY2" fmla="*/ 6858000 h 6858000"/>
              <a:gd name="connsiteX3" fmla="*/ 0 w 371217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12171" h="6858000">
                <a:moveTo>
                  <a:pt x="0" y="0"/>
                </a:moveTo>
                <a:lnTo>
                  <a:pt x="1789581" y="0"/>
                </a:lnTo>
                <a:lnTo>
                  <a:pt x="371217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0" name="자유형 59"/>
          <p:cNvSpPr/>
          <p:nvPr/>
        </p:nvSpPr>
        <p:spPr>
          <a:xfrm>
            <a:off x="8484972" y="0"/>
            <a:ext cx="3402228" cy="6866237"/>
          </a:xfrm>
          <a:custGeom>
            <a:avLst/>
            <a:gdLst>
              <a:gd name="connsiteX0" fmla="*/ 1907318 w 3402228"/>
              <a:gd name="connsiteY0" fmla="*/ 0 h 6866237"/>
              <a:gd name="connsiteX1" fmla="*/ 2040890 w 3402228"/>
              <a:gd name="connsiteY1" fmla="*/ 0 h 6866237"/>
              <a:gd name="connsiteX2" fmla="*/ 2049678 w 3402228"/>
              <a:gd name="connsiteY2" fmla="*/ 19049 h 6866237"/>
              <a:gd name="connsiteX3" fmla="*/ 3402228 w 3402228"/>
              <a:gd name="connsiteY3" fmla="*/ 1352549 h 6866237"/>
              <a:gd name="connsiteX4" fmla="*/ 1992528 w 3402228"/>
              <a:gd name="connsiteY4" fmla="*/ 2476499 h 6866237"/>
              <a:gd name="connsiteX5" fmla="*/ 3326028 w 3402228"/>
              <a:gd name="connsiteY5" fmla="*/ 3352799 h 6866237"/>
              <a:gd name="connsiteX6" fmla="*/ 1059078 w 3402228"/>
              <a:gd name="connsiteY6" fmla="*/ 6857999 h 6866237"/>
              <a:gd name="connsiteX7" fmla="*/ 0 w 3402228"/>
              <a:gd name="connsiteY7" fmla="*/ 6866237 h 6866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02228" h="6866237">
                <a:moveTo>
                  <a:pt x="1907318" y="0"/>
                </a:moveTo>
                <a:lnTo>
                  <a:pt x="2040890" y="0"/>
                </a:lnTo>
                <a:lnTo>
                  <a:pt x="2049678" y="19049"/>
                </a:lnTo>
                <a:lnTo>
                  <a:pt x="3402228" y="1352549"/>
                </a:lnTo>
                <a:lnTo>
                  <a:pt x="1992528" y="2476499"/>
                </a:lnTo>
                <a:lnTo>
                  <a:pt x="3326028" y="3352799"/>
                </a:lnTo>
                <a:lnTo>
                  <a:pt x="1059078" y="6857999"/>
                </a:lnTo>
                <a:lnTo>
                  <a:pt x="0" y="6866237"/>
                </a:lnTo>
                <a:close/>
              </a:path>
            </a:pathLst>
          </a:custGeom>
          <a:solidFill>
            <a:schemeClr val="tx1">
              <a:alpha val="31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71" name="자유형 70"/>
          <p:cNvSpPr/>
          <p:nvPr/>
        </p:nvSpPr>
        <p:spPr>
          <a:xfrm flipH="1">
            <a:off x="293816" y="-12700"/>
            <a:ext cx="3402228" cy="6866237"/>
          </a:xfrm>
          <a:custGeom>
            <a:avLst/>
            <a:gdLst>
              <a:gd name="connsiteX0" fmla="*/ 1907318 w 3402228"/>
              <a:gd name="connsiteY0" fmla="*/ 0 h 6866237"/>
              <a:gd name="connsiteX1" fmla="*/ 2040890 w 3402228"/>
              <a:gd name="connsiteY1" fmla="*/ 0 h 6866237"/>
              <a:gd name="connsiteX2" fmla="*/ 2049678 w 3402228"/>
              <a:gd name="connsiteY2" fmla="*/ 19049 h 6866237"/>
              <a:gd name="connsiteX3" fmla="*/ 3402228 w 3402228"/>
              <a:gd name="connsiteY3" fmla="*/ 1352549 h 6866237"/>
              <a:gd name="connsiteX4" fmla="*/ 1992528 w 3402228"/>
              <a:gd name="connsiteY4" fmla="*/ 2476499 h 6866237"/>
              <a:gd name="connsiteX5" fmla="*/ 3326028 w 3402228"/>
              <a:gd name="connsiteY5" fmla="*/ 3352799 h 6866237"/>
              <a:gd name="connsiteX6" fmla="*/ 1059078 w 3402228"/>
              <a:gd name="connsiteY6" fmla="*/ 6857999 h 6866237"/>
              <a:gd name="connsiteX7" fmla="*/ 0 w 3402228"/>
              <a:gd name="connsiteY7" fmla="*/ 6866237 h 6866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02228" h="6866237">
                <a:moveTo>
                  <a:pt x="1907318" y="0"/>
                </a:moveTo>
                <a:lnTo>
                  <a:pt x="2040890" y="0"/>
                </a:lnTo>
                <a:lnTo>
                  <a:pt x="2049678" y="19049"/>
                </a:lnTo>
                <a:lnTo>
                  <a:pt x="3402228" y="1352549"/>
                </a:lnTo>
                <a:lnTo>
                  <a:pt x="1992528" y="2476499"/>
                </a:lnTo>
                <a:lnTo>
                  <a:pt x="3326028" y="3352799"/>
                </a:lnTo>
                <a:lnTo>
                  <a:pt x="1059078" y="6857999"/>
                </a:lnTo>
                <a:lnTo>
                  <a:pt x="0" y="6866237"/>
                </a:lnTo>
                <a:close/>
              </a:path>
            </a:pathLst>
          </a:custGeom>
          <a:solidFill>
            <a:schemeClr val="tx1">
              <a:alpha val="31000"/>
            </a:schemeClr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1A06830-623B-4822-B0F6-926EEABFBB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4000" y="3726000"/>
            <a:ext cx="1213948" cy="1192774"/>
          </a:xfrm>
          <a:prstGeom prst="rect">
            <a:avLst/>
          </a:prstGeom>
        </p:spPr>
      </p:pic>
      <p:sp>
        <p:nvSpPr>
          <p:cNvPr id="44" name="타원 43"/>
          <p:cNvSpPr/>
          <p:nvPr/>
        </p:nvSpPr>
        <p:spPr>
          <a:xfrm>
            <a:off x="4443267" y="3810794"/>
            <a:ext cx="1027299" cy="1027299"/>
          </a:xfrm>
          <a:prstGeom prst="ellipse">
            <a:avLst/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13805C04-3D0D-4E60-A08E-AD5F1DA8CB30}"/>
              </a:ext>
            </a:extLst>
          </p:cNvPr>
          <p:cNvSpPr txBox="1"/>
          <p:nvPr/>
        </p:nvSpPr>
        <p:spPr>
          <a:xfrm>
            <a:off x="4374000" y="5191953"/>
            <a:ext cx="3671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2400" i="1" dirty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tau1039@163.com</a:t>
            </a:r>
            <a:endParaRPr lang="zh-TW" altLang="en-US" sz="2400" i="1" dirty="0">
              <a:solidFill>
                <a:schemeClr val="accent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0516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5D09AD1A-345F-4DBC-B633-6ECD484106A8}"/>
              </a:ext>
            </a:extLst>
          </p:cNvPr>
          <p:cNvGrpSpPr/>
          <p:nvPr/>
        </p:nvGrpSpPr>
        <p:grpSpPr>
          <a:xfrm>
            <a:off x="10913737" y="328451"/>
            <a:ext cx="1008063" cy="766763"/>
            <a:chOff x="7058025" y="534969"/>
            <a:chExt cx="1008063" cy="766763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03857">
              <a:off x="7456488" y="692132"/>
              <a:ext cx="609600" cy="609600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8025" y="534969"/>
              <a:ext cx="361950" cy="361950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00000">
              <a:off x="7543800" y="548306"/>
              <a:ext cx="180975" cy="180975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656245" y="5871315"/>
            <a:ext cx="379876" cy="379876"/>
          </a:xfrm>
          <a:prstGeom prst="rect">
            <a:avLst/>
          </a:prstGeom>
        </p:spPr>
      </p:pic>
      <p:sp>
        <p:nvSpPr>
          <p:cNvPr id="14" name="TextBox 7">
            <a:extLst>
              <a:ext uri="{FF2B5EF4-FFF2-40B4-BE49-F238E27FC236}">
                <a16:creationId xmlns:a16="http://schemas.microsoft.com/office/drawing/2014/main" id="{050060D9-94F3-48AF-87DB-86AF188D5862}"/>
              </a:ext>
            </a:extLst>
          </p:cNvPr>
          <p:cNvSpPr txBox="1"/>
          <p:nvPr/>
        </p:nvSpPr>
        <p:spPr>
          <a:xfrm>
            <a:off x="840751" y="1020447"/>
            <a:ext cx="10772857" cy="55382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 algn="just" latinLnBrk="0" hangingPunct="0">
              <a:spcAft>
                <a:spcPts val="1200"/>
              </a:spcAft>
              <a:buFont typeface="Wingdings" panose="05000000000000000000" pitchFamily="2" charset="2"/>
              <a:buChar char="n"/>
              <a:defRPr/>
            </a:pPr>
            <a:r>
              <a:rPr lang="zh-CN" altLang="en-US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继承</a:t>
            </a:r>
            <a:r>
              <a:rPr lang="zh-TW" altLang="en-US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TW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is-a </a:t>
            </a:r>
            <a:r>
              <a:rPr lang="en-US" altLang="zh-TW" sz="2400" b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(</a:t>
            </a:r>
            <a:r>
              <a:rPr lang="zh-TW" altLang="en-US" sz="2400" b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续</a:t>
            </a:r>
            <a:r>
              <a:rPr lang="en-US" altLang="zh-TW" sz="2400" b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)</a:t>
            </a:r>
            <a:endParaRPr lang="en-US" altLang="zh-TW" sz="24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Microsoft JhengHei" panose="020B0604030504040204" pitchFamily="34" charset="-120"/>
            </a:endParaRPr>
          </a:p>
          <a:p>
            <a:pPr marL="342900" lvl="0" indent="-342900" algn="just" latinLnBrk="0" hangingPunct="0">
              <a:spcAft>
                <a:spcPts val="1200"/>
              </a:spcAft>
              <a:buFont typeface="Wingdings" panose="05000000000000000000" pitchFamily="2" charset="2"/>
              <a:buChar char="n"/>
              <a:defRPr/>
            </a:pPr>
            <a:endParaRPr lang="zh-CN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Microsoft JhengHei" panose="020B0604030504040204" pitchFamily="34" charset="-120"/>
            </a:endParaRPr>
          </a:p>
        </p:txBody>
      </p:sp>
      <p:sp>
        <p:nvSpPr>
          <p:cNvPr id="8" name="TextBox 5">
            <a:extLst>
              <a:ext uri="{FF2B5EF4-FFF2-40B4-BE49-F238E27FC236}">
                <a16:creationId xmlns:a16="http://schemas.microsoft.com/office/drawing/2014/main" id="{81CED095-32CE-44C6-ADB6-F86D3DC5DD9F}"/>
              </a:ext>
            </a:extLst>
          </p:cNvPr>
          <p:cNvSpPr txBox="1"/>
          <p:nvPr/>
        </p:nvSpPr>
        <p:spPr>
          <a:xfrm>
            <a:off x="379142" y="273359"/>
            <a:ext cx="10487378" cy="747088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lvl="0">
              <a:defRPr/>
            </a:pPr>
            <a:r>
              <a:rPr kumimoji="0" lang="en-US" altLang="zh-CN" sz="3200" b="1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mic Sans MS" panose="030F0702030302020204" pitchFamily="66" charset="0"/>
                <a:ea typeface="微軟正黑體" panose="020B0604030504040204" pitchFamily="34" charset="-120"/>
              </a:rPr>
              <a:t>7.10 </a:t>
            </a:r>
            <a:r>
              <a:rPr kumimoji="0" lang="zh-CN" altLang="en-US" sz="3200" b="1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mic Sans MS" panose="030F0702030302020204" pitchFamily="66" charset="0"/>
                <a:ea typeface="微軟正黑體" panose="020B0604030504040204" pitchFamily="34" charset="-120"/>
              </a:rPr>
              <a:t>类和类的关系之继承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omic Sans MS" panose="030F0702030302020204" pitchFamily="66" charset="0"/>
              <a:ea typeface="微軟正黑體" panose="020B0604030504040204" pitchFamily="34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B463BA8C-957C-42CC-A2ED-752B933597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9142" y="1469873"/>
            <a:ext cx="5489807" cy="3643547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F4DBBEE7-C3A4-46F2-9380-C87CD2B58AE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71511" y="1437489"/>
            <a:ext cx="6103706" cy="4545629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BC28AD96-8846-4DA2-BB62-D8FB85DF5A6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9142" y="4918278"/>
            <a:ext cx="4401108" cy="1708783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66BC224A-AD46-4B18-A85E-18537D00E9B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harpenSoften amount="10000"/>
                    </a14:imgEffect>
                    <a14:imgEffect>
                      <a14:brightnessContrast bright="30000" contras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8271" y="555883"/>
            <a:ext cx="6666554" cy="5788654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842A81F7-9018-484A-8DC3-BBCD2832C1C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sharpenSoften amount="10000"/>
                    </a14:imgEffect>
                    <a14:imgEffect>
                      <a14:brightnessContrast bright="30000" contras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6612" y="180947"/>
            <a:ext cx="6149873" cy="6538527"/>
          </a:xfrm>
          <a:prstGeom prst="rect">
            <a:avLst/>
          </a:prstGeom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6BC32EA2-0127-4CD8-9CFA-C0F09462F09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sharpenSoften amount="10000"/>
                    </a14:imgEffect>
                    <a14:imgEffect>
                      <a14:brightnessContrast bright="30000" contras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1944" y="1882006"/>
            <a:ext cx="6828112" cy="3093988"/>
          </a:xfrm>
          <a:prstGeom prst="rect">
            <a:avLst/>
          </a:prstGeom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550EB60B-A515-4F88-B7AB-18F4557EEEE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sharpenSoften amount="10000"/>
                    </a14:imgEffect>
                    <a14:imgEffect>
                      <a14:brightnessContrast bright="30000" contras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497" y="1226629"/>
            <a:ext cx="7453006" cy="4404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466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6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5D09AD1A-345F-4DBC-B633-6ECD484106A8}"/>
              </a:ext>
            </a:extLst>
          </p:cNvPr>
          <p:cNvGrpSpPr/>
          <p:nvPr/>
        </p:nvGrpSpPr>
        <p:grpSpPr>
          <a:xfrm>
            <a:off x="10913737" y="328451"/>
            <a:ext cx="1008063" cy="766763"/>
            <a:chOff x="7058025" y="534969"/>
            <a:chExt cx="1008063" cy="766763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03857">
              <a:off x="7456488" y="692132"/>
              <a:ext cx="609600" cy="609600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8025" y="534969"/>
              <a:ext cx="361950" cy="361950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00000">
              <a:off x="7543800" y="548306"/>
              <a:ext cx="180975" cy="180975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656245" y="5871315"/>
            <a:ext cx="379876" cy="379876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0CD2EFE1-086E-4EB7-B31D-EB3789E755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25479" y="267950"/>
            <a:ext cx="9382625" cy="63221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9142" y="273359"/>
            <a:ext cx="10487378" cy="747088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lvl="0">
              <a:defRPr/>
            </a:pPr>
            <a:r>
              <a:rPr lang="zh-TW" altLang="en-US" sz="3200" b="1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问题思考</a:t>
            </a:r>
            <a:endParaRPr lang="zh-TW" altLang="en-US" sz="3200" b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微軟正黑體" panose="020B0604030504040204" pitchFamily="34" charset="-12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105E17E2-D2B9-4244-A224-43ADA4845F02}"/>
              </a:ext>
            </a:extLst>
          </p:cNvPr>
          <p:cNvSpPr txBox="1"/>
          <p:nvPr/>
        </p:nvSpPr>
        <p:spPr>
          <a:xfrm>
            <a:off x="1851820" y="2327920"/>
            <a:ext cx="832994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 latinLnBrk="0" hangingPunct="0">
              <a:spcAft>
                <a:spcPts val="1200"/>
              </a:spcAft>
              <a:defRPr/>
            </a:pPr>
            <a:r>
              <a:rPr lang="zh-TW" alt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在</a:t>
            </a:r>
            <a:r>
              <a:rPr lang="zh-TW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Java</a:t>
            </a:r>
            <a:r>
              <a:rPr lang="zh-TW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TW" alt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中子类继承了父类，可以调用父类中</a:t>
            </a:r>
            <a:r>
              <a:rPr lang="zh-TW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lang="zh-TW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public</a:t>
            </a:r>
            <a:r>
              <a:rPr lang="zh-TW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TW" alt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和</a:t>
            </a:r>
            <a:r>
              <a:rPr lang="zh-TW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protected</a:t>
            </a:r>
            <a:r>
              <a:rPr lang="zh-TW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  <a:r>
              <a:rPr lang="zh-TW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TW" alt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的属性和方法；那子类是否也</a:t>
            </a:r>
            <a:r>
              <a:rPr lang="zh-CN" alt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继承</a:t>
            </a:r>
            <a:r>
              <a:rPr lang="zh-TW" alt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了父类的</a:t>
            </a:r>
            <a:r>
              <a:rPr lang="zh-CN" alt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构造方法及块？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8A7EE0D-B56C-4403-8F9A-35C77125D5E8}"/>
              </a:ext>
            </a:extLst>
          </p:cNvPr>
          <p:cNvSpPr/>
          <p:nvPr/>
        </p:nvSpPr>
        <p:spPr>
          <a:xfrm>
            <a:off x="-4613524" y="6009263"/>
            <a:ext cx="142103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A,B,D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34003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5D09AD1A-345F-4DBC-B633-6ECD484106A8}"/>
              </a:ext>
            </a:extLst>
          </p:cNvPr>
          <p:cNvGrpSpPr/>
          <p:nvPr/>
        </p:nvGrpSpPr>
        <p:grpSpPr>
          <a:xfrm>
            <a:off x="10913737" y="328451"/>
            <a:ext cx="1008063" cy="766763"/>
            <a:chOff x="7058025" y="534969"/>
            <a:chExt cx="1008063" cy="766763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03857">
              <a:off x="7456488" y="692132"/>
              <a:ext cx="609600" cy="609600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8025" y="534969"/>
              <a:ext cx="361950" cy="361950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00000">
              <a:off x="7543800" y="548306"/>
              <a:ext cx="180975" cy="180975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656245" y="5871315"/>
            <a:ext cx="379876" cy="379876"/>
          </a:xfrm>
          <a:prstGeom prst="rect">
            <a:avLst/>
          </a:prstGeom>
        </p:spPr>
      </p:pic>
      <p:sp>
        <p:nvSpPr>
          <p:cNvPr id="14" name="TextBox 7">
            <a:extLst>
              <a:ext uri="{FF2B5EF4-FFF2-40B4-BE49-F238E27FC236}">
                <a16:creationId xmlns:a16="http://schemas.microsoft.com/office/drawing/2014/main" id="{050060D9-94F3-48AF-87DB-86AF188D5862}"/>
              </a:ext>
            </a:extLst>
          </p:cNvPr>
          <p:cNvSpPr txBox="1"/>
          <p:nvPr/>
        </p:nvSpPr>
        <p:spPr>
          <a:xfrm>
            <a:off x="840751" y="954000"/>
            <a:ext cx="10972107" cy="529719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lvl="0" indent="-342900" algn="just" latinLnBrk="0" hangingPunct="0">
              <a:spcAft>
                <a:spcPts val="1800"/>
              </a:spcAft>
              <a:buFont typeface="Wingdings" panose="05000000000000000000" pitchFamily="2" charset="2"/>
              <a:buChar char="n"/>
              <a:defRPr/>
            </a:pPr>
            <a:r>
              <a:rPr lang="zh-CN" altLang="en-US" sz="28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构造方法及块的继承</a:t>
            </a:r>
            <a:r>
              <a:rPr lang="zh-TW" altLang="en-US" sz="28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问题</a:t>
            </a:r>
            <a:endParaRPr lang="en-US" altLang="zh-TW" sz="28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Microsoft JhengHei" panose="020B0604030504040204" pitchFamily="34" charset="-120"/>
            </a:endParaRPr>
          </a:p>
          <a:p>
            <a:pPr marL="358775" lvl="1" algn="just" latinLnBrk="0" hangingPunct="0">
              <a:spcAft>
                <a:spcPts val="1800"/>
              </a:spcAft>
              <a:buSzPct val="80000"/>
              <a:tabLst>
                <a:tab pos="2152650" algn="l"/>
              </a:tabLst>
              <a:defRPr/>
            </a:pP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构造方法严格意义来说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，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不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能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算做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是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子类继承过来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的；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只是单纯的在</a:t>
            </a:r>
            <a:r>
              <a:rPr lang="zh-CN" altLang="en-US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子类调用构造方法时</a:t>
            </a:r>
            <a:r>
              <a:rPr lang="zh-TW" altLang="en-US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，</a:t>
            </a:r>
            <a:r>
              <a:rPr lang="zh-CN" altLang="en-US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默认调用父类的构造方法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。</a:t>
            </a:r>
            <a:endParaRPr lang="en-US" altLang="zh-CN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>
                <a:solidFill>
                  <a:srgbClr val="FFFF00"/>
                </a:solidFill>
              </a:u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358775" lvl="1" algn="just" latinLnBrk="0" hangingPunct="0">
              <a:spcAft>
                <a:spcPts val="600"/>
              </a:spcAft>
              <a:buSzPct val="80000"/>
              <a:tabLst>
                <a:tab pos="2152650" algn="l"/>
              </a:tabLst>
              <a:defRPr/>
            </a:pP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程序块严格意义来说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，也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不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能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算做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是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子类继承过来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的</a:t>
            </a:r>
            <a:r>
              <a:rPr lang="zh-TW" alt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(</a:t>
            </a:r>
            <a:r>
              <a:rPr lang="zh-TW" alt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程序块子类不能直接调用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，因为程序块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没名字</a:t>
            </a:r>
            <a:r>
              <a:rPr lang="zh-TW" alt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)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；</a:t>
            </a:r>
            <a:r>
              <a:rPr lang="zh-CN" altLang="en-US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子类执行构造方法之前</a:t>
            </a:r>
            <a:r>
              <a:rPr lang="zh-TW" altLang="en-US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，</a:t>
            </a:r>
            <a:r>
              <a:rPr lang="zh-CN" altLang="en-US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默认调用了父类的构造方法</a:t>
            </a:r>
            <a:r>
              <a:rPr lang="zh-TW" altLang="en-US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，执行</a:t>
            </a:r>
            <a:r>
              <a:rPr lang="zh-CN" altLang="en-US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父类构造方法之前自动执行父类的</a:t>
            </a:r>
            <a:r>
              <a:rPr lang="zh-TW" altLang="en-US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程序块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。</a:t>
            </a:r>
            <a:endParaRPr lang="en-US" altLang="zh-TW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Microsoft JhengHei" panose="020B0604030504040204" pitchFamily="34" charset="-120"/>
            </a:endParaRPr>
          </a:p>
        </p:txBody>
      </p:sp>
      <p:sp>
        <p:nvSpPr>
          <p:cNvPr id="8" name="TextBox 5">
            <a:extLst>
              <a:ext uri="{FF2B5EF4-FFF2-40B4-BE49-F238E27FC236}">
                <a16:creationId xmlns:a16="http://schemas.microsoft.com/office/drawing/2014/main" id="{81CED095-32CE-44C6-ADB6-F86D3DC5DD9F}"/>
              </a:ext>
            </a:extLst>
          </p:cNvPr>
          <p:cNvSpPr txBox="1"/>
          <p:nvPr/>
        </p:nvSpPr>
        <p:spPr>
          <a:xfrm>
            <a:off x="379142" y="273359"/>
            <a:ext cx="10487378" cy="747088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lvl="0">
              <a:defRPr/>
            </a:pPr>
            <a:r>
              <a:rPr kumimoji="0" lang="en-US" altLang="zh-CN" sz="3200" b="1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mic Sans MS" panose="030F0702030302020204" pitchFamily="66" charset="0"/>
                <a:ea typeface="微軟正黑體" panose="020B0604030504040204" pitchFamily="34" charset="-120"/>
              </a:rPr>
              <a:t>7.10 </a:t>
            </a:r>
            <a:r>
              <a:rPr kumimoji="0" lang="zh-CN" altLang="en-US" sz="3200" b="1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mic Sans MS" panose="030F0702030302020204" pitchFamily="66" charset="0"/>
                <a:ea typeface="微軟正黑體" panose="020B0604030504040204" pitchFamily="34" charset="-120"/>
              </a:rPr>
              <a:t>类和类的关系之继承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omic Sans MS" panose="030F0702030302020204" pitchFamily="66" charset="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47694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5D09AD1A-345F-4DBC-B633-6ECD484106A8}"/>
              </a:ext>
            </a:extLst>
          </p:cNvPr>
          <p:cNvGrpSpPr/>
          <p:nvPr/>
        </p:nvGrpSpPr>
        <p:grpSpPr>
          <a:xfrm>
            <a:off x="10913737" y="328451"/>
            <a:ext cx="1008063" cy="766763"/>
            <a:chOff x="7058025" y="534969"/>
            <a:chExt cx="1008063" cy="766763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03857">
              <a:off x="7456488" y="692132"/>
              <a:ext cx="609600" cy="609600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8025" y="534969"/>
              <a:ext cx="361950" cy="361950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00000">
              <a:off x="7543800" y="548306"/>
              <a:ext cx="180975" cy="180975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656245" y="5871315"/>
            <a:ext cx="379876" cy="379876"/>
          </a:xfrm>
          <a:prstGeom prst="rect">
            <a:avLst/>
          </a:prstGeom>
        </p:spPr>
      </p:pic>
      <p:sp>
        <p:nvSpPr>
          <p:cNvPr id="14" name="TextBox 7">
            <a:extLst>
              <a:ext uri="{FF2B5EF4-FFF2-40B4-BE49-F238E27FC236}">
                <a16:creationId xmlns:a16="http://schemas.microsoft.com/office/drawing/2014/main" id="{050060D9-94F3-48AF-87DB-86AF188D5862}"/>
              </a:ext>
            </a:extLst>
          </p:cNvPr>
          <p:cNvSpPr txBox="1"/>
          <p:nvPr/>
        </p:nvSpPr>
        <p:spPr>
          <a:xfrm>
            <a:off x="457201" y="798604"/>
            <a:ext cx="11355657" cy="545258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lvl="0" indent="-342900" algn="just" latinLnBrk="0" hangingPunct="0">
              <a:spcAft>
                <a:spcPts val="600"/>
              </a:spcAft>
              <a:buFont typeface="Wingdings" panose="05000000000000000000" pitchFamily="2" charset="2"/>
              <a:buChar char="n"/>
              <a:defRPr/>
            </a:pPr>
            <a:r>
              <a:rPr lang="zh-TW" altLang="en-US" sz="2800" b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小结</a:t>
            </a:r>
            <a:endParaRPr lang="en-US" altLang="zh-TW" sz="28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Microsoft JhengHei" panose="020B0604030504040204" pitchFamily="34" charset="-120"/>
            </a:endParaRPr>
          </a:p>
          <a:p>
            <a:pPr marL="625475" lvl="1" indent="-352425" algn="just" latinLnBrk="0" hangingPunct="0">
              <a:spcAft>
                <a:spcPts val="600"/>
              </a:spcAft>
              <a:buSzPct val="80000"/>
              <a:defRPr/>
            </a:pPr>
            <a:r>
              <a:rPr lang="en-US" altLang="zh-CN" sz="2400" b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1.</a:t>
            </a:r>
            <a:r>
              <a:rPr lang="zh-CN" altLang="en-US" sz="2400" b="1" u="heavy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子类继承父类，通过一个关键字</a:t>
            </a:r>
            <a:r>
              <a:rPr lang="zh-TW" altLang="en-US" sz="2400" b="1" u="heavy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CN" sz="2400" b="1" u="heavy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extends</a:t>
            </a: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。</a:t>
            </a:r>
            <a:endParaRPr lang="en-US" altLang="zh-CN" sz="24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Microsoft JhengHei" panose="020B0604030504040204" pitchFamily="34" charset="-120"/>
            </a:endParaRPr>
          </a:p>
          <a:p>
            <a:pPr marL="625475" lvl="1" indent="-352425" algn="just" latinLnBrk="0" hangingPunct="0">
              <a:spcAft>
                <a:spcPts val="600"/>
              </a:spcAft>
              <a:buSzPct val="80000"/>
              <a:defRPr/>
            </a:pPr>
            <a:r>
              <a:rPr lang="en-US" altLang="zh-CN"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2.</a:t>
            </a:r>
            <a:r>
              <a:rPr lang="zh-CN" altLang="en-US" sz="2400" b="1" u="heavy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子类的对象可以调用父类中的</a:t>
            </a:r>
            <a:r>
              <a:rPr lang="zh-TW" altLang="en-US" sz="1200" b="1" u="heavy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CN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(</a:t>
            </a:r>
            <a:r>
              <a:rPr lang="zh-TW" altLang="en-US" sz="12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CN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public</a:t>
            </a:r>
            <a:r>
              <a:rPr lang="zh-TW" altLang="en-US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、</a:t>
            </a:r>
            <a:r>
              <a:rPr lang="en-US" altLang="zh-CN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protected</a:t>
            </a:r>
            <a:r>
              <a:rPr lang="zh-TW" altLang="en-US" sz="12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CN" sz="2400" b="1" u="heavy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)</a:t>
            </a:r>
            <a:r>
              <a:rPr lang="zh-TW" altLang="en-US" sz="1200" b="1" u="heavy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zh-CN" altLang="en-US" sz="2400" b="1" u="heavy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属性和方法</a:t>
            </a:r>
            <a:r>
              <a:rPr lang="zh-TW" altLang="en-US"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，</a:t>
            </a:r>
            <a:r>
              <a:rPr lang="zh-CN" altLang="en-US"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当做自己的来使用</a:t>
            </a:r>
            <a:r>
              <a:rPr lang="zh-TW" altLang="en-US"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。</a:t>
            </a:r>
            <a:endParaRPr lang="zh-CN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Microsoft JhengHei" panose="020B0604030504040204" pitchFamily="34" charset="-120"/>
            </a:endParaRPr>
          </a:p>
          <a:p>
            <a:pPr marL="625475" lvl="1" indent="-352425" algn="just" latinLnBrk="0" hangingPunct="0">
              <a:spcAft>
                <a:spcPts val="600"/>
              </a:spcAft>
              <a:buSzPct val="80000"/>
              <a:defRPr/>
            </a:pPr>
            <a:r>
              <a:rPr lang="en-US" altLang="zh-CN"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3.</a:t>
            </a:r>
            <a:r>
              <a:rPr lang="zh-CN" altLang="en-US" sz="2400" b="1" u="heavy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子类可以添加自己独有的属性和方法的</a:t>
            </a:r>
            <a:r>
              <a:rPr lang="zh-TW" altLang="en-US"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。</a:t>
            </a:r>
            <a:endParaRPr lang="zh-CN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Microsoft JhengHei" panose="020B0604030504040204" pitchFamily="34" charset="-120"/>
            </a:endParaRPr>
          </a:p>
          <a:p>
            <a:pPr marL="625475" lvl="1" indent="-352425" algn="just" latinLnBrk="0" hangingPunct="0">
              <a:spcAft>
                <a:spcPts val="600"/>
              </a:spcAft>
              <a:buSzPct val="80000"/>
              <a:defRPr/>
            </a:pPr>
            <a:r>
              <a:rPr lang="en-US" altLang="zh-CN"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4.</a:t>
            </a:r>
            <a:r>
              <a:rPr lang="zh-CN" altLang="en-US" sz="2400" b="1" u="heavy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子类从父类中继承过来的方法不能满足子类需要，可以在子类中</a:t>
            </a:r>
            <a:r>
              <a:rPr lang="zh-CN" altLang="en-US" sz="2400" b="1" u="heavy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重写</a:t>
            </a:r>
            <a:r>
              <a:rPr lang="en-US" altLang="zh-CN" sz="2400" b="1" u="heavy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(</a:t>
            </a:r>
            <a:r>
              <a:rPr lang="zh-CN" altLang="en-US" sz="2400" b="1" u="heavy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覆盖</a:t>
            </a:r>
            <a:r>
              <a:rPr lang="en-US" altLang="zh-CN" sz="2400" b="1" u="heavy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)</a:t>
            </a:r>
            <a:r>
              <a:rPr lang="zh-CN" altLang="en-US" sz="2400" b="1" u="heavy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父类的方法内容</a:t>
            </a:r>
            <a:r>
              <a:rPr lang="zh-TW" altLang="en-US"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。</a:t>
            </a:r>
            <a:endParaRPr lang="zh-CN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Microsoft JhengHei" panose="020B0604030504040204" pitchFamily="34" charset="-120"/>
            </a:endParaRPr>
          </a:p>
          <a:p>
            <a:pPr marL="625475" lvl="1" indent="-352425" algn="just" latinLnBrk="0" hangingPunct="0">
              <a:spcAft>
                <a:spcPts val="600"/>
              </a:spcAft>
              <a:buSzPct val="80000"/>
              <a:defRPr/>
            </a:pPr>
            <a:r>
              <a:rPr lang="en-US" altLang="zh-CN"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5.</a:t>
            </a:r>
            <a:r>
              <a:rPr lang="zh-CN" altLang="en-US"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每一个类都有继承类</a:t>
            </a:r>
            <a:r>
              <a:rPr lang="zh-CN" altLang="en-US"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，</a:t>
            </a:r>
            <a:r>
              <a:rPr lang="zh-CN" altLang="en-US" sz="2400" b="1" u="heavy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如果不写</a:t>
            </a:r>
            <a:r>
              <a:rPr lang="zh-TW" altLang="en-US" sz="1200" b="1" u="heavy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CN" sz="2400" b="1" u="heavy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extends</a:t>
            </a:r>
            <a:r>
              <a:rPr lang="zh-TW" altLang="en-US" sz="1200" b="1" u="heavy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zh-CN" altLang="en-US" sz="2400" b="1" u="heavy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关键字，默认继承</a:t>
            </a:r>
            <a:r>
              <a:rPr lang="zh-TW" altLang="en-US" sz="1200" b="1" u="heavy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CN" sz="2400" b="1" u="heavy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Object</a:t>
            </a:r>
            <a:r>
              <a:rPr lang="zh-TW" altLang="en-US" sz="1200" b="1" u="heavy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zh-TW" altLang="en-US" sz="2400" b="1" u="heavy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类</a:t>
            </a:r>
            <a:r>
              <a:rPr lang="zh-CN" altLang="en-US"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，</a:t>
            </a:r>
            <a:r>
              <a:rPr lang="zh-CN" altLang="en-US" sz="2400" b="1" u="heavy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如果写了</a:t>
            </a:r>
            <a:r>
              <a:rPr lang="zh-TW" altLang="en-US" sz="1200" b="1" u="heavy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CN" sz="2400" b="1" u="heavy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extends</a:t>
            </a:r>
            <a:r>
              <a:rPr lang="zh-TW" altLang="en-US" sz="1200" b="1" u="heavy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zh-CN" altLang="en-US" sz="2400" b="1" u="heavy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则继承后面那个父类</a:t>
            </a:r>
            <a:r>
              <a:rPr lang="zh-TW" altLang="en-US"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。</a:t>
            </a:r>
            <a:endParaRPr lang="en-US" altLang="zh-TW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Microsoft JhengHei" panose="020B0604030504040204" pitchFamily="34" charset="-120"/>
            </a:endParaRPr>
          </a:p>
          <a:p>
            <a:pPr marL="625475" lvl="1" indent="3175" algn="just" latinLnBrk="0" hangingPunct="0">
              <a:spcAft>
                <a:spcPts val="600"/>
              </a:spcAft>
              <a:buSzPct val="80000"/>
              <a:defRPr/>
            </a:pPr>
            <a:r>
              <a:rPr lang="zh-CN" altLang="en-US"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可以理解为</a:t>
            </a:r>
            <a:r>
              <a:rPr lang="zh-TW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CN"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Object</a:t>
            </a:r>
            <a:r>
              <a:rPr lang="zh-TW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zh-CN" altLang="en-US"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类是任何一个引用类型的父类</a:t>
            </a:r>
            <a:r>
              <a:rPr lang="zh-TW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CN"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(</a:t>
            </a:r>
            <a:r>
              <a:rPr lang="zh-CN" altLang="en-US"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直接或间接的继承</a:t>
            </a:r>
            <a:r>
              <a:rPr lang="zh-TW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Object)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。</a:t>
            </a:r>
            <a:r>
              <a:rPr lang="en-US" altLang="zh-CN"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Object</a:t>
            </a:r>
            <a:r>
              <a:rPr lang="zh-TW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zh-CN" altLang="en-US"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类没有父类</a:t>
            </a:r>
            <a:r>
              <a:rPr lang="zh-TW" altLang="en-US"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。</a:t>
            </a:r>
            <a:endParaRPr lang="zh-CN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Microsoft JhengHei" panose="020B0604030504040204" pitchFamily="34" charset="-120"/>
            </a:endParaRPr>
          </a:p>
          <a:p>
            <a:pPr marL="625475" lvl="1" indent="-352425" algn="just" latinLnBrk="0" hangingPunct="0">
              <a:spcAft>
                <a:spcPts val="600"/>
              </a:spcAft>
              <a:buSzPct val="80000"/>
              <a:defRPr/>
            </a:pP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6.</a:t>
            </a:r>
            <a:r>
              <a:rPr lang="en-US" altLang="zh-CN" sz="2400" b="1" u="heavy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Java</a:t>
            </a:r>
            <a:r>
              <a:rPr lang="zh-TW" altLang="en-US" sz="1200" b="1" u="heavy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zh-CN" altLang="en-US" sz="2400" b="1" u="heavy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中继承是单个存在的</a:t>
            </a:r>
            <a:r>
              <a:rPr lang="en-US" altLang="zh-CN" sz="2400" b="1" u="heavy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(</a:t>
            </a:r>
            <a:r>
              <a:rPr lang="zh-CN" altLang="en-US" sz="2400" b="1" u="heavy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单继承</a:t>
            </a:r>
            <a:r>
              <a:rPr lang="en-US" altLang="zh-CN" sz="2400" b="1" u="heavy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)</a:t>
            </a:r>
            <a:r>
              <a:rPr lang="zh-TW" altLang="en-US"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，</a:t>
            </a:r>
            <a:r>
              <a:rPr lang="zh-CN" altLang="en-US"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每一个类只能有一个继承类</a:t>
            </a:r>
            <a:r>
              <a:rPr lang="zh-TW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(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在</a:t>
            </a:r>
            <a:r>
              <a:rPr lang="zh-TW" alt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CN"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extends</a:t>
            </a:r>
            <a:r>
              <a:rPr lang="zh-TW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zh-CN" altLang="en-US"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关键字后面只能写一个类</a:t>
            </a:r>
            <a:r>
              <a:rPr lang="en-US" altLang="zh-CN"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)</a:t>
            </a:r>
            <a:r>
              <a:rPr lang="zh-TW" altLang="en-US"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，</a:t>
            </a:r>
            <a:r>
              <a:rPr lang="zh-CN" altLang="en-US"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可以通过传递的方式实现多继承的效果</a:t>
            </a:r>
            <a:r>
              <a:rPr lang="zh-TW" altLang="en-US"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。</a:t>
            </a:r>
            <a:endParaRPr lang="en-US" altLang="zh-TW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Microsoft JhengHei" panose="020B0604030504040204" pitchFamily="34" charset="-120"/>
            </a:endParaRPr>
          </a:p>
          <a:p>
            <a:pPr marL="625475" lvl="1" indent="-352425" algn="just" latinLnBrk="0" hangingPunct="0">
              <a:spcAft>
                <a:spcPts val="600"/>
              </a:spcAft>
              <a:buSzPct val="80000"/>
              <a:defRPr/>
            </a:pPr>
            <a:r>
              <a:rPr lang="en-US" altLang="zh-CN"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7.</a:t>
            </a:r>
            <a:r>
              <a:rPr lang="zh-CN" altLang="en-US"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继承在内存中的存储形式</a:t>
            </a:r>
            <a:r>
              <a:rPr lang="zh-TW" altLang="en-US"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。</a:t>
            </a:r>
            <a:endParaRPr lang="zh-CN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Microsoft JhengHei" panose="020B0604030504040204" pitchFamily="34" charset="-120"/>
            </a:endParaRPr>
          </a:p>
        </p:txBody>
      </p:sp>
      <p:sp>
        <p:nvSpPr>
          <p:cNvPr id="8" name="TextBox 5">
            <a:extLst>
              <a:ext uri="{FF2B5EF4-FFF2-40B4-BE49-F238E27FC236}">
                <a16:creationId xmlns:a16="http://schemas.microsoft.com/office/drawing/2014/main" id="{81CED095-32CE-44C6-ADB6-F86D3DC5DD9F}"/>
              </a:ext>
            </a:extLst>
          </p:cNvPr>
          <p:cNvSpPr txBox="1"/>
          <p:nvPr/>
        </p:nvSpPr>
        <p:spPr>
          <a:xfrm>
            <a:off x="379142" y="273359"/>
            <a:ext cx="10487378" cy="747088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lvl="0">
              <a:defRPr/>
            </a:pPr>
            <a:r>
              <a:rPr kumimoji="0" lang="en-US" altLang="zh-CN" sz="3200" b="1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mic Sans MS" panose="030F0702030302020204" pitchFamily="66" charset="0"/>
                <a:ea typeface="微軟正黑體" panose="020B0604030504040204" pitchFamily="34" charset="-120"/>
              </a:rPr>
              <a:t>7.10 </a:t>
            </a:r>
            <a:r>
              <a:rPr kumimoji="0" lang="zh-CN" altLang="en-US" sz="3200" b="1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mic Sans MS" panose="030F0702030302020204" pitchFamily="66" charset="0"/>
                <a:ea typeface="微軟正黑體" panose="020B0604030504040204" pitchFamily="34" charset="-120"/>
              </a:rPr>
              <a:t>类和类的关系之继承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omic Sans MS" panose="030F0702030302020204" pitchFamily="66" charset="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561104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5D09AD1A-345F-4DBC-B633-6ECD484106A8}"/>
              </a:ext>
            </a:extLst>
          </p:cNvPr>
          <p:cNvGrpSpPr/>
          <p:nvPr/>
        </p:nvGrpSpPr>
        <p:grpSpPr>
          <a:xfrm>
            <a:off x="10913737" y="328451"/>
            <a:ext cx="1008063" cy="766763"/>
            <a:chOff x="7058025" y="534969"/>
            <a:chExt cx="1008063" cy="766763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03857">
              <a:off x="7456488" y="692132"/>
              <a:ext cx="609600" cy="609600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8025" y="534969"/>
              <a:ext cx="361950" cy="361950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00000">
              <a:off x="7543800" y="548306"/>
              <a:ext cx="180975" cy="180975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656245" y="5871315"/>
            <a:ext cx="379876" cy="379876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0CD2EFE1-086E-4EB7-B31D-EB3789E755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25479" y="267950"/>
            <a:ext cx="9382625" cy="63221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9142" y="273359"/>
            <a:ext cx="10487378" cy="747088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lvl="0">
              <a:defRPr/>
            </a:pPr>
            <a:r>
              <a:rPr lang="zh-TW" altLang="en-US" sz="3200" b="1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问题思考</a:t>
            </a:r>
            <a:endParaRPr lang="zh-TW" altLang="en-US" sz="3200" b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微軟正黑體" panose="020B0604030504040204" pitchFamily="34" charset="-12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105E17E2-D2B9-4244-A224-43ADA4845F02}"/>
              </a:ext>
            </a:extLst>
          </p:cNvPr>
          <p:cNvSpPr txBox="1"/>
          <p:nvPr/>
        </p:nvSpPr>
        <p:spPr>
          <a:xfrm>
            <a:off x="1851820" y="2327920"/>
            <a:ext cx="832994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 latinLnBrk="0" hangingPunct="0">
              <a:spcAft>
                <a:spcPts val="1200"/>
              </a:spcAft>
              <a:defRPr/>
            </a:pPr>
            <a:r>
              <a:rPr lang="zh-TW" alt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在</a:t>
            </a:r>
            <a:r>
              <a:rPr lang="zh-TW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Java</a:t>
            </a:r>
            <a:r>
              <a:rPr lang="zh-TW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TW" alt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中每个类都有继承类，每个类都直接或间接的继承</a:t>
            </a:r>
            <a:r>
              <a:rPr lang="zh-TW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Object</a:t>
            </a:r>
            <a:r>
              <a:rPr lang="zh-TW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TW" alt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类，请问</a:t>
            </a:r>
            <a:r>
              <a:rPr lang="zh-TW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Object</a:t>
            </a:r>
            <a:r>
              <a:rPr lang="zh-TW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TW" alt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类有哪些方法成员</a:t>
            </a:r>
            <a:r>
              <a:rPr lang="zh-CN" alt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？</a:t>
            </a:r>
            <a:r>
              <a:rPr lang="zh-TW" alt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其作用为何？</a:t>
            </a:r>
            <a:endParaRPr lang="zh-CN" altLang="en-US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8A7EE0D-B56C-4403-8F9A-35C77125D5E8}"/>
              </a:ext>
            </a:extLst>
          </p:cNvPr>
          <p:cNvSpPr/>
          <p:nvPr/>
        </p:nvSpPr>
        <p:spPr>
          <a:xfrm>
            <a:off x="-4613524" y="6009263"/>
            <a:ext cx="142103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A,B,D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96989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5D09AD1A-345F-4DBC-B633-6ECD484106A8}"/>
              </a:ext>
            </a:extLst>
          </p:cNvPr>
          <p:cNvGrpSpPr/>
          <p:nvPr/>
        </p:nvGrpSpPr>
        <p:grpSpPr>
          <a:xfrm>
            <a:off x="10913737" y="328451"/>
            <a:ext cx="1008063" cy="766763"/>
            <a:chOff x="7058025" y="534969"/>
            <a:chExt cx="1008063" cy="766763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03857">
              <a:off x="7456488" y="692132"/>
              <a:ext cx="609600" cy="609600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8025" y="534969"/>
              <a:ext cx="361950" cy="361950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00000">
              <a:off x="7543800" y="548306"/>
              <a:ext cx="180975" cy="180975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656245" y="5871315"/>
            <a:ext cx="379876" cy="379876"/>
          </a:xfrm>
          <a:prstGeom prst="rect">
            <a:avLst/>
          </a:prstGeom>
        </p:spPr>
      </p:pic>
      <p:sp>
        <p:nvSpPr>
          <p:cNvPr id="14" name="TextBox 7">
            <a:extLst>
              <a:ext uri="{FF2B5EF4-FFF2-40B4-BE49-F238E27FC236}">
                <a16:creationId xmlns:a16="http://schemas.microsoft.com/office/drawing/2014/main" id="{050060D9-94F3-48AF-87DB-86AF188D5862}"/>
              </a:ext>
            </a:extLst>
          </p:cNvPr>
          <p:cNvSpPr txBox="1"/>
          <p:nvPr/>
        </p:nvSpPr>
        <p:spPr>
          <a:xfrm>
            <a:off x="840751" y="954000"/>
            <a:ext cx="10972107" cy="529719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lvl="0" indent="-342900" algn="just" latinLnBrk="0" hangingPunct="0">
              <a:spcAft>
                <a:spcPts val="1800"/>
              </a:spcAft>
              <a:buFont typeface="Wingdings" panose="05000000000000000000" pitchFamily="2" charset="2"/>
              <a:buChar char="n"/>
              <a:defRPr/>
            </a:pPr>
            <a:r>
              <a:rPr lang="en-US" altLang="zh-TW" sz="28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Object</a:t>
            </a:r>
            <a:r>
              <a:rPr lang="en-US" altLang="zh-TW" sz="1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zh-TW" altLang="en-US" sz="28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类中的方法</a:t>
            </a:r>
            <a:endParaRPr lang="en-US" altLang="zh-TW" sz="28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Microsoft JhengHei" panose="020B0604030504040204" pitchFamily="34" charset="-120"/>
            </a:endParaRPr>
          </a:p>
          <a:p>
            <a:pPr marL="358775" lvl="1" algn="just" latinLnBrk="0" hangingPunct="0">
              <a:spcAft>
                <a:spcPts val="600"/>
              </a:spcAft>
              <a:buSzPct val="80000"/>
              <a:tabLst>
                <a:tab pos="2152650" algn="l"/>
              </a:tabLst>
              <a:defRPr/>
            </a:pPr>
            <a:r>
              <a:rPr lang="en-US" altLang="zh-CN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hashCode</a:t>
            </a: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()	</a:t>
            </a:r>
            <a:r>
              <a:rPr lang="zh-TW" altLang="en-US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将对象在内存中的地址经过</a:t>
            </a:r>
            <a:r>
              <a:rPr lang="zh-TW" altLang="en-US" sz="12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TW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Hash</a:t>
            </a:r>
            <a:r>
              <a:rPr lang="en-US" altLang="zh-TW" sz="12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zh-TW" altLang="en-US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函数计算得到一个</a:t>
            </a:r>
            <a:r>
              <a:rPr lang="zh-TW" altLang="en-US" sz="12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CN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int</a:t>
            </a:r>
            <a:r>
              <a:rPr lang="zh-TW" altLang="en-US" sz="12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zh-TW" altLang="en-US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整数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。</a:t>
            </a:r>
          </a:p>
          <a:p>
            <a:pPr marL="358775" lvl="1" algn="just" latinLnBrk="0" hangingPunct="0">
              <a:spcAft>
                <a:spcPts val="1200"/>
              </a:spcAft>
              <a:buSzPct val="80000"/>
              <a:tabLst>
                <a:tab pos="2152650" algn="l"/>
              </a:tabLst>
              <a:defRPr/>
            </a:pP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	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用法：</a:t>
            </a:r>
            <a:r>
              <a:rPr lang="zh-TW" altLang="en-US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对象</a:t>
            </a:r>
            <a:r>
              <a:rPr lang="en-US" altLang="zh-TW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.</a:t>
            </a:r>
            <a:r>
              <a:rPr lang="en-US" altLang="zh-TW" sz="2400" b="1" u="heavy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hashCode</a:t>
            </a:r>
            <a:r>
              <a:rPr lang="en-US" altLang="zh-TW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();</a:t>
            </a:r>
            <a:endParaRPr lang="en-US" altLang="zh-CN" sz="2400" b="1" u="heavy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>
                <a:solidFill>
                  <a:srgbClr val="FFFF00"/>
                </a:solidFill>
              </a:u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358775" lvl="1" algn="just" latinLnBrk="0" hangingPunct="0">
              <a:spcAft>
                <a:spcPts val="1800"/>
              </a:spcAft>
              <a:buSzPct val="80000"/>
              <a:tabLst>
                <a:tab pos="2152650" algn="l"/>
              </a:tabLst>
              <a:defRPr/>
            </a:pP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	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方法结构：</a:t>
            </a:r>
            <a:r>
              <a:rPr lang="en-US" altLang="zh-CN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public </a:t>
            </a:r>
            <a:r>
              <a:rPr lang="en-US" altLang="zh-CN" sz="2400" b="1" u="heavy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native</a:t>
            </a:r>
            <a:r>
              <a:rPr lang="en-US" altLang="zh-CN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int </a:t>
            </a:r>
            <a:r>
              <a:rPr lang="en-US" altLang="zh-CN" sz="2400" b="1" u="heavy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hashCode</a:t>
            </a:r>
            <a:r>
              <a:rPr lang="en-US" altLang="zh-CN" sz="2400" b="1" u="heavy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()</a:t>
            </a:r>
            <a:r>
              <a:rPr lang="en-US" altLang="zh-CN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;</a:t>
            </a:r>
          </a:p>
          <a:p>
            <a:pPr marL="358775" lvl="1" algn="just" latinLnBrk="0" hangingPunct="0">
              <a:spcAft>
                <a:spcPts val="600"/>
              </a:spcAft>
              <a:buSzPct val="80000"/>
              <a:tabLst>
                <a:tab pos="2152650" algn="l"/>
              </a:tabLst>
              <a:defRPr/>
            </a:pP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equals()	</a:t>
            </a:r>
            <a:r>
              <a:rPr lang="zh-TW" altLang="en-US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用来比较两个对象的内容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，</a:t>
            </a: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Object</a:t>
            </a:r>
            <a:r>
              <a:rPr lang="zh-TW" alt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默认效果是 </a:t>
            </a:r>
            <a:r>
              <a:rPr lang="en-US" altLang="zh-TW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==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。</a:t>
            </a:r>
            <a:endParaRPr lang="en-US" altLang="zh-TW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Microsoft JhengHei" panose="020B0604030504040204" pitchFamily="34" charset="-120"/>
            </a:endParaRPr>
          </a:p>
          <a:p>
            <a:pPr marL="358775" lvl="1" algn="just" latinLnBrk="0" hangingPunct="0">
              <a:spcAft>
                <a:spcPts val="600"/>
              </a:spcAft>
              <a:buSzPct val="80000"/>
              <a:tabLst>
                <a:tab pos="2152650" algn="l"/>
              </a:tabLst>
              <a:defRPr/>
            </a:pP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	</a:t>
            </a:r>
            <a:r>
              <a:rPr lang="en-US" altLang="zh-TW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==</a:t>
            </a:r>
            <a:r>
              <a:rPr lang="zh-TW" alt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可以比较基本类型</a:t>
            </a: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(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比较</a:t>
            </a:r>
            <a:r>
              <a:rPr lang="zh-CN" altLang="en-US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值</a:t>
            </a: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)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，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可以比较引用类型</a:t>
            </a: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(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比较</a:t>
            </a:r>
            <a:r>
              <a:rPr lang="zh-TW" altLang="en-US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引用</a:t>
            </a: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)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。</a:t>
            </a:r>
            <a:endParaRPr lang="en-US" altLang="zh-TW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Microsoft JhengHei" panose="020B0604030504040204" pitchFamily="34" charset="-120"/>
            </a:endParaRPr>
          </a:p>
          <a:p>
            <a:pPr marL="358775" lvl="1" algn="just" latinLnBrk="0" hangingPunct="0">
              <a:spcAft>
                <a:spcPts val="600"/>
              </a:spcAft>
              <a:buSzPct val="80000"/>
              <a:tabLst>
                <a:tab pos="2152650" algn="l"/>
              </a:tabLst>
              <a:defRPr/>
            </a:pP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	equals</a:t>
            </a:r>
            <a:r>
              <a:rPr lang="zh-TW" alt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方法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为</a:t>
            </a:r>
            <a:r>
              <a:rPr lang="zh-TW" alt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Object</a:t>
            </a:r>
            <a:r>
              <a:rPr lang="zh-TW" alt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类中继承过来的方法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，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默认效果比较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引用</a:t>
            </a:r>
            <a:r>
              <a:rPr lang="en-US" altLang="zh-TW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	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地址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，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如果想要改变其规则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，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可以进行方法重写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。</a:t>
            </a:r>
            <a:endParaRPr lang="en-US" altLang="zh-CN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Microsoft JhengHei" panose="020B0604030504040204" pitchFamily="34" charset="-120"/>
            </a:endParaRPr>
          </a:p>
          <a:p>
            <a:pPr marL="358775" lvl="1" algn="just" latinLnBrk="0" hangingPunct="0">
              <a:buSzPct val="80000"/>
              <a:tabLst>
                <a:tab pos="2152650" algn="l"/>
              </a:tabLst>
              <a:defRPr/>
            </a:pP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　　</a:t>
            </a: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public </a:t>
            </a:r>
            <a:r>
              <a:rPr lang="en-US" altLang="zh-CN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boolean</a:t>
            </a: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CN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equals</a:t>
            </a:r>
            <a:r>
              <a:rPr lang="zh-TW" alt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lang="zh-TW" alt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Object obj</a:t>
            </a:r>
            <a:r>
              <a:rPr lang="zh-TW" alt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{</a:t>
            </a:r>
          </a:p>
          <a:p>
            <a:pPr marL="358775" lvl="2" algn="just" latinLnBrk="0" hangingPunct="0">
              <a:buSzPct val="80000"/>
              <a:tabLst>
                <a:tab pos="2152650" algn="l"/>
              </a:tabLst>
              <a:defRPr/>
            </a:pP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　　　　</a:t>
            </a: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return</a:t>
            </a:r>
            <a:r>
              <a:rPr lang="en-US" altLang="zh-CN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lang="zh-TW" alt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CN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this</a:t>
            </a:r>
            <a:r>
              <a:rPr lang="en-US" altLang="zh-CN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==</a:t>
            </a:r>
            <a:r>
              <a:rPr lang="en-US" altLang="zh-CN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obj</a:t>
            </a:r>
            <a:r>
              <a:rPr lang="zh-TW" alt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);</a:t>
            </a:r>
          </a:p>
          <a:p>
            <a:pPr marL="358775" lvl="1" algn="just" latinLnBrk="0" hangingPunct="0">
              <a:spcAft>
                <a:spcPts val="600"/>
              </a:spcAft>
              <a:buSzPct val="80000"/>
              <a:tabLst>
                <a:tab pos="2152650" algn="l"/>
              </a:tabLst>
              <a:defRPr/>
            </a:pP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　　</a:t>
            </a: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}</a:t>
            </a:r>
            <a:endParaRPr lang="zh-CN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8" name="TextBox 5">
            <a:extLst>
              <a:ext uri="{FF2B5EF4-FFF2-40B4-BE49-F238E27FC236}">
                <a16:creationId xmlns:a16="http://schemas.microsoft.com/office/drawing/2014/main" id="{81CED095-32CE-44C6-ADB6-F86D3DC5DD9F}"/>
              </a:ext>
            </a:extLst>
          </p:cNvPr>
          <p:cNvSpPr txBox="1"/>
          <p:nvPr/>
        </p:nvSpPr>
        <p:spPr>
          <a:xfrm>
            <a:off x="379142" y="273359"/>
            <a:ext cx="10487378" cy="747088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lvl="0">
              <a:defRPr/>
            </a:pPr>
            <a:r>
              <a:rPr kumimoji="0" lang="en-US" altLang="zh-CN" sz="3200" b="1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mic Sans MS" panose="030F0702030302020204" pitchFamily="66" charset="0"/>
                <a:ea typeface="微軟正黑體" panose="020B0604030504040204" pitchFamily="34" charset="-120"/>
              </a:rPr>
              <a:t>7.10 </a:t>
            </a:r>
            <a:r>
              <a:rPr kumimoji="0" lang="zh-CN" altLang="en-US" sz="3200" b="1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mic Sans MS" panose="030F0702030302020204" pitchFamily="66" charset="0"/>
                <a:ea typeface="微軟正黑體" panose="020B0604030504040204" pitchFamily="34" charset="-120"/>
              </a:rPr>
              <a:t>类和类的关系之继承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omic Sans MS" panose="030F0702030302020204" pitchFamily="66" charset="0"/>
              <a:ea typeface="微軟正黑體" panose="020B0604030504040204" pitchFamily="34" charset="-120"/>
            </a:endParaRPr>
          </a:p>
        </p:txBody>
      </p:sp>
      <p:sp>
        <p:nvSpPr>
          <p:cNvPr id="16" name="左中括弧 15">
            <a:extLst>
              <a:ext uri="{FF2B5EF4-FFF2-40B4-BE49-F238E27FC236}">
                <a16:creationId xmlns:a16="http://schemas.microsoft.com/office/drawing/2014/main" id="{A3AD58D2-518C-4C50-B6F7-8AD0B50C51E2}"/>
              </a:ext>
            </a:extLst>
          </p:cNvPr>
          <p:cNvSpPr/>
          <p:nvPr/>
        </p:nvSpPr>
        <p:spPr>
          <a:xfrm>
            <a:off x="3218374" y="5112000"/>
            <a:ext cx="385675" cy="720000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54940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500"/>
                            </p:stCondLst>
                            <p:childTnLst>
                              <p:par>
                                <p:cTn id="5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5D09AD1A-345F-4DBC-B633-6ECD484106A8}"/>
              </a:ext>
            </a:extLst>
          </p:cNvPr>
          <p:cNvGrpSpPr/>
          <p:nvPr/>
        </p:nvGrpSpPr>
        <p:grpSpPr>
          <a:xfrm>
            <a:off x="10913737" y="328451"/>
            <a:ext cx="1008063" cy="766763"/>
            <a:chOff x="7058025" y="534969"/>
            <a:chExt cx="1008063" cy="766763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03857">
              <a:off x="7456488" y="692132"/>
              <a:ext cx="609600" cy="609600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8025" y="534969"/>
              <a:ext cx="361950" cy="361950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00000">
              <a:off x="7543800" y="548306"/>
              <a:ext cx="180975" cy="180975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656245" y="5871315"/>
            <a:ext cx="379876" cy="379876"/>
          </a:xfrm>
          <a:prstGeom prst="rect">
            <a:avLst/>
          </a:prstGeom>
        </p:spPr>
      </p:pic>
      <p:sp>
        <p:nvSpPr>
          <p:cNvPr id="14" name="TextBox 7">
            <a:extLst>
              <a:ext uri="{FF2B5EF4-FFF2-40B4-BE49-F238E27FC236}">
                <a16:creationId xmlns:a16="http://schemas.microsoft.com/office/drawing/2014/main" id="{050060D9-94F3-48AF-87DB-86AF188D5862}"/>
              </a:ext>
            </a:extLst>
          </p:cNvPr>
          <p:cNvSpPr txBox="1"/>
          <p:nvPr/>
        </p:nvSpPr>
        <p:spPr>
          <a:xfrm>
            <a:off x="840751" y="954000"/>
            <a:ext cx="10972107" cy="529719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lvl="0" indent="-342900" algn="just" latinLnBrk="0" hangingPunct="0">
              <a:spcAft>
                <a:spcPts val="1800"/>
              </a:spcAft>
              <a:buFont typeface="Wingdings" panose="05000000000000000000" pitchFamily="2" charset="2"/>
              <a:buChar char="n"/>
              <a:defRPr/>
            </a:pPr>
            <a:r>
              <a:rPr lang="en-US" altLang="zh-TW" sz="28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Object</a:t>
            </a:r>
            <a:r>
              <a:rPr lang="en-US" altLang="zh-TW" sz="1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zh-TW" altLang="en-US" sz="28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类中的方法</a:t>
            </a:r>
            <a:endParaRPr lang="en-US" altLang="zh-TW" sz="28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Microsoft JhengHei" panose="020B0604030504040204" pitchFamily="34" charset="-120"/>
            </a:endParaRPr>
          </a:p>
          <a:p>
            <a:pPr marL="358775" lvl="1" algn="just" latinLnBrk="0" hangingPunct="0">
              <a:spcAft>
                <a:spcPts val="600"/>
              </a:spcAft>
              <a:buSzPct val="80000"/>
              <a:tabLst>
                <a:tab pos="2152650" algn="l"/>
              </a:tabLst>
              <a:defRPr/>
            </a:pPr>
            <a:r>
              <a:rPr lang="en-US" altLang="zh-CN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toString</a:t>
            </a: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()	</a:t>
            </a:r>
            <a:r>
              <a:rPr lang="zh-CN" altLang="en-US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打印输出时将对象变成</a:t>
            </a:r>
            <a:r>
              <a:rPr lang="zh-TW" altLang="en-US" sz="12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CN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String</a:t>
            </a:r>
            <a:r>
              <a:rPr lang="zh-TW" altLang="en-US" sz="12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zh-CN" altLang="en-US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字符串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。</a:t>
            </a:r>
          </a:p>
          <a:p>
            <a:pPr marL="358775" lvl="1" algn="just" latinLnBrk="0" hangingPunct="0">
              <a:spcAft>
                <a:spcPts val="600"/>
              </a:spcAft>
              <a:buSzPct val="80000"/>
              <a:tabLst>
                <a:tab pos="2152650" algn="l"/>
              </a:tabLst>
              <a:defRPr/>
            </a:pPr>
            <a:r>
              <a:rPr lang="en-US" altLang="zh-CN" sz="17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</a:t>
            </a:r>
            <a:r>
              <a:rPr lang="en-US" altLang="zh-TW" sz="17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public String </a:t>
            </a:r>
            <a:r>
              <a:rPr lang="en-US" altLang="zh-TW" sz="17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toString</a:t>
            </a:r>
            <a:r>
              <a:rPr lang="en-US" altLang="zh-TW" sz="17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()</a:t>
            </a:r>
            <a:r>
              <a:rPr lang="zh-TW" altLang="en-US" sz="17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7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{</a:t>
            </a:r>
          </a:p>
          <a:p>
            <a:pPr marL="358775" lvl="1" latinLnBrk="0" hangingPunct="0">
              <a:spcAft>
                <a:spcPts val="600"/>
              </a:spcAft>
              <a:buSzPct val="80000"/>
              <a:tabLst>
                <a:tab pos="2152650" algn="l"/>
              </a:tabLst>
              <a:defRPr/>
            </a:pPr>
            <a:r>
              <a:rPr lang="en-US" altLang="zh-TW" sz="17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</a:t>
            </a:r>
            <a:r>
              <a:rPr lang="zh-TW" altLang="en-US" sz="17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　</a:t>
            </a:r>
            <a:r>
              <a:rPr lang="en-US" altLang="zh-TW" sz="17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return</a:t>
            </a:r>
            <a:r>
              <a:rPr lang="zh-TW" altLang="en-US" sz="17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7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7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this.getClass</a:t>
            </a:r>
            <a:r>
              <a:rPr lang="en-US" altLang="zh-TW" sz="17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().</a:t>
            </a:r>
            <a:r>
              <a:rPr lang="en-US" altLang="zh-TW" sz="17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getName</a:t>
            </a:r>
            <a:r>
              <a:rPr lang="en-US" altLang="zh-TW" sz="17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()+"@"+</a:t>
            </a:r>
            <a:r>
              <a:rPr lang="en-US" altLang="zh-TW" sz="17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Integer.toHexString</a:t>
            </a:r>
            <a:r>
              <a:rPr lang="en-US" altLang="zh-TW" sz="17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lang="en-US" altLang="zh-TW" sz="17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this.hashCode</a:t>
            </a:r>
            <a:r>
              <a:rPr lang="en-US" altLang="zh-TW" sz="17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());</a:t>
            </a:r>
          </a:p>
          <a:p>
            <a:pPr marL="358775" lvl="1" algn="just" latinLnBrk="0" hangingPunct="0">
              <a:spcAft>
                <a:spcPts val="1800"/>
              </a:spcAft>
              <a:buSzPct val="80000"/>
              <a:tabLst>
                <a:tab pos="2152650" algn="l"/>
              </a:tabLst>
              <a:defRPr/>
            </a:pPr>
            <a:r>
              <a:rPr lang="en-US" altLang="zh-TW" sz="17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}</a:t>
            </a:r>
            <a:endParaRPr lang="en-US" altLang="zh-CN" sz="1700" b="1" u="heavy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>
                <a:solidFill>
                  <a:srgbClr val="FFFF00"/>
                </a:solidFill>
              </a:u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358775" lvl="1" algn="just" latinLnBrk="0" hangingPunct="0">
              <a:spcAft>
                <a:spcPts val="1200"/>
              </a:spcAft>
              <a:buSzPct val="80000"/>
              <a:tabLst>
                <a:tab pos="2152650" algn="l"/>
              </a:tabLst>
              <a:defRPr/>
            </a:pPr>
            <a:r>
              <a:rPr lang="en-US" altLang="zh-CN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getClass</a:t>
            </a: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()	</a:t>
            </a:r>
            <a:r>
              <a:rPr lang="zh-CN" altLang="en-US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获取对象对应类的类映射</a:t>
            </a:r>
            <a:r>
              <a:rPr lang="en-US" altLang="zh-CN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(</a:t>
            </a:r>
            <a:r>
              <a:rPr lang="zh-CN" altLang="en-US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反射</a:t>
            </a:r>
            <a:r>
              <a:rPr lang="en-US" altLang="zh-CN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)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。</a:t>
            </a:r>
            <a:endParaRPr lang="en-US" altLang="zh-TW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Microsoft JhengHei" panose="020B0604030504040204" pitchFamily="34" charset="-120"/>
            </a:endParaRPr>
          </a:p>
          <a:p>
            <a:pPr marL="358775" lvl="1" algn="just" latinLnBrk="0" hangingPunct="0">
              <a:spcAft>
                <a:spcPts val="1800"/>
              </a:spcAft>
              <a:buSzPct val="80000"/>
              <a:tabLst>
                <a:tab pos="2152650" algn="l"/>
              </a:tabLst>
              <a:defRPr/>
            </a:pP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	</a:t>
            </a:r>
            <a:r>
              <a:rPr lang="en-US" altLang="zh-TW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public final </a:t>
            </a:r>
            <a:r>
              <a:rPr lang="en-US" altLang="zh-TW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native</a:t>
            </a:r>
            <a:r>
              <a:rPr lang="en-US" altLang="zh-TW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Class&lt;?&gt; </a:t>
            </a:r>
            <a:r>
              <a:rPr lang="en-US" altLang="zh-TW" sz="24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getClass</a:t>
            </a:r>
            <a:r>
              <a:rPr lang="en-US" altLang="zh-TW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()</a:t>
            </a:r>
            <a:r>
              <a:rPr lang="en-US" altLang="zh-TW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;</a:t>
            </a:r>
          </a:p>
          <a:p>
            <a:pPr marL="358775" lvl="1" algn="just" latinLnBrk="0" hangingPunct="0">
              <a:spcAft>
                <a:spcPts val="600"/>
              </a:spcAft>
              <a:buSzPct val="80000"/>
              <a:tabLst>
                <a:tab pos="2152650" algn="l"/>
              </a:tabLst>
              <a:defRPr/>
            </a:pP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wait()	</a:t>
            </a:r>
            <a:r>
              <a:rPr lang="zh-CN" altLang="en-US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线程进入挂起等待状态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，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存在方法重载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。</a:t>
            </a:r>
            <a:endParaRPr lang="en-US" altLang="zh-CN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Microsoft JhengHei" panose="020B0604030504040204" pitchFamily="34" charset="-120"/>
            </a:endParaRPr>
          </a:p>
          <a:p>
            <a:pPr marL="358775" lvl="1" algn="just" latinLnBrk="0" hangingPunct="0">
              <a:buSzPct val="80000"/>
              <a:tabLst>
                <a:tab pos="2152650" algn="l"/>
              </a:tabLst>
              <a:defRPr/>
            </a:pP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public final void </a:t>
            </a:r>
            <a:r>
              <a:rPr lang="en-US" altLang="zh-CN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wait() </a:t>
            </a: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throws </a:t>
            </a:r>
            <a:r>
              <a:rPr lang="en-US" altLang="zh-CN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InterruptedException</a:t>
            </a: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{</a:t>
            </a:r>
          </a:p>
          <a:p>
            <a:pPr marL="358775" lvl="1" algn="just" latinLnBrk="0" hangingPunct="0">
              <a:buSzPct val="80000"/>
              <a:tabLst>
                <a:tab pos="2152650" algn="l"/>
              </a:tabLst>
              <a:defRPr/>
            </a:pP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　</a:t>
            </a: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wait(0);</a:t>
            </a:r>
          </a:p>
          <a:p>
            <a:pPr marL="358775" lvl="1" algn="just" latinLnBrk="0" hangingPunct="0">
              <a:buSzPct val="80000"/>
              <a:tabLst>
                <a:tab pos="2152650" algn="l"/>
              </a:tabLst>
              <a:defRPr/>
            </a:pP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}</a:t>
            </a:r>
            <a:endParaRPr lang="zh-CN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8" name="TextBox 5">
            <a:extLst>
              <a:ext uri="{FF2B5EF4-FFF2-40B4-BE49-F238E27FC236}">
                <a16:creationId xmlns:a16="http://schemas.microsoft.com/office/drawing/2014/main" id="{81CED095-32CE-44C6-ADB6-F86D3DC5DD9F}"/>
              </a:ext>
            </a:extLst>
          </p:cNvPr>
          <p:cNvSpPr txBox="1"/>
          <p:nvPr/>
        </p:nvSpPr>
        <p:spPr>
          <a:xfrm>
            <a:off x="379142" y="273359"/>
            <a:ext cx="10487378" cy="747088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lvl="0">
              <a:defRPr/>
            </a:pPr>
            <a:r>
              <a:rPr kumimoji="0" lang="en-US" altLang="zh-CN" sz="3200" b="1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mic Sans MS" panose="030F0702030302020204" pitchFamily="66" charset="0"/>
                <a:ea typeface="微軟正黑體" panose="020B0604030504040204" pitchFamily="34" charset="-120"/>
              </a:rPr>
              <a:t>7.10 </a:t>
            </a:r>
            <a:r>
              <a:rPr kumimoji="0" lang="zh-CN" altLang="en-US" sz="3200" b="1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mic Sans MS" panose="030F0702030302020204" pitchFamily="66" charset="0"/>
                <a:ea typeface="微軟正黑體" panose="020B0604030504040204" pitchFamily="34" charset="-120"/>
              </a:rPr>
              <a:t>类和类的关系之继承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omic Sans MS" panose="030F0702030302020204" pitchFamily="66" charset="0"/>
              <a:ea typeface="微軟正黑體" panose="020B0604030504040204" pitchFamily="34" charset="-120"/>
            </a:endParaRPr>
          </a:p>
        </p:txBody>
      </p:sp>
      <p:sp>
        <p:nvSpPr>
          <p:cNvPr id="16" name="左中括弧 15">
            <a:extLst>
              <a:ext uri="{FF2B5EF4-FFF2-40B4-BE49-F238E27FC236}">
                <a16:creationId xmlns:a16="http://schemas.microsoft.com/office/drawing/2014/main" id="{A3AD58D2-518C-4C50-B6F7-8AD0B50C51E2}"/>
              </a:ext>
            </a:extLst>
          </p:cNvPr>
          <p:cNvSpPr/>
          <p:nvPr/>
        </p:nvSpPr>
        <p:spPr>
          <a:xfrm>
            <a:off x="2555999" y="5040000"/>
            <a:ext cx="385675" cy="720000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左中括弧 11">
            <a:extLst>
              <a:ext uri="{FF2B5EF4-FFF2-40B4-BE49-F238E27FC236}">
                <a16:creationId xmlns:a16="http://schemas.microsoft.com/office/drawing/2014/main" id="{B43B5EDF-50EF-48AE-90EF-474086CE91F7}"/>
              </a:ext>
            </a:extLst>
          </p:cNvPr>
          <p:cNvSpPr/>
          <p:nvPr/>
        </p:nvSpPr>
        <p:spPr>
          <a:xfrm>
            <a:off x="2556000" y="2237865"/>
            <a:ext cx="385675" cy="684000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00892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"/>
                            </p:stCondLst>
                            <p:childTnLst>
                              <p:par>
                                <p:cTn id="5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500"/>
                            </p:stCondLst>
                            <p:childTnLst>
                              <p:par>
                                <p:cTn id="5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2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5D09AD1A-345F-4DBC-B633-6ECD484106A8}"/>
              </a:ext>
            </a:extLst>
          </p:cNvPr>
          <p:cNvGrpSpPr/>
          <p:nvPr/>
        </p:nvGrpSpPr>
        <p:grpSpPr>
          <a:xfrm>
            <a:off x="10913737" y="328451"/>
            <a:ext cx="1008063" cy="766763"/>
            <a:chOff x="7058025" y="534969"/>
            <a:chExt cx="1008063" cy="766763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03857">
              <a:off x="7456488" y="692132"/>
              <a:ext cx="609600" cy="609600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8025" y="534969"/>
              <a:ext cx="361950" cy="361950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00000">
              <a:off x="7543800" y="548306"/>
              <a:ext cx="180975" cy="180975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656245" y="5871315"/>
            <a:ext cx="379876" cy="379876"/>
          </a:xfrm>
          <a:prstGeom prst="rect">
            <a:avLst/>
          </a:prstGeom>
        </p:spPr>
      </p:pic>
      <p:sp>
        <p:nvSpPr>
          <p:cNvPr id="14" name="TextBox 7">
            <a:extLst>
              <a:ext uri="{FF2B5EF4-FFF2-40B4-BE49-F238E27FC236}">
                <a16:creationId xmlns:a16="http://schemas.microsoft.com/office/drawing/2014/main" id="{050060D9-94F3-48AF-87DB-86AF188D5862}"/>
              </a:ext>
            </a:extLst>
          </p:cNvPr>
          <p:cNvSpPr txBox="1"/>
          <p:nvPr/>
        </p:nvSpPr>
        <p:spPr>
          <a:xfrm>
            <a:off x="840751" y="927279"/>
            <a:ext cx="10972107" cy="532391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lvl="0" indent="-342900" algn="just" latinLnBrk="0" hangingPunct="0">
              <a:spcAft>
                <a:spcPts val="1200"/>
              </a:spcAft>
              <a:buFont typeface="Wingdings" panose="05000000000000000000" pitchFamily="2" charset="2"/>
              <a:buChar char="n"/>
              <a:defRPr/>
            </a:pPr>
            <a:r>
              <a:rPr lang="en-US" altLang="zh-TW" sz="28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Object</a:t>
            </a:r>
            <a:r>
              <a:rPr lang="en-US" altLang="zh-TW" sz="1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zh-TW" altLang="en-US" sz="28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类中的方法 </a:t>
            </a:r>
            <a:r>
              <a:rPr lang="en-US" altLang="zh-TW" sz="28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(</a:t>
            </a:r>
            <a:r>
              <a:rPr lang="zh-TW" altLang="en-US" sz="28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续</a:t>
            </a:r>
            <a:r>
              <a:rPr lang="en-US" altLang="zh-TW" sz="28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)</a:t>
            </a:r>
            <a:endParaRPr lang="en-US" altLang="zh-TW" sz="28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Microsoft JhengHei" panose="020B0604030504040204" pitchFamily="34" charset="-120"/>
            </a:endParaRPr>
          </a:p>
          <a:p>
            <a:pPr marL="358775" lvl="1" algn="just" latinLnBrk="0" hangingPunct="0">
              <a:spcAft>
                <a:spcPts val="600"/>
              </a:spcAft>
              <a:buSzPct val="80000"/>
              <a:tabLst>
                <a:tab pos="2152650" algn="l"/>
              </a:tabLst>
              <a:defRPr/>
            </a:pP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notify()	</a:t>
            </a:r>
            <a:r>
              <a:rPr lang="zh-CN" altLang="en-US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线程唤醒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。</a:t>
            </a:r>
            <a:endParaRPr lang="en-US" altLang="zh-CN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>
                <a:solidFill>
                  <a:srgbClr val="FFFF00"/>
                </a:solidFill>
              </a:uFill>
              <a:latin typeface="Comic Sans MS" panose="030F0702030302020204" pitchFamily="66" charset="0"/>
              <a:ea typeface="Microsoft JhengHei" panose="020B0604030504040204" pitchFamily="34" charset="-120"/>
            </a:endParaRPr>
          </a:p>
          <a:p>
            <a:pPr marL="358775" lvl="1" algn="just" latinLnBrk="0" hangingPunct="0">
              <a:spcAft>
                <a:spcPts val="1800"/>
              </a:spcAft>
              <a:buSzPct val="80000"/>
              <a:tabLst>
                <a:tab pos="2152650" algn="l"/>
              </a:tabLst>
              <a:defRPr/>
            </a:pP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	</a:t>
            </a: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public final </a:t>
            </a:r>
            <a:r>
              <a:rPr lang="en-US" altLang="zh-CN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native</a:t>
            </a: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void </a:t>
            </a:r>
            <a:r>
              <a:rPr lang="en-US" altLang="zh-CN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notify()</a:t>
            </a: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;</a:t>
            </a:r>
            <a:endParaRPr lang="zh-CN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>
                <a:solidFill>
                  <a:srgbClr val="FFFF00"/>
                </a:solidFill>
              </a:u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358775" lvl="1" algn="just" latinLnBrk="0" hangingPunct="0">
              <a:spcAft>
                <a:spcPts val="600"/>
              </a:spcAft>
              <a:buSzPct val="80000"/>
              <a:tabLst>
                <a:tab pos="2152650" algn="l"/>
              </a:tabLst>
              <a:defRPr/>
            </a:pPr>
            <a:r>
              <a:rPr lang="en-US" altLang="zh-CN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notifyAll</a:t>
            </a: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()	</a:t>
            </a:r>
            <a:r>
              <a:rPr lang="zh-CN" altLang="en-US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唤醒所有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。</a:t>
            </a:r>
            <a:endParaRPr lang="en-US" altLang="zh-CN" sz="2400" b="1" u="heavy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>
                <a:solidFill>
                  <a:srgbClr val="FFFF00"/>
                </a:solidFill>
              </a:uFill>
              <a:latin typeface="Comic Sans MS" panose="030F0702030302020204" pitchFamily="66" charset="0"/>
              <a:ea typeface="Microsoft JhengHei" panose="020B0604030504040204" pitchFamily="34" charset="-120"/>
            </a:endParaRPr>
          </a:p>
          <a:p>
            <a:pPr marL="358775" lvl="1" algn="just" latinLnBrk="0" hangingPunct="0">
              <a:spcAft>
                <a:spcPts val="1800"/>
              </a:spcAft>
              <a:buSzPct val="80000"/>
              <a:tabLst>
                <a:tab pos="2152650" algn="l"/>
              </a:tabLst>
              <a:defRPr/>
            </a:pP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	</a:t>
            </a: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public final </a:t>
            </a:r>
            <a:r>
              <a:rPr lang="en-US" altLang="zh-CN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native</a:t>
            </a: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void </a:t>
            </a:r>
            <a:r>
              <a:rPr lang="en-US" altLang="zh-CN" sz="24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notifyAll</a:t>
            </a:r>
            <a:r>
              <a:rPr lang="en-US" altLang="zh-CN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()</a:t>
            </a: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;</a:t>
            </a:r>
          </a:p>
          <a:p>
            <a:pPr marL="358775" lvl="1" algn="just" latinLnBrk="0" hangingPunct="0">
              <a:spcAft>
                <a:spcPts val="600"/>
              </a:spcAft>
              <a:buSzPct val="80000"/>
              <a:tabLst>
                <a:tab pos="2152650" algn="l"/>
              </a:tabLst>
              <a:defRPr/>
            </a:pP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finalize()	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权限修饰符是</a:t>
            </a:r>
            <a:r>
              <a:rPr lang="zh-TW" alt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protected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，</a:t>
            </a:r>
            <a:r>
              <a:rPr lang="zh-TW" altLang="en-US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在对象被</a:t>
            </a:r>
            <a:r>
              <a:rPr lang="zh-TW" altLang="en-US" sz="12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CN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GC</a:t>
            </a:r>
            <a:r>
              <a:rPr lang="zh-TW" altLang="en-US" sz="12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zh-TW" altLang="en-US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回收的时候，默认调用</a:t>
            </a:r>
            <a:r>
              <a:rPr lang="en-US" altLang="zh-TW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	</a:t>
            </a:r>
            <a:r>
              <a:rPr lang="zh-TW" altLang="en-US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执行的方法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。</a:t>
            </a:r>
          </a:p>
          <a:p>
            <a:pPr marL="358775" lvl="1" algn="just" latinLnBrk="0" hangingPunct="0">
              <a:spcAft>
                <a:spcPts val="600"/>
              </a:spcAft>
              <a:buSzPct val="80000"/>
              <a:tabLst>
                <a:tab pos="2152650" algn="l"/>
              </a:tabLst>
              <a:defRPr/>
            </a:pP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	final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、</a:t>
            </a: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finally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、</a:t>
            </a: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finalize</a:t>
            </a:r>
            <a:r>
              <a:rPr lang="zh-TW" alt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区别？</a:t>
            </a:r>
          </a:p>
          <a:p>
            <a:pPr marL="358775" lvl="1" algn="just" latinLnBrk="0" hangingPunct="0">
              <a:spcAft>
                <a:spcPts val="1800"/>
              </a:spcAft>
              <a:buSzPct val="80000"/>
              <a:tabLst>
                <a:tab pos="2152650" algn="l"/>
              </a:tabLst>
              <a:defRPr/>
            </a:pP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protected void </a:t>
            </a:r>
            <a:r>
              <a:rPr lang="en-US" altLang="zh-CN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finalize() </a:t>
            </a: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throws Throwable { }</a:t>
            </a:r>
          </a:p>
          <a:p>
            <a:pPr marL="358775" lvl="1" algn="just" latinLnBrk="0" hangingPunct="0">
              <a:spcAft>
                <a:spcPts val="600"/>
              </a:spcAft>
              <a:buSzPct val="80000"/>
              <a:tabLst>
                <a:tab pos="2152650" algn="l"/>
              </a:tabLst>
              <a:defRPr/>
            </a:pP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clone()</a:t>
            </a: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权限修饰符是 </a:t>
            </a: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protected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，为了</a:t>
            </a:r>
            <a:r>
              <a:rPr lang="zh-TW" altLang="en-US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克隆对象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。</a:t>
            </a:r>
            <a:endParaRPr lang="en-US" altLang="zh-TW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>
                <a:solidFill>
                  <a:srgbClr val="FFFF00"/>
                </a:solidFill>
              </a:u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358775" lvl="1" algn="just" latinLnBrk="0" hangingPunct="0">
              <a:spcAft>
                <a:spcPts val="600"/>
              </a:spcAft>
              <a:buSzPct val="80000"/>
              <a:tabLst>
                <a:tab pos="2152650" algn="l"/>
              </a:tabLst>
              <a:defRPr/>
            </a:pP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protected </a:t>
            </a:r>
            <a:r>
              <a:rPr lang="en-US" altLang="zh-CN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native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Object </a:t>
            </a:r>
            <a:r>
              <a:rPr lang="en-US" altLang="zh-CN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clone()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throws </a:t>
            </a:r>
            <a:r>
              <a:rPr lang="en-US" altLang="zh-CN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CloneNotSupportedException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;</a:t>
            </a:r>
          </a:p>
          <a:p>
            <a:pPr marL="358775" lvl="1" algn="just" latinLnBrk="0" hangingPunct="0">
              <a:spcAft>
                <a:spcPts val="1200"/>
              </a:spcAft>
              <a:buSzPct val="80000"/>
              <a:tabLst>
                <a:tab pos="2152650" algn="l"/>
              </a:tabLst>
              <a:defRPr/>
            </a:pPr>
            <a:endParaRPr lang="en-US" altLang="zh-CN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>
                <a:solidFill>
                  <a:srgbClr val="FFFF00"/>
                </a:solidFill>
              </a:u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8" name="TextBox 5">
            <a:extLst>
              <a:ext uri="{FF2B5EF4-FFF2-40B4-BE49-F238E27FC236}">
                <a16:creationId xmlns:a16="http://schemas.microsoft.com/office/drawing/2014/main" id="{81CED095-32CE-44C6-ADB6-F86D3DC5DD9F}"/>
              </a:ext>
            </a:extLst>
          </p:cNvPr>
          <p:cNvSpPr txBox="1"/>
          <p:nvPr/>
        </p:nvSpPr>
        <p:spPr>
          <a:xfrm>
            <a:off x="379142" y="273359"/>
            <a:ext cx="10487378" cy="747088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lvl="0">
              <a:defRPr/>
            </a:pPr>
            <a:r>
              <a:rPr kumimoji="0" lang="en-US" altLang="zh-CN" sz="3200" b="1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mic Sans MS" panose="030F0702030302020204" pitchFamily="66" charset="0"/>
                <a:ea typeface="微軟正黑體" panose="020B0604030504040204" pitchFamily="34" charset="-120"/>
              </a:rPr>
              <a:t>7.10 </a:t>
            </a:r>
            <a:r>
              <a:rPr kumimoji="0" lang="zh-CN" altLang="en-US" sz="3200" b="1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mic Sans MS" panose="030F0702030302020204" pitchFamily="66" charset="0"/>
                <a:ea typeface="微軟正黑體" panose="020B0604030504040204" pitchFamily="34" charset="-120"/>
              </a:rPr>
              <a:t>类和类的关系之继承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omic Sans MS" panose="030F0702030302020204" pitchFamily="66" charset="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746740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5D09AD1A-345F-4DBC-B633-6ECD484106A8}"/>
              </a:ext>
            </a:extLst>
          </p:cNvPr>
          <p:cNvGrpSpPr/>
          <p:nvPr/>
        </p:nvGrpSpPr>
        <p:grpSpPr>
          <a:xfrm>
            <a:off x="10913737" y="328451"/>
            <a:ext cx="1008063" cy="766763"/>
            <a:chOff x="7058025" y="534969"/>
            <a:chExt cx="1008063" cy="766763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03857">
              <a:off x="7456488" y="692132"/>
              <a:ext cx="609600" cy="609600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8025" y="534969"/>
              <a:ext cx="361950" cy="361950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00000">
              <a:off x="7543800" y="548306"/>
              <a:ext cx="180975" cy="180975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656245" y="5871315"/>
            <a:ext cx="379876" cy="379876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0CD2EFE1-086E-4EB7-B31D-EB3789E755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25480" y="267950"/>
            <a:ext cx="9382625" cy="63221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9142" y="273359"/>
            <a:ext cx="10487378" cy="747088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lvl="0">
              <a:defRPr/>
            </a:pPr>
            <a:r>
              <a:rPr lang="zh-TW" altLang="en-US" sz="3200" b="1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问题思考</a:t>
            </a:r>
            <a:endParaRPr lang="zh-TW" altLang="en-US" sz="3200" b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微軟正黑體" panose="020B0604030504040204" pitchFamily="34" charset="-12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105E17E2-D2B9-4244-A224-43ADA4845F02}"/>
              </a:ext>
            </a:extLst>
          </p:cNvPr>
          <p:cNvSpPr txBox="1"/>
          <p:nvPr/>
        </p:nvSpPr>
        <p:spPr>
          <a:xfrm>
            <a:off x="2012078" y="2636390"/>
            <a:ext cx="840693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latinLnBrk="0" hangingPunct="0">
              <a:spcAft>
                <a:spcPts val="1200"/>
              </a:spcAft>
              <a:defRPr/>
            </a:pPr>
            <a:r>
              <a:rPr lang="zh-TW" alt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方法重写</a:t>
            </a:r>
            <a:r>
              <a:rPr lang="zh-TW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lang="zh-TW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Override</a:t>
            </a:r>
            <a:r>
              <a:rPr lang="zh-TW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  <a:r>
              <a:rPr lang="zh-TW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TW" alt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和方法重载</a:t>
            </a:r>
            <a:r>
              <a:rPr lang="zh-TW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lang="zh-TW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Overload</a:t>
            </a:r>
            <a:r>
              <a:rPr lang="zh-TW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  <a:br>
              <a:rPr lang="en-US" altLang="zh-TW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</a:br>
            <a:r>
              <a:rPr lang="zh-TW" alt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有何区别</a:t>
            </a:r>
            <a:r>
              <a:rPr lang="zh-CN" alt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？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8A7EE0D-B56C-4403-8F9A-35C77125D5E8}"/>
              </a:ext>
            </a:extLst>
          </p:cNvPr>
          <p:cNvSpPr/>
          <p:nvPr/>
        </p:nvSpPr>
        <p:spPr>
          <a:xfrm>
            <a:off x="-4613524" y="6009263"/>
            <a:ext cx="142103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A,B,D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43681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5D09AD1A-345F-4DBC-B633-6ECD484106A8}"/>
              </a:ext>
            </a:extLst>
          </p:cNvPr>
          <p:cNvGrpSpPr/>
          <p:nvPr/>
        </p:nvGrpSpPr>
        <p:grpSpPr>
          <a:xfrm>
            <a:off x="10913737" y="328451"/>
            <a:ext cx="1008063" cy="766763"/>
            <a:chOff x="7058025" y="534969"/>
            <a:chExt cx="1008063" cy="766763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03857">
              <a:off x="7456488" y="692132"/>
              <a:ext cx="609600" cy="609600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8025" y="534969"/>
              <a:ext cx="361950" cy="361950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00000">
              <a:off x="7543800" y="548306"/>
              <a:ext cx="180975" cy="180975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656245" y="5871315"/>
            <a:ext cx="379876" cy="379876"/>
          </a:xfrm>
          <a:prstGeom prst="rect">
            <a:avLst/>
          </a:prstGeom>
        </p:spPr>
      </p:pic>
      <p:sp>
        <p:nvSpPr>
          <p:cNvPr id="14" name="TextBox 7">
            <a:extLst>
              <a:ext uri="{FF2B5EF4-FFF2-40B4-BE49-F238E27FC236}">
                <a16:creationId xmlns:a16="http://schemas.microsoft.com/office/drawing/2014/main" id="{050060D9-94F3-48AF-87DB-86AF188D5862}"/>
              </a:ext>
            </a:extLst>
          </p:cNvPr>
          <p:cNvSpPr txBox="1"/>
          <p:nvPr/>
        </p:nvSpPr>
        <p:spPr>
          <a:xfrm>
            <a:off x="457201" y="1020447"/>
            <a:ext cx="11355657" cy="5677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lvl="0" indent="-342900" algn="just" latinLnBrk="0" hangingPunct="0">
              <a:spcAft>
                <a:spcPts val="600"/>
              </a:spcAft>
              <a:buFont typeface="Wingdings" panose="05000000000000000000" pitchFamily="2" charset="2"/>
              <a:buChar char="n"/>
              <a:defRPr/>
            </a:pPr>
            <a:r>
              <a:rPr lang="zh-TW" altLang="en-US" sz="2800" b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方法重写</a:t>
            </a:r>
            <a:r>
              <a:rPr lang="zh-TW" altLang="en-US" sz="1400" b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TW" sz="28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(</a:t>
            </a:r>
            <a:r>
              <a:rPr lang="en-US" altLang="zh-TW" sz="1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TW" sz="28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Override</a:t>
            </a:r>
            <a:r>
              <a:rPr lang="en-US" altLang="zh-TW" sz="1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TW" sz="2800" b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)</a:t>
            </a:r>
            <a:r>
              <a:rPr lang="en-US" altLang="zh-TW" sz="1400" b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zh-TW" altLang="en-US" sz="2800" b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和方法重载</a:t>
            </a:r>
            <a:r>
              <a:rPr lang="zh-TW" altLang="en-US" sz="1400" b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TW" sz="28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(</a:t>
            </a:r>
            <a:r>
              <a:rPr lang="en-US" altLang="zh-TW" sz="1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TW" sz="28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Overload</a:t>
            </a:r>
            <a:r>
              <a:rPr lang="en-US" altLang="zh-TW" sz="1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TW" sz="2800" b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)</a:t>
            </a:r>
            <a:r>
              <a:rPr lang="zh-TW" altLang="en-US" sz="1400" b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zh-TW" altLang="en-US" sz="2800" b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有何区别？</a:t>
            </a:r>
            <a:endParaRPr lang="zh-TW" altLang="en-US" sz="28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>
                <a:solidFill>
                  <a:srgbClr val="FFFF00"/>
                </a:solidFill>
              </a:uFill>
              <a:latin typeface="Comic Sans MS" panose="030F0702030302020204" pitchFamily="66" charset="0"/>
              <a:ea typeface="Microsoft JhengHei" panose="020B0604030504040204" pitchFamily="34" charset="-120"/>
            </a:endParaRPr>
          </a:p>
        </p:txBody>
      </p:sp>
      <p:sp>
        <p:nvSpPr>
          <p:cNvPr id="8" name="TextBox 5">
            <a:extLst>
              <a:ext uri="{FF2B5EF4-FFF2-40B4-BE49-F238E27FC236}">
                <a16:creationId xmlns:a16="http://schemas.microsoft.com/office/drawing/2014/main" id="{81CED095-32CE-44C6-ADB6-F86D3DC5DD9F}"/>
              </a:ext>
            </a:extLst>
          </p:cNvPr>
          <p:cNvSpPr txBox="1"/>
          <p:nvPr/>
        </p:nvSpPr>
        <p:spPr>
          <a:xfrm>
            <a:off x="379142" y="273359"/>
            <a:ext cx="10487378" cy="747088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lvl="0">
              <a:defRPr/>
            </a:pPr>
            <a:r>
              <a:rPr kumimoji="0" lang="en-US" altLang="zh-CN" sz="3200" b="1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mic Sans MS" panose="030F0702030302020204" pitchFamily="66" charset="0"/>
                <a:ea typeface="微軟正黑體" panose="020B0604030504040204" pitchFamily="34" charset="-120"/>
              </a:rPr>
              <a:t>7.10 </a:t>
            </a:r>
            <a:r>
              <a:rPr kumimoji="0" lang="zh-CN" altLang="en-US" sz="3200" b="1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mic Sans MS" panose="030F0702030302020204" pitchFamily="66" charset="0"/>
                <a:ea typeface="微軟正黑體" panose="020B0604030504040204" pitchFamily="34" charset="-120"/>
              </a:rPr>
              <a:t>类和类的关系之继承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omic Sans MS" panose="030F0702030302020204" pitchFamily="66" charset="0"/>
              <a:ea typeface="微軟正黑體" panose="020B0604030504040204" pitchFamily="34" charset="-120"/>
            </a:endParaRPr>
          </a:p>
        </p:txBody>
      </p:sp>
      <p:graphicFrame>
        <p:nvGraphicFramePr>
          <p:cNvPr id="3" name="表格 3">
            <a:extLst>
              <a:ext uri="{FF2B5EF4-FFF2-40B4-BE49-F238E27FC236}">
                <a16:creationId xmlns:a16="http://schemas.microsoft.com/office/drawing/2014/main" id="{B8024735-886E-40B3-B67C-ADE515C90A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9902327"/>
              </p:ext>
            </p:extLst>
          </p:nvPr>
        </p:nvGraphicFramePr>
        <p:xfrm>
          <a:off x="709195" y="1624024"/>
          <a:ext cx="10851668" cy="4768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94394">
                  <a:extLst>
                    <a:ext uri="{9D8B030D-6E8A-4147-A177-3AD203B41FA5}">
                      <a16:colId xmlns:a16="http://schemas.microsoft.com/office/drawing/2014/main" val="421384695"/>
                    </a:ext>
                  </a:extLst>
                </a:gridCol>
                <a:gridCol w="5315202">
                  <a:extLst>
                    <a:ext uri="{9D8B030D-6E8A-4147-A177-3AD203B41FA5}">
                      <a16:colId xmlns:a16="http://schemas.microsoft.com/office/drawing/2014/main" val="3424553819"/>
                    </a:ext>
                  </a:extLst>
                </a:gridCol>
                <a:gridCol w="3942072">
                  <a:extLst>
                    <a:ext uri="{9D8B030D-6E8A-4147-A177-3AD203B41FA5}">
                      <a16:colId xmlns:a16="http://schemas.microsoft.com/office/drawing/2014/main" val="2008942635"/>
                    </a:ext>
                  </a:extLst>
                </a:gridCol>
              </a:tblGrid>
              <a:tr h="504016"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</a:pPr>
                      <a:endParaRPr lang="zh-TW" altLang="en-US" sz="2000" dirty="0">
                        <a:solidFill>
                          <a:schemeClr val="bg1"/>
                        </a:solidFill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marL="3600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</a:pPr>
                      <a:r>
                        <a:rPr lang="zh-TW" altLang="en-US" sz="200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方法重写 </a:t>
                      </a:r>
                      <a:r>
                        <a:rPr lang="en-US" altLang="zh-TW" sz="200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( </a:t>
                      </a:r>
                      <a:r>
                        <a:rPr lang="en-US" altLang="zh-TW" sz="2000" dirty="0">
                          <a:solidFill>
                            <a:srgbClr val="FFFF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Override</a:t>
                      </a:r>
                      <a:r>
                        <a:rPr lang="en-US" altLang="zh-TW" sz="20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 ) </a:t>
                      </a:r>
                      <a:endParaRPr lang="zh-TW" altLang="en-US" sz="2000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marL="3600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</a:pPr>
                      <a:r>
                        <a:rPr lang="zh-TW" altLang="en-US" sz="2000" b="1">
                          <a:solidFill>
                            <a:prstClr val="white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Fill>
                            <a:solidFill>
                              <a:srgbClr val="FFFF00"/>
                            </a:solidFill>
                          </a:uFill>
                          <a:latin typeface="Comic Sans MS" panose="030F0702030302020204" pitchFamily="66" charset="0"/>
                          <a:ea typeface="Microsoft JhengHei" panose="020B0604030504040204" pitchFamily="34" charset="-120"/>
                        </a:rPr>
                        <a:t>方法重</a:t>
                      </a:r>
                      <a:r>
                        <a:rPr lang="zh-TW" altLang="en-US" sz="2000" b="1">
                          <a:solidFill>
                            <a:prstClr val="white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Fill>
                            <a:solidFill>
                              <a:srgbClr val="FFFF00"/>
                            </a:solidFill>
                          </a:u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载</a:t>
                      </a:r>
                      <a:r>
                        <a:rPr lang="zh-TW" altLang="en-US" sz="1000" b="1">
                          <a:solidFill>
                            <a:prstClr val="white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Fill>
                            <a:solidFill>
                              <a:srgbClr val="FFFF00"/>
                            </a:solidFill>
                          </a:u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 </a:t>
                      </a:r>
                      <a:r>
                        <a:rPr lang="en-US" altLang="zh-TW" sz="2000" b="1" dirty="0">
                          <a:solidFill>
                            <a:prstClr val="white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Fill>
                            <a:solidFill>
                              <a:srgbClr val="FFFF00"/>
                            </a:solidFill>
                          </a:u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(</a:t>
                      </a:r>
                      <a:r>
                        <a:rPr lang="en-US" altLang="zh-TW" sz="1000" b="1" dirty="0">
                          <a:solidFill>
                            <a:prstClr val="white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Fill>
                            <a:solidFill>
                              <a:srgbClr val="FFFF00"/>
                            </a:solidFill>
                          </a:u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 </a:t>
                      </a:r>
                      <a:r>
                        <a:rPr lang="en-US" altLang="zh-TW" sz="2000" b="1" dirty="0">
                          <a:solidFill>
                            <a:srgbClr val="FFFF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Fill>
                            <a:solidFill>
                              <a:srgbClr val="FFFF00"/>
                            </a:solidFill>
                          </a:u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Overload</a:t>
                      </a:r>
                      <a:r>
                        <a:rPr lang="en-US" altLang="zh-TW" sz="1000" b="1" dirty="0">
                          <a:solidFill>
                            <a:prstClr val="white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Fill>
                            <a:solidFill>
                              <a:srgbClr val="FFFF00"/>
                            </a:solidFill>
                          </a:u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 </a:t>
                      </a:r>
                      <a:r>
                        <a:rPr lang="en-US" altLang="zh-TW" sz="2000" b="1" dirty="0">
                          <a:solidFill>
                            <a:prstClr val="white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Fill>
                            <a:solidFill>
                              <a:srgbClr val="FFFF00"/>
                            </a:solidFill>
                          </a:u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)</a:t>
                      </a:r>
                      <a:r>
                        <a:rPr lang="zh-TW" altLang="en-US" sz="1100" b="1" dirty="0">
                          <a:solidFill>
                            <a:prstClr val="white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Fill>
                            <a:solidFill>
                              <a:srgbClr val="FFFF00"/>
                            </a:solidFill>
                          </a:u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 </a:t>
                      </a:r>
                      <a:endParaRPr lang="zh-TW" altLang="en-US" sz="20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marL="36000" marR="0" marT="36000" marB="36000" anchor="ctr"/>
                </a:tc>
                <a:extLst>
                  <a:ext uri="{0D108BD9-81ED-4DB2-BD59-A6C34878D82A}">
                    <a16:rowId xmlns:a16="http://schemas.microsoft.com/office/drawing/2014/main" val="846685509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 fontAlgn="ctr">
                        <a:lnSpc>
                          <a:spcPts val="2400"/>
                        </a:lnSpc>
                      </a:pPr>
                      <a:r>
                        <a:rPr lang="zh-TW" altLang="en-US"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类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marL="36000" marR="0" marT="36000" marB="36000" anchor="ctr"/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ts val="1800"/>
                        </a:lnSpc>
                      </a:pPr>
                      <a:r>
                        <a:rPr lang="zh-CN" altLang="en-US" sz="1600" b="1" dirty="0">
                          <a:solidFill>
                            <a:srgbClr val="0000F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 </a:t>
                      </a:r>
                      <a:endParaRPr lang="zh-TW" altLang="en-US" sz="1600" b="1" dirty="0">
                        <a:solidFill>
                          <a:srgbClr val="0000FF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marL="36000" marR="0" marT="36000" marB="36000" anchor="ctr"/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ts val="1800"/>
                        </a:lnSpc>
                      </a:pPr>
                      <a:endParaRPr lang="zh-TW" altLang="en-US" sz="1600" b="1" dirty="0">
                        <a:solidFill>
                          <a:srgbClr val="0000FF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marL="36000" marR="0" marT="36000" marB="36000" anchor="ctr"/>
                </a:tc>
                <a:extLst>
                  <a:ext uri="{0D108BD9-81ED-4DB2-BD59-A6C34878D82A}">
                    <a16:rowId xmlns:a16="http://schemas.microsoft.com/office/drawing/2014/main" val="3116022985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 fontAlgn="ctr">
                        <a:lnSpc>
                          <a:spcPts val="2400"/>
                        </a:lnSpc>
                      </a:pPr>
                      <a:r>
                        <a:rPr lang="zh-TW" altLang="en-US"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权限修饰符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marL="36000" marR="0" marT="36000" marB="36000" anchor="ctr"/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ts val="1800"/>
                        </a:lnSpc>
                      </a:pPr>
                      <a:endParaRPr lang="zh-TW" altLang="en-US" sz="1600" b="1" dirty="0">
                        <a:solidFill>
                          <a:srgbClr val="0000FF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marL="36000" marR="0" marT="36000" marB="36000" anchor="ctr"/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ts val="1800"/>
                        </a:lnSpc>
                      </a:pPr>
                      <a:endParaRPr lang="zh-TW" altLang="en-US" sz="1600" b="1" dirty="0">
                        <a:solidFill>
                          <a:srgbClr val="0000FF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marL="36000" marR="0" marT="36000" marB="36000" anchor="ctr"/>
                </a:tc>
                <a:extLst>
                  <a:ext uri="{0D108BD9-81ED-4DB2-BD59-A6C34878D82A}">
                    <a16:rowId xmlns:a16="http://schemas.microsoft.com/office/drawing/2014/main" val="3402097224"/>
                  </a:ext>
                </a:extLst>
              </a:tr>
              <a:tr h="504016">
                <a:tc>
                  <a:txBody>
                    <a:bodyPr/>
                    <a:lstStyle/>
                    <a:p>
                      <a:pPr algn="ctr" fontAlgn="ctr">
                        <a:lnSpc>
                          <a:spcPts val="2400"/>
                        </a:lnSpc>
                      </a:pPr>
                      <a:r>
                        <a:rPr lang="zh-TW" altLang="en-US"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特征修饰符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marL="36000" marR="0" marT="36000" marB="36000" anchor="ctr"/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ts val="1800"/>
                        </a:lnSpc>
                      </a:pPr>
                      <a:r>
                        <a:rPr lang="zh-CN" altLang="en-US" sz="1600" b="1" dirty="0">
                          <a:solidFill>
                            <a:srgbClr val="D2DEEF"/>
                          </a:solidFill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父类方法是</a:t>
                      </a:r>
                      <a:r>
                        <a:rPr lang="zh-TW" altLang="en-US" sz="1600" b="1" dirty="0">
                          <a:solidFill>
                            <a:srgbClr val="D2DEEF"/>
                          </a:solidFill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 </a:t>
                      </a:r>
                      <a:r>
                        <a:rPr lang="en-US" altLang="zh-CN" sz="1600" b="1" dirty="0">
                          <a:solidFill>
                            <a:srgbClr val="D2DEEF"/>
                          </a:solidFill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final</a:t>
                      </a:r>
                      <a:r>
                        <a:rPr lang="zh-TW" altLang="en-US" sz="1600" b="1" dirty="0">
                          <a:solidFill>
                            <a:srgbClr val="D2DEEF"/>
                          </a:solidFill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，</a:t>
                      </a:r>
                      <a:r>
                        <a:rPr lang="zh-CN" altLang="en-US" sz="1600" b="1" dirty="0">
                          <a:solidFill>
                            <a:srgbClr val="D2DEEF"/>
                          </a:solidFill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子类不能重写</a:t>
                      </a:r>
                      <a:endParaRPr lang="en-US" altLang="zh-CN" sz="1600" b="1" dirty="0">
                        <a:solidFill>
                          <a:srgbClr val="D2DEEF"/>
                        </a:solidFill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  <a:p>
                      <a:pPr algn="l" fontAlgn="ctr">
                        <a:lnSpc>
                          <a:spcPts val="1800"/>
                        </a:lnSpc>
                      </a:pPr>
                      <a:r>
                        <a:rPr lang="zh-TW" altLang="en-US" sz="1600" b="1" dirty="0">
                          <a:solidFill>
                            <a:srgbClr val="D2DEEF"/>
                          </a:solidFill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父类方法是 </a:t>
                      </a:r>
                      <a:r>
                        <a:rPr lang="en-US" altLang="zh-TW" sz="1600" b="1" dirty="0">
                          <a:solidFill>
                            <a:srgbClr val="D2DEEF"/>
                          </a:solidFill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static</a:t>
                      </a:r>
                      <a:r>
                        <a:rPr lang="zh-TW" altLang="en-US" sz="1600" b="1" dirty="0">
                          <a:solidFill>
                            <a:srgbClr val="D2DEEF"/>
                          </a:solidFill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，子类不存在</a:t>
                      </a:r>
                      <a:endParaRPr lang="en-US" altLang="zh-TW" sz="1600" b="1" dirty="0">
                        <a:solidFill>
                          <a:srgbClr val="D2DEEF"/>
                        </a:solidFill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  <a:p>
                      <a:pPr algn="l" fontAlgn="ctr">
                        <a:lnSpc>
                          <a:spcPts val="1800"/>
                        </a:lnSpc>
                      </a:pPr>
                      <a:r>
                        <a:rPr lang="zh-CN" altLang="en-US" sz="1600" b="1" dirty="0">
                          <a:solidFill>
                            <a:srgbClr val="D2DEEF"/>
                          </a:solidFill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父类方法是</a:t>
                      </a:r>
                      <a:r>
                        <a:rPr lang="zh-TW" altLang="en-US" sz="1600" b="1" dirty="0">
                          <a:solidFill>
                            <a:srgbClr val="D2DEEF"/>
                          </a:solidFill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 </a:t>
                      </a:r>
                      <a:r>
                        <a:rPr lang="en-US" altLang="zh-CN" sz="1600" b="1" dirty="0">
                          <a:solidFill>
                            <a:srgbClr val="D2DEEF"/>
                          </a:solidFill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abstract</a:t>
                      </a:r>
                      <a:r>
                        <a:rPr lang="zh-TW" altLang="en-US" sz="1600" b="1" dirty="0">
                          <a:solidFill>
                            <a:srgbClr val="D2DEEF"/>
                          </a:solidFill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，除非</a:t>
                      </a:r>
                      <a:r>
                        <a:rPr lang="zh-CN" altLang="en-US" sz="1600" b="1" dirty="0">
                          <a:solidFill>
                            <a:srgbClr val="D2DEEF"/>
                          </a:solidFill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子类</a:t>
                      </a:r>
                      <a:r>
                        <a:rPr lang="zh-TW" altLang="en-US" sz="1600" b="1" dirty="0">
                          <a:solidFill>
                            <a:srgbClr val="D2DEEF"/>
                          </a:solidFill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也</a:t>
                      </a:r>
                      <a:r>
                        <a:rPr lang="zh-CN" altLang="en-US" sz="1600" b="1" dirty="0">
                          <a:solidFill>
                            <a:srgbClr val="D2DEEF"/>
                          </a:solidFill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是抽象类</a:t>
                      </a:r>
                      <a:r>
                        <a:rPr lang="zh-TW" altLang="en-US" sz="1600" b="1" dirty="0">
                          <a:solidFill>
                            <a:srgbClr val="D2DEEF"/>
                          </a:solidFill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，否则</a:t>
                      </a:r>
                      <a:r>
                        <a:rPr lang="zh-CN" altLang="en-US" sz="1600" b="1" dirty="0">
                          <a:solidFill>
                            <a:srgbClr val="D2DEEF"/>
                          </a:solidFill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子类必须重写</a:t>
                      </a:r>
                      <a:endParaRPr lang="zh-TW" altLang="en-US" sz="1600" b="1" dirty="0">
                        <a:solidFill>
                          <a:srgbClr val="D2DEEF"/>
                        </a:solidFill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marL="36000" marR="0" marT="36000" marB="36000" anchor="ctr"/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ts val="1800"/>
                        </a:lnSpc>
                      </a:pPr>
                      <a:endParaRPr lang="zh-TW" altLang="en-US" sz="1600" b="1" dirty="0">
                        <a:solidFill>
                          <a:srgbClr val="0000FF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marL="36000" marR="0" marT="36000" marB="36000" anchor="ctr"/>
                </a:tc>
                <a:extLst>
                  <a:ext uri="{0D108BD9-81ED-4DB2-BD59-A6C34878D82A}">
                    <a16:rowId xmlns:a16="http://schemas.microsoft.com/office/drawing/2014/main" val="3462967383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 fontAlgn="ctr">
                        <a:lnSpc>
                          <a:spcPts val="2400"/>
                        </a:lnSpc>
                      </a:pPr>
                      <a:r>
                        <a:rPr lang="zh-TW" altLang="en-US" sz="2000" b="1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返回值</a:t>
                      </a:r>
                    </a:p>
                  </a:txBody>
                  <a:tcPr marL="36000" marR="0" marT="36000" marB="36000" anchor="ctr"/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ts val="1800"/>
                        </a:lnSpc>
                      </a:pPr>
                      <a:endParaRPr lang="zh-TW" altLang="en-US" sz="1600" b="1" dirty="0">
                        <a:solidFill>
                          <a:srgbClr val="0000FF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marL="3600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600" b="1" dirty="0">
                        <a:solidFill>
                          <a:srgbClr val="0000FF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marL="36000" marR="0" marT="36000" marB="36000" anchor="ctr"/>
                </a:tc>
                <a:extLst>
                  <a:ext uri="{0D108BD9-81ED-4DB2-BD59-A6C34878D82A}">
                    <a16:rowId xmlns:a16="http://schemas.microsoft.com/office/drawing/2014/main" val="3266432790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 fontAlgn="ctr">
                        <a:lnSpc>
                          <a:spcPts val="2400"/>
                        </a:lnSpc>
                      </a:pPr>
                      <a:r>
                        <a:rPr lang="zh-TW" altLang="en-US" sz="2000" b="1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方法名</a:t>
                      </a:r>
                    </a:p>
                  </a:txBody>
                  <a:tcPr marL="36000" marR="0" marT="36000" marB="36000" anchor="ctr"/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ts val="1800"/>
                        </a:lnSpc>
                      </a:pPr>
                      <a:endParaRPr lang="zh-TW" altLang="en-US" sz="1600" b="1" dirty="0">
                        <a:solidFill>
                          <a:srgbClr val="0000FF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marL="36000" marR="0" marT="36000" marB="36000" anchor="ctr"/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ts val="1800"/>
                        </a:lnSpc>
                      </a:pPr>
                      <a:endParaRPr lang="zh-TW" altLang="en-US" sz="1600" b="1" dirty="0">
                        <a:solidFill>
                          <a:srgbClr val="0000FF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marL="36000" marR="0" marT="36000" marB="36000" anchor="ctr"/>
                </a:tc>
                <a:extLst>
                  <a:ext uri="{0D108BD9-81ED-4DB2-BD59-A6C34878D82A}">
                    <a16:rowId xmlns:a16="http://schemas.microsoft.com/office/drawing/2014/main" val="3687791547"/>
                  </a:ext>
                </a:extLst>
              </a:tr>
              <a:tr h="504016">
                <a:tc>
                  <a:txBody>
                    <a:bodyPr/>
                    <a:lstStyle/>
                    <a:p>
                      <a:pPr algn="ctr" fontAlgn="ctr">
                        <a:lnSpc>
                          <a:spcPts val="2400"/>
                        </a:lnSpc>
                      </a:pPr>
                      <a:r>
                        <a:rPr lang="zh-TW" altLang="en-US"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参数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marL="36000" marR="0" marT="36000" marB="36000" anchor="ctr"/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ts val="1800"/>
                        </a:lnSpc>
                      </a:pPr>
                      <a:endParaRPr lang="zh-TW" altLang="en-US" sz="1600" b="1" dirty="0">
                        <a:solidFill>
                          <a:srgbClr val="0000FF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marL="36000" marR="0" marT="36000" marB="36000" anchor="ctr"/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ts val="1800"/>
                        </a:lnSpc>
                      </a:pPr>
                      <a:r>
                        <a:rPr lang="zh-CN" altLang="en-US" sz="1600" b="1" u="none" dirty="0">
                          <a:solidFill>
                            <a:srgbClr val="EAEFF7"/>
                          </a:solidFill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每一个方法的参数必须不一致</a:t>
                      </a:r>
                      <a:br>
                        <a:rPr lang="en-US" altLang="zh-CN" sz="1600" b="1" u="none" dirty="0">
                          <a:solidFill>
                            <a:srgbClr val="EAEFF7"/>
                          </a:solidFill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</a:br>
                      <a:r>
                        <a:rPr lang="en-US" altLang="zh-CN" sz="1600" b="1" u="none" dirty="0">
                          <a:solidFill>
                            <a:srgbClr val="EAEFF7"/>
                          </a:solidFill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(</a:t>
                      </a:r>
                      <a:r>
                        <a:rPr lang="zh-TW" altLang="en-US" sz="1600" b="1" u="none" baseline="0" dirty="0">
                          <a:solidFill>
                            <a:srgbClr val="EAEFF7"/>
                          </a:solidFill>
                          <a:effectLst/>
                          <a:uFill>
                            <a:solidFill>
                              <a:srgbClr val="FF0000"/>
                            </a:solidFill>
                          </a:u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体现在参数的</a:t>
                      </a:r>
                      <a:r>
                        <a:rPr lang="zh-CN" altLang="en-US" sz="1600" b="1" u="none" baseline="0" dirty="0">
                          <a:solidFill>
                            <a:srgbClr val="EAEFF7"/>
                          </a:solidFill>
                          <a:effectLst/>
                          <a:uFill>
                            <a:solidFill>
                              <a:srgbClr val="FF0000"/>
                            </a:solidFill>
                          </a:u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个数</a:t>
                      </a:r>
                      <a:r>
                        <a:rPr lang="zh-TW" altLang="en-US" sz="1600" b="1" u="none" baseline="0" dirty="0">
                          <a:solidFill>
                            <a:srgbClr val="EAEFF7"/>
                          </a:solidFill>
                          <a:effectLst/>
                          <a:uFill>
                            <a:solidFill>
                              <a:srgbClr val="FF0000"/>
                            </a:solidFill>
                          </a:u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、</a:t>
                      </a:r>
                      <a:r>
                        <a:rPr lang="zh-CN" altLang="en-US" sz="1600" b="1" u="none" baseline="0" dirty="0">
                          <a:solidFill>
                            <a:srgbClr val="EAEFF7"/>
                          </a:solidFill>
                          <a:effectLst/>
                          <a:uFill>
                            <a:solidFill>
                              <a:srgbClr val="FF0000"/>
                            </a:solidFill>
                          </a:u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类型</a:t>
                      </a:r>
                      <a:r>
                        <a:rPr lang="zh-TW" altLang="en-US" sz="1600" b="1" u="none" baseline="0" dirty="0">
                          <a:solidFill>
                            <a:srgbClr val="EAEFF7"/>
                          </a:solidFill>
                          <a:effectLst/>
                          <a:uFill>
                            <a:solidFill>
                              <a:srgbClr val="FF0000"/>
                            </a:solidFill>
                          </a:u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、</a:t>
                      </a:r>
                      <a:r>
                        <a:rPr lang="zh-CN" altLang="en-US" sz="1600" b="1" u="none" baseline="0" dirty="0">
                          <a:solidFill>
                            <a:srgbClr val="EAEFF7"/>
                          </a:solidFill>
                          <a:effectLst/>
                          <a:uFill>
                            <a:solidFill>
                              <a:srgbClr val="FF0000"/>
                            </a:solidFill>
                          </a:u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顺序</a:t>
                      </a:r>
                      <a:r>
                        <a:rPr lang="en-US" altLang="zh-CN" sz="1600" b="1" u="none" dirty="0">
                          <a:solidFill>
                            <a:srgbClr val="EAEFF7"/>
                          </a:solidFill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)</a:t>
                      </a:r>
                      <a:endParaRPr lang="zh-TW" altLang="en-US" sz="1600" b="1" u="none" dirty="0">
                        <a:solidFill>
                          <a:srgbClr val="EAEFF7"/>
                        </a:solidFill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marL="36000" marR="0" marT="36000" marB="36000" anchor="ctr"/>
                </a:tc>
                <a:extLst>
                  <a:ext uri="{0D108BD9-81ED-4DB2-BD59-A6C34878D82A}">
                    <a16:rowId xmlns:a16="http://schemas.microsoft.com/office/drawing/2014/main" val="2942398602"/>
                  </a:ext>
                </a:extLst>
              </a:tr>
              <a:tr h="504016">
                <a:tc>
                  <a:txBody>
                    <a:bodyPr/>
                    <a:lstStyle/>
                    <a:p>
                      <a:pPr algn="ctr" fontAlgn="ctr">
                        <a:lnSpc>
                          <a:spcPts val="2400"/>
                        </a:lnSpc>
                      </a:pPr>
                      <a:r>
                        <a:rPr lang="zh-TW" altLang="en-US"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异常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marL="36000" marR="0" marT="36000" marB="36000" anchor="ctr"/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ts val="1800"/>
                        </a:lnSpc>
                      </a:pPr>
                      <a:r>
                        <a:rPr lang="zh-CN" altLang="en-US" sz="1600" b="1" u="none" dirty="0">
                          <a:solidFill>
                            <a:srgbClr val="D2DEEF"/>
                          </a:solidFill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如果父类方法抛出</a:t>
                      </a:r>
                      <a:r>
                        <a:rPr lang="zh-CN" altLang="en-US" sz="1600" b="1" u="none" baseline="0" dirty="0">
                          <a:solidFill>
                            <a:srgbClr val="D2DEEF"/>
                          </a:solidFill>
                          <a:effectLst/>
                          <a:uFill>
                            <a:solidFill>
                              <a:srgbClr val="FF0000"/>
                            </a:solidFill>
                          </a:u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运行时异常</a:t>
                      </a:r>
                      <a:r>
                        <a:rPr lang="zh-TW" altLang="en-US" sz="1600" b="1" u="none" dirty="0">
                          <a:solidFill>
                            <a:srgbClr val="D2DEEF"/>
                          </a:solidFill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，</a:t>
                      </a:r>
                      <a:r>
                        <a:rPr lang="zh-CN" altLang="en-US" sz="1600" b="1" u="none" dirty="0">
                          <a:solidFill>
                            <a:srgbClr val="D2DEEF"/>
                          </a:solidFill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子类可以不予理会</a:t>
                      </a:r>
                      <a:endParaRPr lang="en-US" altLang="zh-CN" sz="1600" b="1" u="none" dirty="0">
                        <a:solidFill>
                          <a:srgbClr val="D2DEEF"/>
                        </a:solidFill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  <a:p>
                      <a:pPr algn="l" fontAlgn="ctr">
                        <a:lnSpc>
                          <a:spcPts val="1800"/>
                        </a:lnSpc>
                      </a:pPr>
                      <a:r>
                        <a:rPr lang="zh-CN" altLang="en-US" sz="1600" b="1" u="none" dirty="0">
                          <a:solidFill>
                            <a:srgbClr val="D2DEEF"/>
                          </a:solidFill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如果父类方法抛出</a:t>
                      </a:r>
                      <a:r>
                        <a:rPr lang="zh-CN" altLang="en-US" sz="1600" b="1" u="none" baseline="0" dirty="0">
                          <a:solidFill>
                            <a:srgbClr val="D2DEEF"/>
                          </a:solidFill>
                          <a:effectLst/>
                          <a:uFill>
                            <a:solidFill>
                              <a:srgbClr val="FF0000"/>
                            </a:solidFill>
                          </a:u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编译时异常</a:t>
                      </a:r>
                      <a:r>
                        <a:rPr lang="zh-TW" altLang="en-US" sz="1600" b="1" u="none" dirty="0">
                          <a:solidFill>
                            <a:srgbClr val="D2DEEF"/>
                          </a:solidFill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，</a:t>
                      </a:r>
                      <a:r>
                        <a:rPr lang="zh-CN" altLang="en-US" sz="1600" b="1" u="none" dirty="0">
                          <a:solidFill>
                            <a:srgbClr val="D2DEEF"/>
                          </a:solidFill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子类抛出异常的个数少于等于父类</a:t>
                      </a:r>
                      <a:r>
                        <a:rPr lang="zh-TW" altLang="en-US" sz="1600" b="1" u="none" dirty="0">
                          <a:solidFill>
                            <a:srgbClr val="D2DEEF"/>
                          </a:solidFill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，</a:t>
                      </a:r>
                      <a:r>
                        <a:rPr lang="zh-CN" altLang="en-US" sz="1600" b="1" u="none" dirty="0">
                          <a:solidFill>
                            <a:srgbClr val="D2DEEF"/>
                          </a:solidFill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子类抛出异常的类型小于等于父类</a:t>
                      </a:r>
                      <a:endParaRPr lang="zh-TW" altLang="en-US" sz="1600" b="1" u="none" dirty="0">
                        <a:solidFill>
                          <a:srgbClr val="D2DEEF"/>
                        </a:solidFill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marL="3600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600" b="1" dirty="0">
                        <a:solidFill>
                          <a:srgbClr val="0000FF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marL="36000" marR="0" marT="36000" marB="36000" anchor="ctr"/>
                </a:tc>
                <a:extLst>
                  <a:ext uri="{0D108BD9-81ED-4DB2-BD59-A6C34878D82A}">
                    <a16:rowId xmlns:a16="http://schemas.microsoft.com/office/drawing/2014/main" val="2120511298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 fontAlgn="ctr">
                        <a:lnSpc>
                          <a:spcPts val="2400"/>
                        </a:lnSpc>
                      </a:pPr>
                      <a:r>
                        <a:rPr lang="zh-TW" altLang="en-US"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方法体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marL="36000" marR="0" marT="36000" marB="36000" anchor="ctr"/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ts val="1800"/>
                        </a:lnSpc>
                      </a:pPr>
                      <a:endParaRPr lang="zh-TW" altLang="en-US" sz="1600" b="1" dirty="0">
                        <a:solidFill>
                          <a:srgbClr val="0000FF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marL="36000" marR="0" marT="36000" marB="36000" anchor="ctr"/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ts val="1800"/>
                        </a:lnSpc>
                      </a:pPr>
                      <a:endParaRPr lang="zh-TW" altLang="en-US" sz="1600" b="1" dirty="0">
                        <a:solidFill>
                          <a:srgbClr val="0000FF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marL="36000" marR="0" marT="36000" marB="36000" anchor="ctr"/>
                </a:tc>
                <a:extLst>
                  <a:ext uri="{0D108BD9-81ED-4DB2-BD59-A6C34878D82A}">
                    <a16:rowId xmlns:a16="http://schemas.microsoft.com/office/drawing/2014/main" val="1463611892"/>
                  </a:ext>
                </a:extLst>
              </a:tr>
            </a:tbl>
          </a:graphicData>
        </a:graphic>
      </p:graphicFrame>
      <p:sp>
        <p:nvSpPr>
          <p:cNvPr id="574" name="文字方塊 573">
            <a:extLst>
              <a:ext uri="{FF2B5EF4-FFF2-40B4-BE49-F238E27FC236}">
                <a16:creationId xmlns:a16="http://schemas.microsoft.com/office/drawing/2014/main" id="{71344590-6217-434B-9F87-4352D4EE138C}"/>
              </a:ext>
            </a:extLst>
          </p:cNvPr>
          <p:cNvSpPr txBox="1"/>
          <p:nvPr/>
        </p:nvSpPr>
        <p:spPr>
          <a:xfrm>
            <a:off x="2357010" y="2212145"/>
            <a:ext cx="4103688" cy="246221"/>
          </a:xfrm>
          <a:prstGeom prst="rect">
            <a:avLst/>
          </a:prstGeom>
          <a:noFill/>
        </p:spPr>
        <p:txBody>
          <a:bodyPr wrap="none" lIns="0" tIns="0" rIns="0" bIns="0" anchor="ctr" anchorCtr="0">
            <a:spAutoFit/>
          </a:bodyPr>
          <a:lstStyle/>
          <a:p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产生两个继承关系的类</a:t>
            </a:r>
            <a:r>
              <a:rPr kumimoji="0" lang="zh-TW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，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子类重写父类的方法</a:t>
            </a:r>
            <a:endParaRPr lang="zh-TW" altLang="en-US" dirty="0"/>
          </a:p>
        </p:txBody>
      </p:sp>
      <p:sp>
        <p:nvSpPr>
          <p:cNvPr id="576" name="文字方塊 575">
            <a:extLst>
              <a:ext uri="{FF2B5EF4-FFF2-40B4-BE49-F238E27FC236}">
                <a16:creationId xmlns:a16="http://schemas.microsoft.com/office/drawing/2014/main" id="{F54C5EA1-1B36-40FB-9D7D-75772D3B5646}"/>
              </a:ext>
            </a:extLst>
          </p:cNvPr>
          <p:cNvSpPr txBox="1"/>
          <p:nvPr/>
        </p:nvSpPr>
        <p:spPr>
          <a:xfrm>
            <a:off x="7661936" y="2212144"/>
            <a:ext cx="1846659" cy="246221"/>
          </a:xfrm>
          <a:prstGeom prst="rect">
            <a:avLst/>
          </a:prstGeom>
          <a:noFill/>
        </p:spPr>
        <p:txBody>
          <a:bodyPr wrap="none" lIns="0" tIns="0" rIns="0" bIns="0" anchor="ctr" anchorCtr="0">
            <a:spAutoFit/>
          </a:bodyPr>
          <a:lstStyle>
            <a:defPPr>
              <a:defRPr lang="ko-KR"/>
            </a:defPPr>
            <a:lvl1pPr>
              <a:defRPr kumimoji="0" sz="1600" b="1" i="0" u="none" strike="noStrike" cap="none" spc="0" normalizeH="0" baseline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r>
              <a:rPr lang="zh-CN" altLang="en-US" dirty="0"/>
              <a:t>一个类中的一组方法</a:t>
            </a:r>
            <a:endParaRPr lang="zh-TW" altLang="en-US" dirty="0"/>
          </a:p>
        </p:txBody>
      </p:sp>
      <p:sp>
        <p:nvSpPr>
          <p:cNvPr id="578" name="文字方塊 577">
            <a:extLst>
              <a:ext uri="{FF2B5EF4-FFF2-40B4-BE49-F238E27FC236}">
                <a16:creationId xmlns:a16="http://schemas.microsoft.com/office/drawing/2014/main" id="{01B089DD-9C57-41A9-96C3-940586F35F1D}"/>
              </a:ext>
            </a:extLst>
          </p:cNvPr>
          <p:cNvSpPr txBox="1"/>
          <p:nvPr/>
        </p:nvSpPr>
        <p:spPr>
          <a:xfrm>
            <a:off x="2357010" y="2617200"/>
            <a:ext cx="2051844" cy="246221"/>
          </a:xfrm>
          <a:prstGeom prst="rect">
            <a:avLst/>
          </a:prstGeom>
          <a:noFill/>
        </p:spPr>
        <p:txBody>
          <a:bodyPr wrap="none" lIns="0" tIns="0" rIns="0" bIns="0" anchor="ctr" anchorCtr="0">
            <a:spAutoFit/>
          </a:bodyPr>
          <a:lstStyle>
            <a:defPPr>
              <a:defRPr lang="ko-KR"/>
            </a:defPPr>
            <a:lvl1pPr>
              <a:defRPr kumimoji="0" sz="1600" b="1" i="0" u="none" strike="noStrike" cap="none" spc="0" normalizeH="0" baseline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r>
              <a:rPr lang="zh-CN" altLang="en-US" dirty="0"/>
              <a:t>子类可以大于等于父类</a:t>
            </a:r>
            <a:endParaRPr lang="zh-TW" altLang="en-US" dirty="0"/>
          </a:p>
        </p:txBody>
      </p:sp>
      <p:sp>
        <p:nvSpPr>
          <p:cNvPr id="580" name="文字方塊 579">
            <a:extLst>
              <a:ext uri="{FF2B5EF4-FFF2-40B4-BE49-F238E27FC236}">
                <a16:creationId xmlns:a16="http://schemas.microsoft.com/office/drawing/2014/main" id="{7C5059DA-9C78-4B88-9E11-DB99D43DF2C1}"/>
              </a:ext>
            </a:extLst>
          </p:cNvPr>
          <p:cNvSpPr txBox="1"/>
          <p:nvPr/>
        </p:nvSpPr>
        <p:spPr>
          <a:xfrm>
            <a:off x="7661936" y="2571274"/>
            <a:ext cx="6128794" cy="327013"/>
          </a:xfrm>
          <a:prstGeom prst="rect">
            <a:avLst/>
          </a:prstGeom>
          <a:noFill/>
        </p:spPr>
        <p:txBody>
          <a:bodyPr wrap="none" lIns="0" tIns="0" rIns="0" bIns="0" anchor="ctr" anchorCtr="0">
            <a:spAutoFit/>
          </a:bodyPr>
          <a:lstStyle>
            <a:defPPr>
              <a:defRPr lang="ko-KR"/>
            </a:defPPr>
            <a:lvl1pPr>
              <a:defRPr kumimoji="0" sz="1600" b="1" i="0" u="none" strike="noStrike" cap="none" spc="0" normalizeH="0" baseline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r>
              <a:rPr lang="zh-TW" altLang="en-US" dirty="0"/>
              <a:t>没有要求</a:t>
            </a:r>
          </a:p>
        </p:txBody>
      </p:sp>
      <p:sp>
        <p:nvSpPr>
          <p:cNvPr id="582" name="文字方塊 581">
            <a:extLst>
              <a:ext uri="{FF2B5EF4-FFF2-40B4-BE49-F238E27FC236}">
                <a16:creationId xmlns:a16="http://schemas.microsoft.com/office/drawing/2014/main" id="{6EA380A9-C63F-459F-AE3B-DFF819298100}"/>
              </a:ext>
            </a:extLst>
          </p:cNvPr>
          <p:cNvSpPr txBox="1"/>
          <p:nvPr/>
        </p:nvSpPr>
        <p:spPr>
          <a:xfrm>
            <a:off x="2357010" y="2936557"/>
            <a:ext cx="5163273" cy="984885"/>
          </a:xfrm>
          <a:prstGeom prst="rect">
            <a:avLst/>
          </a:prstGeom>
          <a:noFill/>
        </p:spPr>
        <p:txBody>
          <a:bodyPr wrap="none" lIns="0" tIns="0" rIns="0" bIns="0" anchor="ctr" anchorCtr="0">
            <a:spAutoFit/>
          </a:bodyPr>
          <a:lstStyle>
            <a:defPPr>
              <a:defRPr lang="ko-KR"/>
            </a:defPPr>
            <a:lvl1pPr>
              <a:defRPr kumimoji="0" sz="1600" b="1" i="0" u="none" strike="noStrike" cap="none" spc="0" normalizeH="0" baseline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r>
              <a:rPr lang="zh-CN" altLang="en-US" dirty="0"/>
              <a:t>父类方法是</a:t>
            </a:r>
            <a:r>
              <a:rPr lang="zh-TW" altLang="en-US" dirty="0"/>
              <a:t> </a:t>
            </a:r>
            <a:r>
              <a:rPr lang="en-US" altLang="zh-CN" dirty="0"/>
              <a:t>final</a:t>
            </a:r>
            <a:r>
              <a:rPr lang="zh-TW" altLang="en-US" dirty="0"/>
              <a:t>，</a:t>
            </a:r>
            <a:r>
              <a:rPr lang="zh-CN" altLang="en-US" dirty="0"/>
              <a:t>子类不能重写</a:t>
            </a:r>
            <a:endParaRPr lang="en-US" altLang="zh-CN" dirty="0"/>
          </a:p>
          <a:p>
            <a:r>
              <a:rPr lang="zh-TW" altLang="en-US" dirty="0"/>
              <a:t>父类方法是 </a:t>
            </a:r>
            <a:r>
              <a:rPr lang="en-US" altLang="zh-TW" dirty="0"/>
              <a:t>static</a:t>
            </a:r>
            <a:r>
              <a:rPr lang="zh-TW" altLang="en-US" dirty="0"/>
              <a:t>，子类不存在</a:t>
            </a:r>
            <a:endParaRPr lang="en-US" altLang="zh-TW" dirty="0"/>
          </a:p>
          <a:p>
            <a:r>
              <a:rPr lang="zh-CN" altLang="en-US" dirty="0"/>
              <a:t>父类方法是</a:t>
            </a:r>
            <a:r>
              <a:rPr lang="zh-TW" altLang="en-US" dirty="0"/>
              <a:t> </a:t>
            </a:r>
            <a:r>
              <a:rPr lang="en-US" altLang="zh-CN" dirty="0"/>
              <a:t>abstract</a:t>
            </a:r>
            <a:r>
              <a:rPr lang="zh-TW" altLang="en-US" dirty="0"/>
              <a:t>，除非</a:t>
            </a:r>
            <a:r>
              <a:rPr lang="zh-CN" altLang="en-US" dirty="0"/>
              <a:t>子类</a:t>
            </a:r>
            <a:r>
              <a:rPr lang="zh-TW" altLang="en-US" dirty="0"/>
              <a:t>也</a:t>
            </a:r>
            <a:r>
              <a:rPr lang="zh-CN" altLang="en-US" dirty="0"/>
              <a:t>是抽象类</a:t>
            </a:r>
            <a:r>
              <a:rPr lang="zh-TW" altLang="en-US" dirty="0"/>
              <a:t>，否则</a:t>
            </a:r>
            <a:r>
              <a:rPr lang="zh-CN" altLang="en-US" dirty="0"/>
              <a:t>子类必</a:t>
            </a:r>
            <a:br>
              <a:rPr lang="en-US" altLang="zh-CN" dirty="0"/>
            </a:br>
            <a:r>
              <a:rPr lang="zh-CN" altLang="en-US" dirty="0"/>
              <a:t>须重写</a:t>
            </a:r>
            <a:endParaRPr lang="zh-TW" altLang="en-US" dirty="0"/>
          </a:p>
        </p:txBody>
      </p:sp>
      <p:sp>
        <p:nvSpPr>
          <p:cNvPr id="546" name="文字方塊 545">
            <a:extLst>
              <a:ext uri="{FF2B5EF4-FFF2-40B4-BE49-F238E27FC236}">
                <a16:creationId xmlns:a16="http://schemas.microsoft.com/office/drawing/2014/main" id="{0D6892D8-A20C-45EE-BAB4-BF82CAE644F9}"/>
              </a:ext>
            </a:extLst>
          </p:cNvPr>
          <p:cNvSpPr txBox="1"/>
          <p:nvPr/>
        </p:nvSpPr>
        <p:spPr>
          <a:xfrm>
            <a:off x="7661936" y="3303099"/>
            <a:ext cx="820738" cy="246221"/>
          </a:xfrm>
          <a:prstGeom prst="rect">
            <a:avLst/>
          </a:prstGeom>
          <a:noFill/>
        </p:spPr>
        <p:txBody>
          <a:bodyPr wrap="none" lIns="0" tIns="0" rIns="0" bIns="0" anchor="ctr" anchorCtr="0">
            <a:spAutoFit/>
          </a:bodyPr>
          <a:lstStyle>
            <a:defPPr>
              <a:defRPr lang="ko-KR"/>
            </a:defPPr>
            <a:lvl1pPr>
              <a:defRPr kumimoji="0" sz="1600" b="1" i="0" u="none" strike="noStrike" cap="none" spc="0" normalizeH="0" baseline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r>
              <a:rPr lang="zh-TW" altLang="en-US" dirty="0"/>
              <a:t>没有要求</a:t>
            </a:r>
          </a:p>
        </p:txBody>
      </p:sp>
      <p:sp>
        <p:nvSpPr>
          <p:cNvPr id="547" name="文字方塊 546">
            <a:extLst>
              <a:ext uri="{FF2B5EF4-FFF2-40B4-BE49-F238E27FC236}">
                <a16:creationId xmlns:a16="http://schemas.microsoft.com/office/drawing/2014/main" id="{20D99393-027C-4008-8FF8-8BBE6B1EC75C}"/>
              </a:ext>
            </a:extLst>
          </p:cNvPr>
          <p:cNvSpPr txBox="1"/>
          <p:nvPr/>
        </p:nvSpPr>
        <p:spPr>
          <a:xfrm>
            <a:off x="7661936" y="3988758"/>
            <a:ext cx="820738" cy="246221"/>
          </a:xfrm>
          <a:prstGeom prst="rect">
            <a:avLst/>
          </a:prstGeom>
          <a:noFill/>
        </p:spPr>
        <p:txBody>
          <a:bodyPr wrap="none" lIns="0" tIns="0" rIns="0" bIns="0" anchor="ctr" anchorCtr="0">
            <a:spAutoFit/>
          </a:bodyPr>
          <a:lstStyle>
            <a:defPPr>
              <a:defRPr lang="ko-KR"/>
            </a:defPPr>
            <a:lvl1pPr>
              <a:defRPr kumimoji="0" sz="1600" b="1" i="0" u="none" strike="noStrike" cap="none" spc="0" normalizeH="0" baseline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r>
              <a:rPr lang="zh-TW" altLang="en-US" dirty="0"/>
              <a:t>没有要求</a:t>
            </a:r>
          </a:p>
        </p:txBody>
      </p:sp>
      <p:sp>
        <p:nvSpPr>
          <p:cNvPr id="548" name="文字方塊 547">
            <a:extLst>
              <a:ext uri="{FF2B5EF4-FFF2-40B4-BE49-F238E27FC236}">
                <a16:creationId xmlns:a16="http://schemas.microsoft.com/office/drawing/2014/main" id="{1AF9B3FA-EB95-4B03-A15A-D41FEA10561A}"/>
              </a:ext>
            </a:extLst>
          </p:cNvPr>
          <p:cNvSpPr txBox="1"/>
          <p:nvPr/>
        </p:nvSpPr>
        <p:spPr>
          <a:xfrm>
            <a:off x="7661936" y="5493749"/>
            <a:ext cx="820738" cy="246221"/>
          </a:xfrm>
          <a:prstGeom prst="rect">
            <a:avLst/>
          </a:prstGeom>
          <a:noFill/>
        </p:spPr>
        <p:txBody>
          <a:bodyPr wrap="none" lIns="0" tIns="0" rIns="0" bIns="0" anchor="ctr" anchorCtr="0">
            <a:spAutoFit/>
          </a:bodyPr>
          <a:lstStyle>
            <a:defPPr>
              <a:defRPr lang="ko-KR"/>
            </a:defPPr>
            <a:lvl1pPr>
              <a:defRPr kumimoji="0" sz="1600" b="1" i="0" u="none" strike="noStrike" cap="none" spc="0" normalizeH="0" baseline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r>
              <a:rPr lang="zh-TW" altLang="en-US" dirty="0"/>
              <a:t>没有要求</a:t>
            </a:r>
          </a:p>
        </p:txBody>
      </p:sp>
      <p:sp>
        <p:nvSpPr>
          <p:cNvPr id="590" name="文字方塊 589">
            <a:extLst>
              <a:ext uri="{FF2B5EF4-FFF2-40B4-BE49-F238E27FC236}">
                <a16:creationId xmlns:a16="http://schemas.microsoft.com/office/drawing/2014/main" id="{C6AEB833-6D29-4219-81C4-79C4F3044F14}"/>
              </a:ext>
            </a:extLst>
          </p:cNvPr>
          <p:cNvSpPr txBox="1"/>
          <p:nvPr/>
        </p:nvSpPr>
        <p:spPr>
          <a:xfrm>
            <a:off x="2357010" y="3988800"/>
            <a:ext cx="2051844" cy="246221"/>
          </a:xfrm>
          <a:prstGeom prst="rect">
            <a:avLst/>
          </a:prstGeom>
          <a:noFill/>
        </p:spPr>
        <p:txBody>
          <a:bodyPr wrap="none" lIns="0" tIns="0" rIns="0" bIns="0" anchor="ctr" anchorCtr="0">
            <a:spAutoFit/>
          </a:bodyPr>
          <a:lstStyle>
            <a:defPPr>
              <a:defRPr lang="ko-KR"/>
            </a:defPPr>
            <a:lvl1pPr>
              <a:defRPr kumimoji="0" sz="1600" b="1" i="0" u="none" strike="noStrike" cap="none" spc="0" normalizeH="0" baseline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r>
              <a:rPr lang="zh-CN" altLang="en-US" dirty="0"/>
              <a:t>子类可以小于等于父类</a:t>
            </a:r>
            <a:endParaRPr lang="zh-TW" altLang="en-US" dirty="0"/>
          </a:p>
        </p:txBody>
      </p:sp>
      <p:sp>
        <p:nvSpPr>
          <p:cNvPr id="592" name="文字方塊 591">
            <a:extLst>
              <a:ext uri="{FF2B5EF4-FFF2-40B4-BE49-F238E27FC236}">
                <a16:creationId xmlns:a16="http://schemas.microsoft.com/office/drawing/2014/main" id="{2F2D7EB9-5DF6-4BB9-B3CE-8A8ED225FE99}"/>
              </a:ext>
            </a:extLst>
          </p:cNvPr>
          <p:cNvSpPr txBox="1"/>
          <p:nvPr/>
        </p:nvSpPr>
        <p:spPr>
          <a:xfrm>
            <a:off x="2357010" y="4382019"/>
            <a:ext cx="1436291" cy="246221"/>
          </a:xfrm>
          <a:prstGeom prst="rect">
            <a:avLst/>
          </a:prstGeom>
          <a:noFill/>
        </p:spPr>
        <p:txBody>
          <a:bodyPr wrap="none" lIns="0" tIns="0" rIns="0" bIns="0" anchor="ctr" anchorCtr="0">
            <a:spAutoFit/>
          </a:bodyPr>
          <a:lstStyle>
            <a:defPPr>
              <a:defRPr lang="ko-KR"/>
            </a:defPPr>
            <a:lvl1pPr>
              <a:defRPr kumimoji="0" sz="1600" b="1" i="0" u="none" strike="noStrike" cap="none" spc="0" normalizeH="0" baseline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r>
              <a:rPr lang="zh-CN" altLang="en-US" dirty="0"/>
              <a:t>子类与父类一致</a:t>
            </a:r>
            <a:endParaRPr lang="zh-TW" altLang="en-US" dirty="0"/>
          </a:p>
        </p:txBody>
      </p:sp>
      <p:sp>
        <p:nvSpPr>
          <p:cNvPr id="594" name="文字方塊 593">
            <a:extLst>
              <a:ext uri="{FF2B5EF4-FFF2-40B4-BE49-F238E27FC236}">
                <a16:creationId xmlns:a16="http://schemas.microsoft.com/office/drawing/2014/main" id="{2ACD574D-3433-4244-B007-F6D80B978225}"/>
              </a:ext>
            </a:extLst>
          </p:cNvPr>
          <p:cNvSpPr txBox="1"/>
          <p:nvPr/>
        </p:nvSpPr>
        <p:spPr>
          <a:xfrm>
            <a:off x="7661936" y="4381200"/>
            <a:ext cx="3488134" cy="246221"/>
          </a:xfrm>
          <a:prstGeom prst="rect">
            <a:avLst/>
          </a:prstGeom>
          <a:noFill/>
        </p:spPr>
        <p:txBody>
          <a:bodyPr wrap="none" lIns="0" tIns="0" rIns="0" bIns="0" anchor="ctr" anchorCtr="0">
            <a:spAutoFit/>
          </a:bodyPr>
          <a:lstStyle>
            <a:defPPr>
              <a:defRPr lang="ko-KR"/>
            </a:defPPr>
            <a:lvl1pPr>
              <a:defRPr kumimoji="0" sz="1600" b="1" i="0" u="none" strike="noStrike" cap="none" spc="0" normalizeH="0" baseline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r>
              <a:rPr lang="zh-CN" altLang="en-US" dirty="0"/>
              <a:t>一个类中的</a:t>
            </a:r>
            <a:r>
              <a:rPr lang="zh-TW" altLang="en-US" dirty="0"/>
              <a:t>同一组</a:t>
            </a:r>
            <a:r>
              <a:rPr lang="zh-CN" altLang="en-US" dirty="0"/>
              <a:t>重载方法名必须一致</a:t>
            </a:r>
            <a:endParaRPr lang="zh-TW" altLang="en-US" dirty="0"/>
          </a:p>
        </p:txBody>
      </p:sp>
      <p:sp>
        <p:nvSpPr>
          <p:cNvPr id="552" name="文字方塊 551">
            <a:extLst>
              <a:ext uri="{FF2B5EF4-FFF2-40B4-BE49-F238E27FC236}">
                <a16:creationId xmlns:a16="http://schemas.microsoft.com/office/drawing/2014/main" id="{6A011F1E-61C1-4AAC-9478-BB7F07F82C33}"/>
              </a:ext>
            </a:extLst>
          </p:cNvPr>
          <p:cNvSpPr txBox="1"/>
          <p:nvPr/>
        </p:nvSpPr>
        <p:spPr>
          <a:xfrm>
            <a:off x="2357010" y="4860000"/>
            <a:ext cx="1436291" cy="246221"/>
          </a:xfrm>
          <a:prstGeom prst="rect">
            <a:avLst/>
          </a:prstGeom>
          <a:noFill/>
        </p:spPr>
        <p:txBody>
          <a:bodyPr wrap="none" lIns="0" tIns="0" rIns="0" bIns="0" anchor="ctr" anchorCtr="0">
            <a:spAutoFit/>
          </a:bodyPr>
          <a:lstStyle>
            <a:defPPr>
              <a:defRPr lang="ko-KR"/>
            </a:defPPr>
            <a:lvl1pPr>
              <a:defRPr kumimoji="0" sz="1600" b="1" i="0" u="none" strike="noStrike" cap="none" spc="0" normalizeH="0" baseline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r>
              <a:rPr lang="zh-CN" altLang="en-US" dirty="0"/>
              <a:t>子类与父类一致</a:t>
            </a:r>
            <a:endParaRPr lang="zh-TW" altLang="en-US" dirty="0"/>
          </a:p>
        </p:txBody>
      </p:sp>
      <p:sp>
        <p:nvSpPr>
          <p:cNvPr id="598" name="文字方塊 597">
            <a:extLst>
              <a:ext uri="{FF2B5EF4-FFF2-40B4-BE49-F238E27FC236}">
                <a16:creationId xmlns:a16="http://schemas.microsoft.com/office/drawing/2014/main" id="{42A67171-BA35-4319-B346-F9748C8B2527}"/>
              </a:ext>
            </a:extLst>
          </p:cNvPr>
          <p:cNvSpPr txBox="1"/>
          <p:nvPr/>
        </p:nvSpPr>
        <p:spPr>
          <a:xfrm>
            <a:off x="7661936" y="4734000"/>
            <a:ext cx="3077766" cy="492443"/>
          </a:xfrm>
          <a:prstGeom prst="rect">
            <a:avLst/>
          </a:prstGeom>
          <a:noFill/>
        </p:spPr>
        <p:txBody>
          <a:bodyPr wrap="none" lIns="0" tIns="0" rIns="0" bIns="0" anchor="ctr" anchorCtr="0">
            <a:spAutoFit/>
          </a:bodyPr>
          <a:lstStyle>
            <a:defPPr>
              <a:defRPr lang="ko-KR"/>
            </a:defPPr>
            <a:lvl1pPr>
              <a:defRPr kumimoji="0" sz="1600" b="1" i="0" u="none" strike="noStrike" cap="none" spc="0" normalizeH="0" baseline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r>
              <a:rPr lang="zh-CN" altLang="en-US" dirty="0"/>
              <a:t>每一个重载方法的参数必须不一致</a:t>
            </a:r>
            <a:br>
              <a:rPr lang="en-US" altLang="zh-CN" dirty="0"/>
            </a:br>
            <a:r>
              <a:rPr lang="en-US" altLang="zh-CN" dirty="0"/>
              <a:t>(</a:t>
            </a:r>
            <a:r>
              <a:rPr lang="zh-TW" altLang="en-US" dirty="0"/>
              <a:t>体现在参数的</a:t>
            </a:r>
            <a:r>
              <a:rPr lang="zh-CN" altLang="en-US" dirty="0"/>
              <a:t>个数</a:t>
            </a:r>
            <a:r>
              <a:rPr lang="zh-TW" altLang="en-US" dirty="0"/>
              <a:t>、</a:t>
            </a:r>
            <a:r>
              <a:rPr lang="zh-CN" altLang="en-US" dirty="0"/>
              <a:t>类型</a:t>
            </a:r>
            <a:r>
              <a:rPr lang="zh-TW" altLang="en-US" dirty="0"/>
              <a:t>、</a:t>
            </a:r>
            <a:r>
              <a:rPr lang="zh-CN" altLang="en-US" dirty="0"/>
              <a:t>顺序</a:t>
            </a:r>
            <a:r>
              <a:rPr lang="en-US" altLang="zh-CN" dirty="0"/>
              <a:t>)</a:t>
            </a:r>
            <a:endParaRPr lang="zh-TW" altLang="en-US" dirty="0"/>
          </a:p>
        </p:txBody>
      </p:sp>
      <p:sp>
        <p:nvSpPr>
          <p:cNvPr id="600" name="文字方塊 599">
            <a:extLst>
              <a:ext uri="{FF2B5EF4-FFF2-40B4-BE49-F238E27FC236}">
                <a16:creationId xmlns:a16="http://schemas.microsoft.com/office/drawing/2014/main" id="{D2AD8E54-35B8-43F3-B412-0D82EED31934}"/>
              </a:ext>
            </a:extLst>
          </p:cNvPr>
          <p:cNvSpPr txBox="1"/>
          <p:nvPr/>
        </p:nvSpPr>
        <p:spPr>
          <a:xfrm>
            <a:off x="2357010" y="5256000"/>
            <a:ext cx="5129609" cy="738664"/>
          </a:xfrm>
          <a:prstGeom prst="rect">
            <a:avLst/>
          </a:prstGeom>
          <a:noFill/>
        </p:spPr>
        <p:txBody>
          <a:bodyPr wrap="none" lIns="0" tIns="0" rIns="0" bIns="0" anchor="ctr" anchorCtr="0">
            <a:spAutoFit/>
          </a:bodyPr>
          <a:lstStyle>
            <a:defPPr>
              <a:defRPr lang="ko-KR"/>
            </a:defPPr>
            <a:lvl1pPr>
              <a:defRPr kumimoji="0" sz="1600" b="1" i="0" u="none" strike="noStrike" cap="none" spc="0" normalizeH="0" baseline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r>
              <a:rPr lang="zh-CN" altLang="en-US" dirty="0"/>
              <a:t>如果父类方法抛出运行时异常</a:t>
            </a:r>
            <a:r>
              <a:rPr lang="zh-TW" altLang="en-US" dirty="0"/>
              <a:t>，</a:t>
            </a:r>
            <a:r>
              <a:rPr lang="zh-CN" altLang="en-US" dirty="0"/>
              <a:t>子类可以不予理会</a:t>
            </a:r>
            <a:endParaRPr lang="en-US" altLang="zh-CN" dirty="0"/>
          </a:p>
          <a:p>
            <a:r>
              <a:rPr lang="zh-CN" altLang="en-US" dirty="0"/>
              <a:t>如果父类方法抛出编译时异常</a:t>
            </a:r>
            <a:r>
              <a:rPr lang="zh-TW" altLang="en-US" dirty="0"/>
              <a:t>，</a:t>
            </a:r>
            <a:r>
              <a:rPr lang="zh-CN" altLang="en-US" dirty="0"/>
              <a:t>子类抛出异常的个数少于</a:t>
            </a:r>
            <a:br>
              <a:rPr lang="en-US" altLang="zh-CN" dirty="0"/>
            </a:br>
            <a:r>
              <a:rPr lang="zh-CN" altLang="en-US" dirty="0"/>
              <a:t>等于父类</a:t>
            </a:r>
            <a:r>
              <a:rPr lang="zh-TW" altLang="en-US" dirty="0"/>
              <a:t>，</a:t>
            </a:r>
            <a:r>
              <a:rPr lang="zh-CN" altLang="en-US" dirty="0"/>
              <a:t>子类抛出异常的类型小于等于父类</a:t>
            </a:r>
            <a:endParaRPr lang="zh-TW" altLang="en-US" dirty="0"/>
          </a:p>
        </p:txBody>
      </p:sp>
      <p:sp>
        <p:nvSpPr>
          <p:cNvPr id="602" name="文字方塊 601">
            <a:extLst>
              <a:ext uri="{FF2B5EF4-FFF2-40B4-BE49-F238E27FC236}">
                <a16:creationId xmlns:a16="http://schemas.microsoft.com/office/drawing/2014/main" id="{AE38E309-F175-4A9D-A14E-83541402D9D3}"/>
              </a:ext>
            </a:extLst>
          </p:cNvPr>
          <p:cNvSpPr txBox="1"/>
          <p:nvPr/>
        </p:nvSpPr>
        <p:spPr>
          <a:xfrm>
            <a:off x="2358000" y="6082170"/>
            <a:ext cx="2667397" cy="246221"/>
          </a:xfrm>
          <a:prstGeom prst="rect">
            <a:avLst/>
          </a:prstGeom>
          <a:noFill/>
        </p:spPr>
        <p:txBody>
          <a:bodyPr wrap="none" lIns="0" tIns="0" rIns="0" bIns="0" anchor="ctr" anchorCtr="0">
            <a:spAutoFit/>
          </a:bodyPr>
          <a:lstStyle>
            <a:defPPr>
              <a:defRPr lang="ko-KR"/>
            </a:defPPr>
            <a:lvl1pPr>
              <a:defRPr kumimoji="0" sz="1600" b="1" i="0" u="none" strike="noStrike" cap="none" spc="0" normalizeH="0" baseline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r>
              <a:rPr lang="zh-CN" altLang="en-US" dirty="0"/>
              <a:t>子类的方法内容与父类不一致</a:t>
            </a:r>
            <a:endParaRPr lang="zh-TW" altLang="en-US" dirty="0"/>
          </a:p>
        </p:txBody>
      </p:sp>
      <p:sp>
        <p:nvSpPr>
          <p:cNvPr id="604" name="文字方塊 603">
            <a:extLst>
              <a:ext uri="{FF2B5EF4-FFF2-40B4-BE49-F238E27FC236}">
                <a16:creationId xmlns:a16="http://schemas.microsoft.com/office/drawing/2014/main" id="{58D11803-B073-4056-90AE-13F7E675F345}"/>
              </a:ext>
            </a:extLst>
          </p:cNvPr>
          <p:cNvSpPr txBox="1"/>
          <p:nvPr/>
        </p:nvSpPr>
        <p:spPr>
          <a:xfrm>
            <a:off x="7660800" y="6084000"/>
            <a:ext cx="3632405" cy="246221"/>
          </a:xfrm>
          <a:prstGeom prst="rect">
            <a:avLst/>
          </a:prstGeom>
          <a:noFill/>
        </p:spPr>
        <p:txBody>
          <a:bodyPr wrap="none" lIns="0" tIns="0" rIns="0" bIns="0" anchor="ctr" anchorCtr="0">
            <a:spAutoFit/>
          </a:bodyPr>
          <a:lstStyle>
            <a:defPPr>
              <a:defRPr lang="ko-KR"/>
            </a:defPPr>
            <a:lvl1pPr>
              <a:defRPr kumimoji="0" sz="1600" b="1" i="0" u="none" strike="noStrike" cap="none" spc="0" normalizeH="0" baseline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r>
              <a:rPr lang="zh-CN" altLang="en-US" dirty="0"/>
              <a:t>每一个重载方法</a:t>
            </a:r>
            <a:r>
              <a:rPr lang="zh-TW" altLang="en-US" dirty="0"/>
              <a:t>的</a:t>
            </a:r>
            <a:r>
              <a:rPr lang="zh-CN" altLang="en-US" dirty="0"/>
              <a:t>执行过程</a:t>
            </a:r>
            <a:r>
              <a:rPr lang="en-US" altLang="zh-TW" dirty="0"/>
              <a:t>(</a:t>
            </a:r>
            <a:r>
              <a:rPr lang="zh-TW" altLang="en-US" dirty="0"/>
              <a:t>内容</a:t>
            </a:r>
            <a:r>
              <a:rPr lang="en-US" altLang="zh-TW" dirty="0"/>
              <a:t>)</a:t>
            </a:r>
            <a:r>
              <a:rPr lang="zh-CN" altLang="en-US" dirty="0"/>
              <a:t>不一致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5117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750"/>
                                        <p:tgtEl>
                                          <p:spTgt spid="5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750"/>
                                        <p:tgtEl>
                                          <p:spTgt spid="5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750"/>
                                        <p:tgtEl>
                                          <p:spTgt spid="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75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750"/>
                                        <p:tgtEl>
                                          <p:spTgt spid="5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750"/>
                                        <p:tgtEl>
                                          <p:spTgt spid="5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75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750"/>
                                        <p:tgtEl>
                                          <p:spTgt spid="5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750"/>
                                        <p:tgtEl>
                                          <p:spTgt spid="5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750"/>
                            </p:stCondLst>
                            <p:childTnLst>
                              <p:par>
                                <p:cTn id="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750"/>
                                        <p:tgtEl>
                                          <p:spTgt spid="5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750"/>
                                        <p:tgtEl>
                                          <p:spTgt spid="5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75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750"/>
                                        <p:tgtEl>
                                          <p:spTgt spid="5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750"/>
                                        <p:tgtEl>
                                          <p:spTgt spid="5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750"/>
                            </p:stCondLst>
                            <p:childTnLst>
                              <p:par>
                                <p:cTn id="6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750"/>
                                        <p:tgtEl>
                                          <p:spTgt spid="5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750"/>
                                        <p:tgtEl>
                                          <p:spTgt spid="6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750"/>
                            </p:stCondLst>
                            <p:childTnLst>
                              <p:par>
                                <p:cTn id="7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750"/>
                                        <p:tgtEl>
                                          <p:spTgt spid="5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750"/>
                                        <p:tgtEl>
                                          <p:spTgt spid="6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750"/>
                            </p:stCondLst>
                            <p:childTnLst>
                              <p:par>
                                <p:cTn id="8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750"/>
                                        <p:tgtEl>
                                          <p:spTgt spid="6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4" grpId="0"/>
      <p:bldP spid="576" grpId="0"/>
      <p:bldP spid="578" grpId="0"/>
      <p:bldP spid="580" grpId="0"/>
      <p:bldP spid="582" grpId="0"/>
      <p:bldP spid="546" grpId="0"/>
      <p:bldP spid="547" grpId="0"/>
      <p:bldP spid="548" grpId="0"/>
      <p:bldP spid="590" grpId="0"/>
      <p:bldP spid="592" grpId="0"/>
      <p:bldP spid="594" grpId="0"/>
      <p:bldP spid="552" grpId="0"/>
      <p:bldP spid="598" grpId="0"/>
      <p:bldP spid="600" grpId="0"/>
      <p:bldP spid="602" grpId="0"/>
      <p:bldP spid="60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5E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자유형 68"/>
          <p:cNvSpPr/>
          <p:nvPr/>
        </p:nvSpPr>
        <p:spPr>
          <a:xfrm>
            <a:off x="1759196" y="650562"/>
            <a:ext cx="10432805" cy="5486676"/>
          </a:xfrm>
          <a:custGeom>
            <a:avLst/>
            <a:gdLst>
              <a:gd name="connsiteX0" fmla="*/ 10432805 w 10432805"/>
              <a:gd name="connsiteY0" fmla="*/ 0 h 5486676"/>
              <a:gd name="connsiteX1" fmla="*/ 10432805 w 10432805"/>
              <a:gd name="connsiteY1" fmla="*/ 5486676 h 5486676"/>
              <a:gd name="connsiteX2" fmla="*/ 568362 w 10432805"/>
              <a:gd name="connsiteY2" fmla="*/ 5451061 h 5486676"/>
              <a:gd name="connsiteX3" fmla="*/ 0 w 10432805"/>
              <a:gd name="connsiteY3" fmla="*/ 1787583 h 5486676"/>
              <a:gd name="connsiteX4" fmla="*/ 294594 w 10432805"/>
              <a:gd name="connsiteY4" fmla="*/ 1082052 h 5486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32805" h="5486676">
                <a:moveTo>
                  <a:pt x="10432805" y="0"/>
                </a:moveTo>
                <a:lnTo>
                  <a:pt x="10432805" y="5486676"/>
                </a:lnTo>
                <a:lnTo>
                  <a:pt x="568362" y="5451061"/>
                </a:lnTo>
                <a:lnTo>
                  <a:pt x="0" y="1787583"/>
                </a:lnTo>
                <a:lnTo>
                  <a:pt x="294594" y="108205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342900" y="6117624"/>
            <a:ext cx="11563350" cy="180000"/>
          </a:xfrm>
          <a:prstGeom prst="rect">
            <a:avLst/>
          </a:prstGeom>
          <a:solidFill>
            <a:srgbClr val="E0D8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11630025" y="6270024"/>
            <a:ext cx="276225" cy="587976"/>
          </a:xfrm>
          <a:prstGeom prst="rect">
            <a:avLst/>
          </a:prstGeom>
          <a:solidFill>
            <a:srgbClr val="E0D8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342900" y="6270024"/>
            <a:ext cx="276225" cy="587976"/>
          </a:xfrm>
          <a:prstGeom prst="rect">
            <a:avLst/>
          </a:prstGeom>
          <a:solidFill>
            <a:srgbClr val="E0D8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8" name="그룹 37"/>
          <p:cNvGrpSpPr/>
          <p:nvPr/>
        </p:nvGrpSpPr>
        <p:grpSpPr>
          <a:xfrm>
            <a:off x="619125" y="5809724"/>
            <a:ext cx="1401926" cy="307900"/>
            <a:chOff x="1838576" y="4963427"/>
            <a:chExt cx="2038350" cy="447675"/>
          </a:xfrm>
        </p:grpSpPr>
        <p:sp>
          <p:nvSpPr>
            <p:cNvPr id="21" name="Freeform 18"/>
            <p:cNvSpPr>
              <a:spLocks/>
            </p:cNvSpPr>
            <p:nvPr/>
          </p:nvSpPr>
          <p:spPr bwMode="auto">
            <a:xfrm>
              <a:off x="1838576" y="4963427"/>
              <a:ext cx="2038350" cy="447675"/>
            </a:xfrm>
            <a:custGeom>
              <a:avLst/>
              <a:gdLst>
                <a:gd name="T0" fmla="*/ 403 w 3850"/>
                <a:gd name="T1" fmla="*/ 0 h 845"/>
                <a:gd name="T2" fmla="*/ 3850 w 3850"/>
                <a:gd name="T3" fmla="*/ 0 h 845"/>
                <a:gd name="T4" fmla="*/ 3850 w 3850"/>
                <a:gd name="T5" fmla="*/ 115 h 845"/>
                <a:gd name="T6" fmla="*/ 3821 w 3850"/>
                <a:gd name="T7" fmla="*/ 155 h 845"/>
                <a:gd name="T8" fmla="*/ 3777 w 3850"/>
                <a:gd name="T9" fmla="*/ 235 h 845"/>
                <a:gd name="T10" fmla="*/ 3749 w 3850"/>
                <a:gd name="T11" fmla="*/ 315 h 845"/>
                <a:gd name="T12" fmla="*/ 3738 w 3850"/>
                <a:gd name="T13" fmla="*/ 396 h 845"/>
                <a:gd name="T14" fmla="*/ 3741 w 3850"/>
                <a:gd name="T15" fmla="*/ 475 h 845"/>
                <a:gd name="T16" fmla="*/ 3756 w 3850"/>
                <a:gd name="T17" fmla="*/ 551 h 845"/>
                <a:gd name="T18" fmla="*/ 3785 w 3850"/>
                <a:gd name="T19" fmla="*/ 625 h 845"/>
                <a:gd name="T20" fmla="*/ 3826 w 3850"/>
                <a:gd name="T21" fmla="*/ 695 h 845"/>
                <a:gd name="T22" fmla="*/ 3850 w 3850"/>
                <a:gd name="T23" fmla="*/ 728 h 845"/>
                <a:gd name="T24" fmla="*/ 3850 w 3850"/>
                <a:gd name="T25" fmla="*/ 845 h 845"/>
                <a:gd name="T26" fmla="*/ 403 w 3850"/>
                <a:gd name="T27" fmla="*/ 845 h 845"/>
                <a:gd name="T28" fmla="*/ 353 w 3850"/>
                <a:gd name="T29" fmla="*/ 844 h 845"/>
                <a:gd name="T30" fmla="*/ 265 w 3850"/>
                <a:gd name="T31" fmla="*/ 825 h 845"/>
                <a:gd name="T32" fmla="*/ 189 w 3850"/>
                <a:gd name="T33" fmla="*/ 790 h 845"/>
                <a:gd name="T34" fmla="*/ 127 w 3850"/>
                <a:gd name="T35" fmla="*/ 741 h 845"/>
                <a:gd name="T36" fmla="*/ 75 w 3850"/>
                <a:gd name="T37" fmla="*/ 682 h 845"/>
                <a:gd name="T38" fmla="*/ 37 w 3850"/>
                <a:gd name="T39" fmla="*/ 613 h 845"/>
                <a:gd name="T40" fmla="*/ 13 w 3850"/>
                <a:gd name="T41" fmla="*/ 540 h 845"/>
                <a:gd name="T42" fmla="*/ 0 w 3850"/>
                <a:gd name="T43" fmla="*/ 462 h 845"/>
                <a:gd name="T44" fmla="*/ 0 w 3850"/>
                <a:gd name="T45" fmla="*/ 383 h 845"/>
                <a:gd name="T46" fmla="*/ 13 w 3850"/>
                <a:gd name="T47" fmla="*/ 304 h 845"/>
                <a:gd name="T48" fmla="*/ 37 w 3850"/>
                <a:gd name="T49" fmla="*/ 230 h 845"/>
                <a:gd name="T50" fmla="*/ 75 w 3850"/>
                <a:gd name="T51" fmla="*/ 161 h 845"/>
                <a:gd name="T52" fmla="*/ 127 w 3850"/>
                <a:gd name="T53" fmla="*/ 102 h 845"/>
                <a:gd name="T54" fmla="*/ 189 w 3850"/>
                <a:gd name="T55" fmla="*/ 55 h 845"/>
                <a:gd name="T56" fmla="*/ 265 w 3850"/>
                <a:gd name="T57" fmla="*/ 20 h 845"/>
                <a:gd name="T58" fmla="*/ 353 w 3850"/>
                <a:gd name="T59" fmla="*/ 1 h 845"/>
                <a:gd name="T60" fmla="*/ 403 w 3850"/>
                <a:gd name="T61" fmla="*/ 0 h 8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850" h="845">
                  <a:moveTo>
                    <a:pt x="403" y="0"/>
                  </a:moveTo>
                  <a:lnTo>
                    <a:pt x="3850" y="0"/>
                  </a:lnTo>
                  <a:lnTo>
                    <a:pt x="3850" y="115"/>
                  </a:lnTo>
                  <a:lnTo>
                    <a:pt x="3821" y="155"/>
                  </a:lnTo>
                  <a:lnTo>
                    <a:pt x="3777" y="235"/>
                  </a:lnTo>
                  <a:lnTo>
                    <a:pt x="3749" y="315"/>
                  </a:lnTo>
                  <a:lnTo>
                    <a:pt x="3738" y="396"/>
                  </a:lnTo>
                  <a:lnTo>
                    <a:pt x="3741" y="475"/>
                  </a:lnTo>
                  <a:lnTo>
                    <a:pt x="3756" y="551"/>
                  </a:lnTo>
                  <a:lnTo>
                    <a:pt x="3785" y="625"/>
                  </a:lnTo>
                  <a:lnTo>
                    <a:pt x="3826" y="695"/>
                  </a:lnTo>
                  <a:lnTo>
                    <a:pt x="3850" y="728"/>
                  </a:lnTo>
                  <a:lnTo>
                    <a:pt x="3850" y="845"/>
                  </a:lnTo>
                  <a:lnTo>
                    <a:pt x="403" y="845"/>
                  </a:lnTo>
                  <a:lnTo>
                    <a:pt x="353" y="844"/>
                  </a:lnTo>
                  <a:lnTo>
                    <a:pt x="265" y="825"/>
                  </a:lnTo>
                  <a:lnTo>
                    <a:pt x="189" y="790"/>
                  </a:lnTo>
                  <a:lnTo>
                    <a:pt x="127" y="741"/>
                  </a:lnTo>
                  <a:lnTo>
                    <a:pt x="75" y="682"/>
                  </a:lnTo>
                  <a:lnTo>
                    <a:pt x="37" y="613"/>
                  </a:lnTo>
                  <a:lnTo>
                    <a:pt x="13" y="540"/>
                  </a:lnTo>
                  <a:lnTo>
                    <a:pt x="0" y="462"/>
                  </a:lnTo>
                  <a:lnTo>
                    <a:pt x="0" y="383"/>
                  </a:lnTo>
                  <a:lnTo>
                    <a:pt x="13" y="304"/>
                  </a:lnTo>
                  <a:lnTo>
                    <a:pt x="37" y="230"/>
                  </a:lnTo>
                  <a:lnTo>
                    <a:pt x="75" y="161"/>
                  </a:lnTo>
                  <a:lnTo>
                    <a:pt x="127" y="102"/>
                  </a:lnTo>
                  <a:lnTo>
                    <a:pt x="189" y="55"/>
                  </a:lnTo>
                  <a:lnTo>
                    <a:pt x="265" y="20"/>
                  </a:lnTo>
                  <a:lnTo>
                    <a:pt x="353" y="1"/>
                  </a:lnTo>
                  <a:lnTo>
                    <a:pt x="403" y="0"/>
                  </a:lnTo>
                  <a:close/>
                </a:path>
              </a:pathLst>
            </a:custGeom>
            <a:solidFill>
              <a:srgbClr val="8C88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2" name="Freeform 19"/>
            <p:cNvSpPr>
              <a:spLocks/>
            </p:cNvSpPr>
            <p:nvPr/>
          </p:nvSpPr>
          <p:spPr bwMode="auto">
            <a:xfrm>
              <a:off x="1895726" y="5026927"/>
              <a:ext cx="1981200" cy="325438"/>
            </a:xfrm>
            <a:custGeom>
              <a:avLst/>
              <a:gdLst>
                <a:gd name="T0" fmla="*/ 3742 w 3742"/>
                <a:gd name="T1" fmla="*/ 613 h 613"/>
                <a:gd name="T2" fmla="*/ 3718 w 3742"/>
                <a:gd name="T3" fmla="*/ 575 h 613"/>
                <a:gd name="T4" fmla="*/ 3677 w 3742"/>
                <a:gd name="T5" fmla="*/ 498 h 613"/>
                <a:gd name="T6" fmla="*/ 3650 w 3742"/>
                <a:gd name="T7" fmla="*/ 422 h 613"/>
                <a:gd name="T8" fmla="*/ 3636 w 3742"/>
                <a:gd name="T9" fmla="*/ 346 h 613"/>
                <a:gd name="T10" fmla="*/ 3634 w 3742"/>
                <a:gd name="T11" fmla="*/ 269 h 613"/>
                <a:gd name="T12" fmla="*/ 3647 w 3742"/>
                <a:gd name="T13" fmla="*/ 192 h 613"/>
                <a:gd name="T14" fmla="*/ 3674 w 3742"/>
                <a:gd name="T15" fmla="*/ 115 h 613"/>
                <a:gd name="T16" fmla="*/ 3715 w 3742"/>
                <a:gd name="T17" fmla="*/ 39 h 613"/>
                <a:gd name="T18" fmla="*/ 3742 w 3742"/>
                <a:gd name="T19" fmla="*/ 0 h 613"/>
                <a:gd name="T20" fmla="*/ 295 w 3742"/>
                <a:gd name="T21" fmla="*/ 0 h 613"/>
                <a:gd name="T22" fmla="*/ 265 w 3742"/>
                <a:gd name="T23" fmla="*/ 2 h 613"/>
                <a:gd name="T24" fmla="*/ 207 w 3742"/>
                <a:gd name="T25" fmla="*/ 15 h 613"/>
                <a:gd name="T26" fmla="*/ 154 w 3742"/>
                <a:gd name="T27" fmla="*/ 38 h 613"/>
                <a:gd name="T28" fmla="*/ 106 w 3742"/>
                <a:gd name="T29" fmla="*/ 71 h 613"/>
                <a:gd name="T30" fmla="*/ 66 w 3742"/>
                <a:gd name="T31" fmla="*/ 112 h 613"/>
                <a:gd name="T32" fmla="*/ 34 w 3742"/>
                <a:gd name="T33" fmla="*/ 161 h 613"/>
                <a:gd name="T34" fmla="*/ 13 w 3742"/>
                <a:gd name="T35" fmla="*/ 216 h 613"/>
                <a:gd name="T36" fmla="*/ 0 w 3742"/>
                <a:gd name="T37" fmla="*/ 275 h 613"/>
                <a:gd name="T38" fmla="*/ 0 w 3742"/>
                <a:gd name="T39" fmla="*/ 307 h 613"/>
                <a:gd name="T40" fmla="*/ 0 w 3742"/>
                <a:gd name="T41" fmla="*/ 338 h 613"/>
                <a:gd name="T42" fmla="*/ 13 w 3742"/>
                <a:gd name="T43" fmla="*/ 398 h 613"/>
                <a:gd name="T44" fmla="*/ 34 w 3742"/>
                <a:gd name="T45" fmla="*/ 454 h 613"/>
                <a:gd name="T46" fmla="*/ 66 w 3742"/>
                <a:gd name="T47" fmla="*/ 503 h 613"/>
                <a:gd name="T48" fmla="*/ 106 w 3742"/>
                <a:gd name="T49" fmla="*/ 543 h 613"/>
                <a:gd name="T50" fmla="*/ 154 w 3742"/>
                <a:gd name="T51" fmla="*/ 577 h 613"/>
                <a:gd name="T52" fmla="*/ 207 w 3742"/>
                <a:gd name="T53" fmla="*/ 601 h 613"/>
                <a:gd name="T54" fmla="*/ 265 w 3742"/>
                <a:gd name="T55" fmla="*/ 612 h 613"/>
                <a:gd name="T56" fmla="*/ 295 w 3742"/>
                <a:gd name="T57" fmla="*/ 613 h 613"/>
                <a:gd name="T58" fmla="*/ 3742 w 3742"/>
                <a:gd name="T59" fmla="*/ 613 h 6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742" h="613">
                  <a:moveTo>
                    <a:pt x="3742" y="613"/>
                  </a:moveTo>
                  <a:lnTo>
                    <a:pt x="3718" y="575"/>
                  </a:lnTo>
                  <a:lnTo>
                    <a:pt x="3677" y="498"/>
                  </a:lnTo>
                  <a:lnTo>
                    <a:pt x="3650" y="422"/>
                  </a:lnTo>
                  <a:lnTo>
                    <a:pt x="3636" y="346"/>
                  </a:lnTo>
                  <a:lnTo>
                    <a:pt x="3634" y="269"/>
                  </a:lnTo>
                  <a:lnTo>
                    <a:pt x="3647" y="192"/>
                  </a:lnTo>
                  <a:lnTo>
                    <a:pt x="3674" y="115"/>
                  </a:lnTo>
                  <a:lnTo>
                    <a:pt x="3715" y="39"/>
                  </a:lnTo>
                  <a:lnTo>
                    <a:pt x="3742" y="0"/>
                  </a:lnTo>
                  <a:lnTo>
                    <a:pt x="295" y="0"/>
                  </a:lnTo>
                  <a:lnTo>
                    <a:pt x="265" y="2"/>
                  </a:lnTo>
                  <a:lnTo>
                    <a:pt x="207" y="15"/>
                  </a:lnTo>
                  <a:lnTo>
                    <a:pt x="154" y="38"/>
                  </a:lnTo>
                  <a:lnTo>
                    <a:pt x="106" y="71"/>
                  </a:lnTo>
                  <a:lnTo>
                    <a:pt x="66" y="112"/>
                  </a:lnTo>
                  <a:lnTo>
                    <a:pt x="34" y="161"/>
                  </a:lnTo>
                  <a:lnTo>
                    <a:pt x="13" y="216"/>
                  </a:lnTo>
                  <a:lnTo>
                    <a:pt x="0" y="275"/>
                  </a:lnTo>
                  <a:lnTo>
                    <a:pt x="0" y="307"/>
                  </a:lnTo>
                  <a:lnTo>
                    <a:pt x="0" y="338"/>
                  </a:lnTo>
                  <a:lnTo>
                    <a:pt x="13" y="398"/>
                  </a:lnTo>
                  <a:lnTo>
                    <a:pt x="34" y="454"/>
                  </a:lnTo>
                  <a:lnTo>
                    <a:pt x="66" y="503"/>
                  </a:lnTo>
                  <a:lnTo>
                    <a:pt x="106" y="543"/>
                  </a:lnTo>
                  <a:lnTo>
                    <a:pt x="154" y="577"/>
                  </a:lnTo>
                  <a:lnTo>
                    <a:pt x="207" y="601"/>
                  </a:lnTo>
                  <a:lnTo>
                    <a:pt x="265" y="612"/>
                  </a:lnTo>
                  <a:lnTo>
                    <a:pt x="295" y="613"/>
                  </a:lnTo>
                  <a:lnTo>
                    <a:pt x="3742" y="6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39" name="그룹 38"/>
          <p:cNvGrpSpPr/>
          <p:nvPr/>
        </p:nvGrpSpPr>
        <p:grpSpPr>
          <a:xfrm>
            <a:off x="758459" y="5561267"/>
            <a:ext cx="1162562" cy="255329"/>
            <a:chOff x="1838576" y="4963427"/>
            <a:chExt cx="2038350" cy="447675"/>
          </a:xfrm>
        </p:grpSpPr>
        <p:sp>
          <p:nvSpPr>
            <p:cNvPr id="40" name="Freeform 18"/>
            <p:cNvSpPr>
              <a:spLocks/>
            </p:cNvSpPr>
            <p:nvPr/>
          </p:nvSpPr>
          <p:spPr bwMode="auto">
            <a:xfrm>
              <a:off x="1838576" y="4963427"/>
              <a:ext cx="2038350" cy="447675"/>
            </a:xfrm>
            <a:custGeom>
              <a:avLst/>
              <a:gdLst>
                <a:gd name="T0" fmla="*/ 403 w 3850"/>
                <a:gd name="T1" fmla="*/ 0 h 845"/>
                <a:gd name="T2" fmla="*/ 3850 w 3850"/>
                <a:gd name="T3" fmla="*/ 0 h 845"/>
                <a:gd name="T4" fmla="*/ 3850 w 3850"/>
                <a:gd name="T5" fmla="*/ 115 h 845"/>
                <a:gd name="T6" fmla="*/ 3821 w 3850"/>
                <a:gd name="T7" fmla="*/ 155 h 845"/>
                <a:gd name="T8" fmla="*/ 3777 w 3850"/>
                <a:gd name="T9" fmla="*/ 235 h 845"/>
                <a:gd name="T10" fmla="*/ 3749 w 3850"/>
                <a:gd name="T11" fmla="*/ 315 h 845"/>
                <a:gd name="T12" fmla="*/ 3738 w 3850"/>
                <a:gd name="T13" fmla="*/ 396 h 845"/>
                <a:gd name="T14" fmla="*/ 3741 w 3850"/>
                <a:gd name="T15" fmla="*/ 475 h 845"/>
                <a:gd name="T16" fmla="*/ 3756 w 3850"/>
                <a:gd name="T17" fmla="*/ 551 h 845"/>
                <a:gd name="T18" fmla="*/ 3785 w 3850"/>
                <a:gd name="T19" fmla="*/ 625 h 845"/>
                <a:gd name="T20" fmla="*/ 3826 w 3850"/>
                <a:gd name="T21" fmla="*/ 695 h 845"/>
                <a:gd name="T22" fmla="*/ 3850 w 3850"/>
                <a:gd name="T23" fmla="*/ 728 h 845"/>
                <a:gd name="T24" fmla="*/ 3850 w 3850"/>
                <a:gd name="T25" fmla="*/ 845 h 845"/>
                <a:gd name="T26" fmla="*/ 403 w 3850"/>
                <a:gd name="T27" fmla="*/ 845 h 845"/>
                <a:gd name="T28" fmla="*/ 353 w 3850"/>
                <a:gd name="T29" fmla="*/ 844 h 845"/>
                <a:gd name="T30" fmla="*/ 265 w 3850"/>
                <a:gd name="T31" fmla="*/ 825 h 845"/>
                <a:gd name="T32" fmla="*/ 189 w 3850"/>
                <a:gd name="T33" fmla="*/ 790 h 845"/>
                <a:gd name="T34" fmla="*/ 127 w 3850"/>
                <a:gd name="T35" fmla="*/ 741 h 845"/>
                <a:gd name="T36" fmla="*/ 75 w 3850"/>
                <a:gd name="T37" fmla="*/ 682 h 845"/>
                <a:gd name="T38" fmla="*/ 37 w 3850"/>
                <a:gd name="T39" fmla="*/ 613 h 845"/>
                <a:gd name="T40" fmla="*/ 13 w 3850"/>
                <a:gd name="T41" fmla="*/ 540 h 845"/>
                <a:gd name="T42" fmla="*/ 0 w 3850"/>
                <a:gd name="T43" fmla="*/ 462 h 845"/>
                <a:gd name="T44" fmla="*/ 0 w 3850"/>
                <a:gd name="T45" fmla="*/ 383 h 845"/>
                <a:gd name="T46" fmla="*/ 13 w 3850"/>
                <a:gd name="T47" fmla="*/ 304 h 845"/>
                <a:gd name="T48" fmla="*/ 37 w 3850"/>
                <a:gd name="T49" fmla="*/ 230 h 845"/>
                <a:gd name="T50" fmla="*/ 75 w 3850"/>
                <a:gd name="T51" fmla="*/ 161 h 845"/>
                <a:gd name="T52" fmla="*/ 127 w 3850"/>
                <a:gd name="T53" fmla="*/ 102 h 845"/>
                <a:gd name="T54" fmla="*/ 189 w 3850"/>
                <a:gd name="T55" fmla="*/ 55 h 845"/>
                <a:gd name="T56" fmla="*/ 265 w 3850"/>
                <a:gd name="T57" fmla="*/ 20 h 845"/>
                <a:gd name="T58" fmla="*/ 353 w 3850"/>
                <a:gd name="T59" fmla="*/ 1 h 845"/>
                <a:gd name="T60" fmla="*/ 403 w 3850"/>
                <a:gd name="T61" fmla="*/ 0 h 8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850" h="845">
                  <a:moveTo>
                    <a:pt x="403" y="0"/>
                  </a:moveTo>
                  <a:lnTo>
                    <a:pt x="3850" y="0"/>
                  </a:lnTo>
                  <a:lnTo>
                    <a:pt x="3850" y="115"/>
                  </a:lnTo>
                  <a:lnTo>
                    <a:pt x="3821" y="155"/>
                  </a:lnTo>
                  <a:lnTo>
                    <a:pt x="3777" y="235"/>
                  </a:lnTo>
                  <a:lnTo>
                    <a:pt x="3749" y="315"/>
                  </a:lnTo>
                  <a:lnTo>
                    <a:pt x="3738" y="396"/>
                  </a:lnTo>
                  <a:lnTo>
                    <a:pt x="3741" y="475"/>
                  </a:lnTo>
                  <a:lnTo>
                    <a:pt x="3756" y="551"/>
                  </a:lnTo>
                  <a:lnTo>
                    <a:pt x="3785" y="625"/>
                  </a:lnTo>
                  <a:lnTo>
                    <a:pt x="3826" y="695"/>
                  </a:lnTo>
                  <a:lnTo>
                    <a:pt x="3850" y="728"/>
                  </a:lnTo>
                  <a:lnTo>
                    <a:pt x="3850" y="845"/>
                  </a:lnTo>
                  <a:lnTo>
                    <a:pt x="403" y="845"/>
                  </a:lnTo>
                  <a:lnTo>
                    <a:pt x="353" y="844"/>
                  </a:lnTo>
                  <a:lnTo>
                    <a:pt x="265" y="825"/>
                  </a:lnTo>
                  <a:lnTo>
                    <a:pt x="189" y="790"/>
                  </a:lnTo>
                  <a:lnTo>
                    <a:pt x="127" y="741"/>
                  </a:lnTo>
                  <a:lnTo>
                    <a:pt x="75" y="682"/>
                  </a:lnTo>
                  <a:lnTo>
                    <a:pt x="37" y="613"/>
                  </a:lnTo>
                  <a:lnTo>
                    <a:pt x="13" y="540"/>
                  </a:lnTo>
                  <a:lnTo>
                    <a:pt x="0" y="462"/>
                  </a:lnTo>
                  <a:lnTo>
                    <a:pt x="0" y="383"/>
                  </a:lnTo>
                  <a:lnTo>
                    <a:pt x="13" y="304"/>
                  </a:lnTo>
                  <a:lnTo>
                    <a:pt x="37" y="230"/>
                  </a:lnTo>
                  <a:lnTo>
                    <a:pt x="75" y="161"/>
                  </a:lnTo>
                  <a:lnTo>
                    <a:pt x="127" y="102"/>
                  </a:lnTo>
                  <a:lnTo>
                    <a:pt x="189" y="55"/>
                  </a:lnTo>
                  <a:lnTo>
                    <a:pt x="265" y="20"/>
                  </a:lnTo>
                  <a:lnTo>
                    <a:pt x="353" y="1"/>
                  </a:lnTo>
                  <a:lnTo>
                    <a:pt x="403" y="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" name="Freeform 19"/>
            <p:cNvSpPr>
              <a:spLocks/>
            </p:cNvSpPr>
            <p:nvPr/>
          </p:nvSpPr>
          <p:spPr bwMode="auto">
            <a:xfrm>
              <a:off x="1895726" y="5026927"/>
              <a:ext cx="1981200" cy="325438"/>
            </a:xfrm>
            <a:custGeom>
              <a:avLst/>
              <a:gdLst>
                <a:gd name="T0" fmla="*/ 3742 w 3742"/>
                <a:gd name="T1" fmla="*/ 613 h 613"/>
                <a:gd name="T2" fmla="*/ 3718 w 3742"/>
                <a:gd name="T3" fmla="*/ 575 h 613"/>
                <a:gd name="T4" fmla="*/ 3677 w 3742"/>
                <a:gd name="T5" fmla="*/ 498 h 613"/>
                <a:gd name="T6" fmla="*/ 3650 w 3742"/>
                <a:gd name="T7" fmla="*/ 422 h 613"/>
                <a:gd name="T8" fmla="*/ 3636 w 3742"/>
                <a:gd name="T9" fmla="*/ 346 h 613"/>
                <a:gd name="T10" fmla="*/ 3634 w 3742"/>
                <a:gd name="T11" fmla="*/ 269 h 613"/>
                <a:gd name="T12" fmla="*/ 3647 w 3742"/>
                <a:gd name="T13" fmla="*/ 192 h 613"/>
                <a:gd name="T14" fmla="*/ 3674 w 3742"/>
                <a:gd name="T15" fmla="*/ 115 h 613"/>
                <a:gd name="T16" fmla="*/ 3715 w 3742"/>
                <a:gd name="T17" fmla="*/ 39 h 613"/>
                <a:gd name="T18" fmla="*/ 3742 w 3742"/>
                <a:gd name="T19" fmla="*/ 0 h 613"/>
                <a:gd name="T20" fmla="*/ 295 w 3742"/>
                <a:gd name="T21" fmla="*/ 0 h 613"/>
                <a:gd name="T22" fmla="*/ 265 w 3742"/>
                <a:gd name="T23" fmla="*/ 2 h 613"/>
                <a:gd name="T24" fmla="*/ 207 w 3742"/>
                <a:gd name="T25" fmla="*/ 15 h 613"/>
                <a:gd name="T26" fmla="*/ 154 w 3742"/>
                <a:gd name="T27" fmla="*/ 38 h 613"/>
                <a:gd name="T28" fmla="*/ 106 w 3742"/>
                <a:gd name="T29" fmla="*/ 71 h 613"/>
                <a:gd name="T30" fmla="*/ 66 w 3742"/>
                <a:gd name="T31" fmla="*/ 112 h 613"/>
                <a:gd name="T32" fmla="*/ 34 w 3742"/>
                <a:gd name="T33" fmla="*/ 161 h 613"/>
                <a:gd name="T34" fmla="*/ 13 w 3742"/>
                <a:gd name="T35" fmla="*/ 216 h 613"/>
                <a:gd name="T36" fmla="*/ 0 w 3742"/>
                <a:gd name="T37" fmla="*/ 275 h 613"/>
                <a:gd name="T38" fmla="*/ 0 w 3742"/>
                <a:gd name="T39" fmla="*/ 307 h 613"/>
                <a:gd name="T40" fmla="*/ 0 w 3742"/>
                <a:gd name="T41" fmla="*/ 338 h 613"/>
                <a:gd name="T42" fmla="*/ 13 w 3742"/>
                <a:gd name="T43" fmla="*/ 398 h 613"/>
                <a:gd name="T44" fmla="*/ 34 w 3742"/>
                <a:gd name="T45" fmla="*/ 454 h 613"/>
                <a:gd name="T46" fmla="*/ 66 w 3742"/>
                <a:gd name="T47" fmla="*/ 503 h 613"/>
                <a:gd name="T48" fmla="*/ 106 w 3742"/>
                <a:gd name="T49" fmla="*/ 543 h 613"/>
                <a:gd name="T50" fmla="*/ 154 w 3742"/>
                <a:gd name="T51" fmla="*/ 577 h 613"/>
                <a:gd name="T52" fmla="*/ 207 w 3742"/>
                <a:gd name="T53" fmla="*/ 601 h 613"/>
                <a:gd name="T54" fmla="*/ 265 w 3742"/>
                <a:gd name="T55" fmla="*/ 612 h 613"/>
                <a:gd name="T56" fmla="*/ 295 w 3742"/>
                <a:gd name="T57" fmla="*/ 613 h 613"/>
                <a:gd name="T58" fmla="*/ 3742 w 3742"/>
                <a:gd name="T59" fmla="*/ 613 h 6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742" h="613">
                  <a:moveTo>
                    <a:pt x="3742" y="613"/>
                  </a:moveTo>
                  <a:lnTo>
                    <a:pt x="3718" y="575"/>
                  </a:lnTo>
                  <a:lnTo>
                    <a:pt x="3677" y="498"/>
                  </a:lnTo>
                  <a:lnTo>
                    <a:pt x="3650" y="422"/>
                  </a:lnTo>
                  <a:lnTo>
                    <a:pt x="3636" y="346"/>
                  </a:lnTo>
                  <a:lnTo>
                    <a:pt x="3634" y="269"/>
                  </a:lnTo>
                  <a:lnTo>
                    <a:pt x="3647" y="192"/>
                  </a:lnTo>
                  <a:lnTo>
                    <a:pt x="3674" y="115"/>
                  </a:lnTo>
                  <a:lnTo>
                    <a:pt x="3715" y="39"/>
                  </a:lnTo>
                  <a:lnTo>
                    <a:pt x="3742" y="0"/>
                  </a:lnTo>
                  <a:lnTo>
                    <a:pt x="295" y="0"/>
                  </a:lnTo>
                  <a:lnTo>
                    <a:pt x="265" y="2"/>
                  </a:lnTo>
                  <a:lnTo>
                    <a:pt x="207" y="15"/>
                  </a:lnTo>
                  <a:lnTo>
                    <a:pt x="154" y="38"/>
                  </a:lnTo>
                  <a:lnTo>
                    <a:pt x="106" y="71"/>
                  </a:lnTo>
                  <a:lnTo>
                    <a:pt x="66" y="112"/>
                  </a:lnTo>
                  <a:lnTo>
                    <a:pt x="34" y="161"/>
                  </a:lnTo>
                  <a:lnTo>
                    <a:pt x="13" y="216"/>
                  </a:lnTo>
                  <a:lnTo>
                    <a:pt x="0" y="275"/>
                  </a:lnTo>
                  <a:lnTo>
                    <a:pt x="0" y="307"/>
                  </a:lnTo>
                  <a:lnTo>
                    <a:pt x="0" y="338"/>
                  </a:lnTo>
                  <a:lnTo>
                    <a:pt x="13" y="398"/>
                  </a:lnTo>
                  <a:lnTo>
                    <a:pt x="34" y="454"/>
                  </a:lnTo>
                  <a:lnTo>
                    <a:pt x="66" y="503"/>
                  </a:lnTo>
                  <a:lnTo>
                    <a:pt x="106" y="543"/>
                  </a:lnTo>
                  <a:lnTo>
                    <a:pt x="154" y="577"/>
                  </a:lnTo>
                  <a:lnTo>
                    <a:pt x="207" y="601"/>
                  </a:lnTo>
                  <a:lnTo>
                    <a:pt x="265" y="612"/>
                  </a:lnTo>
                  <a:lnTo>
                    <a:pt x="295" y="613"/>
                  </a:lnTo>
                  <a:lnTo>
                    <a:pt x="3742" y="6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63" name="직사각형 62"/>
          <p:cNvSpPr/>
          <p:nvPr/>
        </p:nvSpPr>
        <p:spPr>
          <a:xfrm>
            <a:off x="532041" y="15235"/>
            <a:ext cx="11097984" cy="910401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>
              <a:spcBef>
                <a:spcPts val="300"/>
              </a:spcBef>
            </a:pPr>
            <a:r>
              <a:rPr lang="zh-TW" altLang="en-US" sz="3600" b="1">
                <a:solidFill>
                  <a:schemeClr val="accent2"/>
                </a:solidFill>
                <a:latin typeface="Comic Sans MS" panose="030F0702030302020204" pitchFamily="66" charset="0"/>
                <a:ea typeface="微軟正黑體" panose="020B0604030504040204" pitchFamily="34" charset="-120"/>
              </a:rPr>
              <a:t>第</a:t>
            </a:r>
            <a:r>
              <a:rPr lang="en-US" altLang="zh-TW" sz="3600" b="1">
                <a:solidFill>
                  <a:schemeClr val="accent2"/>
                </a:solidFill>
                <a:latin typeface="Comic Sans MS" panose="030F0702030302020204" pitchFamily="66" charset="0"/>
                <a:ea typeface="微軟正黑體" panose="020B0604030504040204" pitchFamily="34" charset="-120"/>
              </a:rPr>
              <a:t>07</a:t>
            </a:r>
            <a:r>
              <a:rPr lang="zh-TW" altLang="en-US" sz="3600" b="1">
                <a:solidFill>
                  <a:schemeClr val="accent2"/>
                </a:solidFill>
                <a:latin typeface="Comic Sans MS" panose="030F0702030302020204" pitchFamily="66" charset="0"/>
                <a:ea typeface="微軟正黑體" panose="020B0604030504040204" pitchFamily="34" charset="-120"/>
              </a:rPr>
              <a:t>章 面向对象</a:t>
            </a:r>
            <a:r>
              <a:rPr lang="en-US" altLang="zh-TW" sz="3600" b="1">
                <a:solidFill>
                  <a:schemeClr val="accent2"/>
                </a:solidFill>
                <a:latin typeface="Comic Sans MS" panose="030F0702030302020204" pitchFamily="66" charset="0"/>
                <a:ea typeface="微軟正黑體" panose="020B0604030504040204" pitchFamily="34" charset="-120"/>
              </a:rPr>
              <a:t>(</a:t>
            </a:r>
            <a:r>
              <a:rPr lang="en-US" altLang="zh-TW" sz="3600" b="1" dirty="0">
                <a:solidFill>
                  <a:schemeClr val="accent2"/>
                </a:solidFill>
                <a:latin typeface="Comic Sans MS" panose="030F0702030302020204" pitchFamily="66" charset="0"/>
                <a:ea typeface="微軟正黑體" panose="020B0604030504040204" pitchFamily="34" charset="-120"/>
              </a:rPr>
              <a:t>III</a:t>
            </a:r>
            <a:r>
              <a:rPr lang="en-US" altLang="zh-TW" sz="3600" b="1">
                <a:solidFill>
                  <a:schemeClr val="accent2"/>
                </a:solidFill>
                <a:latin typeface="Comic Sans MS" panose="030F0702030302020204" pitchFamily="66" charset="0"/>
                <a:ea typeface="微軟正黑體" panose="020B0604030504040204" pitchFamily="34" charset="-120"/>
              </a:rPr>
              <a:t>)</a:t>
            </a:r>
            <a:r>
              <a:rPr lang="zh-TW" altLang="en-US" sz="3600" b="1">
                <a:solidFill>
                  <a:prstClr val="white"/>
                </a:solidFill>
                <a:latin typeface="Comic Sans MS" panose="030F0702030302020204" pitchFamily="66" charset="0"/>
                <a:ea typeface="微軟正黑體" panose="020B0604030504040204" pitchFamily="34" charset="-120"/>
              </a:rPr>
              <a:t>　</a:t>
            </a:r>
            <a:r>
              <a:rPr lang="zh-TW" altLang="en-US" sz="4400" b="1">
                <a:solidFill>
                  <a:prstClr val="white"/>
                </a:solidFill>
                <a:latin typeface="Comic Sans MS" panose="030F0702030302020204" pitchFamily="66" charset="0"/>
                <a:ea typeface="微軟正黑體" panose="020B0604030504040204" pitchFamily="34" charset="-120"/>
              </a:rPr>
              <a:t>章节大纲</a:t>
            </a:r>
            <a:endParaRPr lang="zh-TW" altLang="en-US" sz="4400" b="1" dirty="0">
              <a:solidFill>
                <a:prstClr val="white"/>
              </a:solidFill>
              <a:latin typeface="Comic Sans MS" panose="030F0702030302020204" pitchFamily="66" charset="0"/>
              <a:ea typeface="微軟正黑體" panose="020B0604030504040204" pitchFamily="34" charset="-120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558275" y="1579259"/>
            <a:ext cx="1583728" cy="3952229"/>
            <a:chOff x="558275" y="1579259"/>
            <a:chExt cx="1583728" cy="3952229"/>
          </a:xfrm>
        </p:grpSpPr>
        <p:sp>
          <p:nvSpPr>
            <p:cNvPr id="55" name="사다리꼴 54"/>
            <p:cNvSpPr/>
            <p:nvPr/>
          </p:nvSpPr>
          <p:spPr>
            <a:xfrm rot="1320000">
              <a:off x="897907" y="2147897"/>
              <a:ext cx="45719" cy="1448112"/>
            </a:xfrm>
            <a:prstGeom prst="trapezoid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사다리꼴 56"/>
            <p:cNvSpPr/>
            <p:nvPr/>
          </p:nvSpPr>
          <p:spPr>
            <a:xfrm rot="1200000">
              <a:off x="965200" y="2189123"/>
              <a:ext cx="45719" cy="1408440"/>
            </a:xfrm>
            <a:prstGeom prst="trapezoid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6" name="그룹 55"/>
            <p:cNvGrpSpPr/>
            <p:nvPr/>
          </p:nvGrpSpPr>
          <p:grpSpPr>
            <a:xfrm rot="20258602">
              <a:off x="1137192" y="1579259"/>
              <a:ext cx="1004811" cy="898759"/>
              <a:chOff x="1890246" y="2275280"/>
              <a:chExt cx="1489135" cy="1331965"/>
            </a:xfrm>
          </p:grpSpPr>
          <p:sp>
            <p:nvSpPr>
              <p:cNvPr id="12" name="Freeform 9"/>
              <p:cNvSpPr>
                <a:spLocks/>
              </p:cNvSpPr>
              <p:nvPr/>
            </p:nvSpPr>
            <p:spPr bwMode="auto">
              <a:xfrm flipH="1">
                <a:off x="2047418" y="2275280"/>
                <a:ext cx="785870" cy="785871"/>
              </a:xfrm>
              <a:custGeom>
                <a:avLst/>
                <a:gdLst>
                  <a:gd name="T0" fmla="*/ 0 w 2055"/>
                  <a:gd name="T1" fmla="*/ 935 h 2055"/>
                  <a:gd name="T2" fmla="*/ 794 w 2055"/>
                  <a:gd name="T3" fmla="*/ 144 h 2055"/>
                  <a:gd name="T4" fmla="*/ 832 w 2055"/>
                  <a:gd name="T5" fmla="*/ 110 h 2055"/>
                  <a:gd name="T6" fmla="*/ 916 w 2055"/>
                  <a:gd name="T7" fmla="*/ 55 h 2055"/>
                  <a:gd name="T8" fmla="*/ 1007 w 2055"/>
                  <a:gd name="T9" fmla="*/ 19 h 2055"/>
                  <a:gd name="T10" fmla="*/ 1102 w 2055"/>
                  <a:gd name="T11" fmla="*/ 0 h 2055"/>
                  <a:gd name="T12" fmla="*/ 1198 w 2055"/>
                  <a:gd name="T13" fmla="*/ 0 h 2055"/>
                  <a:gd name="T14" fmla="*/ 1293 w 2055"/>
                  <a:gd name="T15" fmla="*/ 19 h 2055"/>
                  <a:gd name="T16" fmla="*/ 1384 w 2055"/>
                  <a:gd name="T17" fmla="*/ 56 h 2055"/>
                  <a:gd name="T18" fmla="*/ 1467 w 2055"/>
                  <a:gd name="T19" fmla="*/ 111 h 2055"/>
                  <a:gd name="T20" fmla="*/ 1505 w 2055"/>
                  <a:gd name="T21" fmla="*/ 147 h 2055"/>
                  <a:gd name="T22" fmla="*/ 1909 w 2055"/>
                  <a:gd name="T23" fmla="*/ 554 h 2055"/>
                  <a:gd name="T24" fmla="*/ 1945 w 2055"/>
                  <a:gd name="T25" fmla="*/ 592 h 2055"/>
                  <a:gd name="T26" fmla="*/ 2000 w 2055"/>
                  <a:gd name="T27" fmla="*/ 675 h 2055"/>
                  <a:gd name="T28" fmla="*/ 2036 w 2055"/>
                  <a:gd name="T29" fmla="*/ 766 h 2055"/>
                  <a:gd name="T30" fmla="*/ 2055 w 2055"/>
                  <a:gd name="T31" fmla="*/ 861 h 2055"/>
                  <a:gd name="T32" fmla="*/ 2053 w 2055"/>
                  <a:gd name="T33" fmla="*/ 958 h 2055"/>
                  <a:gd name="T34" fmla="*/ 2035 w 2055"/>
                  <a:gd name="T35" fmla="*/ 1054 h 2055"/>
                  <a:gd name="T36" fmla="*/ 1999 w 2055"/>
                  <a:gd name="T37" fmla="*/ 1143 h 2055"/>
                  <a:gd name="T38" fmla="*/ 1943 w 2055"/>
                  <a:gd name="T39" fmla="*/ 1227 h 2055"/>
                  <a:gd name="T40" fmla="*/ 1908 w 2055"/>
                  <a:gd name="T41" fmla="*/ 1264 h 2055"/>
                  <a:gd name="T42" fmla="*/ 1113 w 2055"/>
                  <a:gd name="T43" fmla="*/ 2055 h 2055"/>
                  <a:gd name="T44" fmla="*/ 0 w 2055"/>
                  <a:gd name="T45" fmla="*/ 935 h 20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055" h="2055">
                    <a:moveTo>
                      <a:pt x="0" y="935"/>
                    </a:moveTo>
                    <a:lnTo>
                      <a:pt x="794" y="144"/>
                    </a:lnTo>
                    <a:lnTo>
                      <a:pt x="832" y="110"/>
                    </a:lnTo>
                    <a:lnTo>
                      <a:pt x="916" y="55"/>
                    </a:lnTo>
                    <a:lnTo>
                      <a:pt x="1007" y="19"/>
                    </a:lnTo>
                    <a:lnTo>
                      <a:pt x="1102" y="0"/>
                    </a:lnTo>
                    <a:lnTo>
                      <a:pt x="1198" y="0"/>
                    </a:lnTo>
                    <a:lnTo>
                      <a:pt x="1293" y="19"/>
                    </a:lnTo>
                    <a:lnTo>
                      <a:pt x="1384" y="56"/>
                    </a:lnTo>
                    <a:lnTo>
                      <a:pt x="1467" y="111"/>
                    </a:lnTo>
                    <a:lnTo>
                      <a:pt x="1505" y="147"/>
                    </a:lnTo>
                    <a:lnTo>
                      <a:pt x="1909" y="554"/>
                    </a:lnTo>
                    <a:lnTo>
                      <a:pt x="1945" y="592"/>
                    </a:lnTo>
                    <a:lnTo>
                      <a:pt x="2000" y="675"/>
                    </a:lnTo>
                    <a:lnTo>
                      <a:pt x="2036" y="766"/>
                    </a:lnTo>
                    <a:lnTo>
                      <a:pt x="2055" y="861"/>
                    </a:lnTo>
                    <a:lnTo>
                      <a:pt x="2053" y="958"/>
                    </a:lnTo>
                    <a:lnTo>
                      <a:pt x="2035" y="1054"/>
                    </a:lnTo>
                    <a:lnTo>
                      <a:pt x="1999" y="1143"/>
                    </a:lnTo>
                    <a:lnTo>
                      <a:pt x="1943" y="1227"/>
                    </a:lnTo>
                    <a:lnTo>
                      <a:pt x="1908" y="1264"/>
                    </a:lnTo>
                    <a:lnTo>
                      <a:pt x="1113" y="2055"/>
                    </a:lnTo>
                    <a:lnTo>
                      <a:pt x="0" y="935"/>
                    </a:lnTo>
                    <a:close/>
                  </a:path>
                </a:pathLst>
              </a:custGeom>
              <a:solidFill>
                <a:srgbClr val="363E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3" name="Freeform 10"/>
              <p:cNvSpPr>
                <a:spLocks/>
              </p:cNvSpPr>
              <p:nvPr/>
            </p:nvSpPr>
            <p:spPr bwMode="auto">
              <a:xfrm flipH="1">
                <a:off x="2539590" y="2755981"/>
                <a:ext cx="669997" cy="678029"/>
              </a:xfrm>
              <a:custGeom>
                <a:avLst/>
                <a:gdLst>
                  <a:gd name="T0" fmla="*/ 190 w 1751"/>
                  <a:gd name="T1" fmla="*/ 1526 h 1774"/>
                  <a:gd name="T2" fmla="*/ 101 w 1751"/>
                  <a:gd name="T3" fmla="*/ 1404 h 1774"/>
                  <a:gd name="T4" fmla="*/ 39 w 1751"/>
                  <a:gd name="T5" fmla="*/ 1269 h 1774"/>
                  <a:gd name="T6" fmla="*/ 6 w 1751"/>
                  <a:gd name="T7" fmla="*/ 1126 h 1774"/>
                  <a:gd name="T8" fmla="*/ 2 w 1751"/>
                  <a:gd name="T9" fmla="*/ 979 h 1774"/>
                  <a:gd name="T10" fmla="*/ 25 w 1751"/>
                  <a:gd name="T11" fmla="*/ 834 h 1774"/>
                  <a:gd name="T12" fmla="*/ 75 w 1751"/>
                  <a:gd name="T13" fmla="*/ 693 h 1774"/>
                  <a:gd name="T14" fmla="*/ 154 w 1751"/>
                  <a:gd name="T15" fmla="*/ 563 h 1774"/>
                  <a:gd name="T16" fmla="*/ 232 w 1751"/>
                  <a:gd name="T17" fmla="*/ 474 h 1774"/>
                  <a:gd name="T18" fmla="*/ 355 w 1751"/>
                  <a:gd name="T19" fmla="*/ 373 h 1774"/>
                  <a:gd name="T20" fmla="*/ 539 w 1751"/>
                  <a:gd name="T21" fmla="*/ 284 h 1774"/>
                  <a:gd name="T22" fmla="*/ 735 w 1751"/>
                  <a:gd name="T23" fmla="*/ 246 h 1774"/>
                  <a:gd name="T24" fmla="*/ 932 w 1751"/>
                  <a:gd name="T25" fmla="*/ 259 h 1774"/>
                  <a:gd name="T26" fmla="*/ 1231 w 1751"/>
                  <a:gd name="T27" fmla="*/ 22 h 1774"/>
                  <a:gd name="T28" fmla="*/ 1272 w 1751"/>
                  <a:gd name="T29" fmla="*/ 0 h 1774"/>
                  <a:gd name="T30" fmla="*/ 1328 w 1751"/>
                  <a:gd name="T31" fmla="*/ 10 h 1774"/>
                  <a:gd name="T32" fmla="*/ 1730 w 1751"/>
                  <a:gd name="T33" fmla="*/ 413 h 1774"/>
                  <a:gd name="T34" fmla="*/ 1751 w 1751"/>
                  <a:gd name="T35" fmla="*/ 454 h 1774"/>
                  <a:gd name="T36" fmla="*/ 1740 w 1751"/>
                  <a:gd name="T37" fmla="*/ 510 h 1774"/>
                  <a:gd name="T38" fmla="*/ 1492 w 1751"/>
                  <a:gd name="T39" fmla="*/ 756 h 1774"/>
                  <a:gd name="T40" fmla="*/ 1527 w 1751"/>
                  <a:gd name="T41" fmla="*/ 910 h 1774"/>
                  <a:gd name="T42" fmla="*/ 1521 w 1751"/>
                  <a:gd name="T43" fmla="*/ 1119 h 1774"/>
                  <a:gd name="T44" fmla="*/ 1458 w 1751"/>
                  <a:gd name="T45" fmla="*/ 1322 h 1774"/>
                  <a:gd name="T46" fmla="*/ 1338 w 1751"/>
                  <a:gd name="T47" fmla="*/ 1505 h 1774"/>
                  <a:gd name="T48" fmla="*/ 1270 w 1751"/>
                  <a:gd name="T49" fmla="*/ 1574 h 1774"/>
                  <a:gd name="T50" fmla="*/ 1145 w 1751"/>
                  <a:gd name="T51" fmla="*/ 1666 h 1774"/>
                  <a:gd name="T52" fmla="*/ 1008 w 1751"/>
                  <a:gd name="T53" fmla="*/ 1729 h 1774"/>
                  <a:gd name="T54" fmla="*/ 864 w 1751"/>
                  <a:gd name="T55" fmla="*/ 1765 h 1774"/>
                  <a:gd name="T56" fmla="*/ 717 w 1751"/>
                  <a:gd name="T57" fmla="*/ 1774 h 1774"/>
                  <a:gd name="T58" fmla="*/ 573 w 1751"/>
                  <a:gd name="T59" fmla="*/ 1754 h 1774"/>
                  <a:gd name="T60" fmla="*/ 434 w 1751"/>
                  <a:gd name="T61" fmla="*/ 1706 h 1774"/>
                  <a:gd name="T62" fmla="*/ 304 w 1751"/>
                  <a:gd name="T63" fmla="*/ 1630 h 1774"/>
                  <a:gd name="T64" fmla="*/ 218 w 1751"/>
                  <a:gd name="T65" fmla="*/ 1555 h 17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751" h="1774">
                    <a:moveTo>
                      <a:pt x="218" y="1555"/>
                    </a:moveTo>
                    <a:lnTo>
                      <a:pt x="190" y="1526"/>
                    </a:lnTo>
                    <a:lnTo>
                      <a:pt x="141" y="1467"/>
                    </a:lnTo>
                    <a:lnTo>
                      <a:pt x="101" y="1404"/>
                    </a:lnTo>
                    <a:lnTo>
                      <a:pt x="67" y="1338"/>
                    </a:lnTo>
                    <a:lnTo>
                      <a:pt x="39" y="1269"/>
                    </a:lnTo>
                    <a:lnTo>
                      <a:pt x="19" y="1198"/>
                    </a:lnTo>
                    <a:lnTo>
                      <a:pt x="6" y="1126"/>
                    </a:lnTo>
                    <a:lnTo>
                      <a:pt x="0" y="1053"/>
                    </a:lnTo>
                    <a:lnTo>
                      <a:pt x="2" y="979"/>
                    </a:lnTo>
                    <a:lnTo>
                      <a:pt x="9" y="906"/>
                    </a:lnTo>
                    <a:lnTo>
                      <a:pt x="25" y="834"/>
                    </a:lnTo>
                    <a:lnTo>
                      <a:pt x="46" y="763"/>
                    </a:lnTo>
                    <a:lnTo>
                      <a:pt x="75" y="693"/>
                    </a:lnTo>
                    <a:lnTo>
                      <a:pt x="111" y="626"/>
                    </a:lnTo>
                    <a:lnTo>
                      <a:pt x="154" y="563"/>
                    </a:lnTo>
                    <a:lnTo>
                      <a:pt x="205" y="503"/>
                    </a:lnTo>
                    <a:lnTo>
                      <a:pt x="232" y="474"/>
                    </a:lnTo>
                    <a:lnTo>
                      <a:pt x="271" y="436"/>
                    </a:lnTo>
                    <a:lnTo>
                      <a:pt x="355" y="373"/>
                    </a:lnTo>
                    <a:lnTo>
                      <a:pt x="445" y="323"/>
                    </a:lnTo>
                    <a:lnTo>
                      <a:pt x="539" y="284"/>
                    </a:lnTo>
                    <a:lnTo>
                      <a:pt x="635" y="259"/>
                    </a:lnTo>
                    <a:lnTo>
                      <a:pt x="735" y="246"/>
                    </a:lnTo>
                    <a:lnTo>
                      <a:pt x="834" y="246"/>
                    </a:lnTo>
                    <a:lnTo>
                      <a:pt x="932" y="259"/>
                    </a:lnTo>
                    <a:lnTo>
                      <a:pt x="981" y="272"/>
                    </a:lnTo>
                    <a:lnTo>
                      <a:pt x="1231" y="22"/>
                    </a:lnTo>
                    <a:lnTo>
                      <a:pt x="1244" y="12"/>
                    </a:lnTo>
                    <a:lnTo>
                      <a:pt x="1272" y="0"/>
                    </a:lnTo>
                    <a:lnTo>
                      <a:pt x="1301" y="0"/>
                    </a:lnTo>
                    <a:lnTo>
                      <a:pt x="1328" y="10"/>
                    </a:lnTo>
                    <a:lnTo>
                      <a:pt x="1339" y="20"/>
                    </a:lnTo>
                    <a:lnTo>
                      <a:pt x="1730" y="413"/>
                    </a:lnTo>
                    <a:lnTo>
                      <a:pt x="1740" y="426"/>
                    </a:lnTo>
                    <a:lnTo>
                      <a:pt x="1751" y="454"/>
                    </a:lnTo>
                    <a:lnTo>
                      <a:pt x="1751" y="482"/>
                    </a:lnTo>
                    <a:lnTo>
                      <a:pt x="1740" y="510"/>
                    </a:lnTo>
                    <a:lnTo>
                      <a:pt x="1728" y="521"/>
                    </a:lnTo>
                    <a:lnTo>
                      <a:pt x="1492" y="756"/>
                    </a:lnTo>
                    <a:lnTo>
                      <a:pt x="1508" y="806"/>
                    </a:lnTo>
                    <a:lnTo>
                      <a:pt x="1527" y="910"/>
                    </a:lnTo>
                    <a:lnTo>
                      <a:pt x="1529" y="1015"/>
                    </a:lnTo>
                    <a:lnTo>
                      <a:pt x="1521" y="1119"/>
                    </a:lnTo>
                    <a:lnTo>
                      <a:pt x="1496" y="1222"/>
                    </a:lnTo>
                    <a:lnTo>
                      <a:pt x="1458" y="1322"/>
                    </a:lnTo>
                    <a:lnTo>
                      <a:pt x="1404" y="1417"/>
                    </a:lnTo>
                    <a:lnTo>
                      <a:pt x="1338" y="1505"/>
                    </a:lnTo>
                    <a:lnTo>
                      <a:pt x="1299" y="1546"/>
                    </a:lnTo>
                    <a:lnTo>
                      <a:pt x="1270" y="1574"/>
                    </a:lnTo>
                    <a:lnTo>
                      <a:pt x="1208" y="1623"/>
                    </a:lnTo>
                    <a:lnTo>
                      <a:pt x="1145" y="1666"/>
                    </a:lnTo>
                    <a:lnTo>
                      <a:pt x="1077" y="1700"/>
                    </a:lnTo>
                    <a:lnTo>
                      <a:pt x="1008" y="1729"/>
                    </a:lnTo>
                    <a:lnTo>
                      <a:pt x="938" y="1751"/>
                    </a:lnTo>
                    <a:lnTo>
                      <a:pt x="864" y="1765"/>
                    </a:lnTo>
                    <a:lnTo>
                      <a:pt x="791" y="1774"/>
                    </a:lnTo>
                    <a:lnTo>
                      <a:pt x="717" y="1774"/>
                    </a:lnTo>
                    <a:lnTo>
                      <a:pt x="645" y="1768"/>
                    </a:lnTo>
                    <a:lnTo>
                      <a:pt x="573" y="1754"/>
                    </a:lnTo>
                    <a:lnTo>
                      <a:pt x="503" y="1734"/>
                    </a:lnTo>
                    <a:lnTo>
                      <a:pt x="434" y="1706"/>
                    </a:lnTo>
                    <a:lnTo>
                      <a:pt x="368" y="1672"/>
                    </a:lnTo>
                    <a:lnTo>
                      <a:pt x="304" y="1630"/>
                    </a:lnTo>
                    <a:lnTo>
                      <a:pt x="245" y="1581"/>
                    </a:lnTo>
                    <a:lnTo>
                      <a:pt x="218" y="1555"/>
                    </a:lnTo>
                    <a:lnTo>
                      <a:pt x="218" y="1555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4" name="Freeform 11"/>
              <p:cNvSpPr>
                <a:spLocks/>
              </p:cNvSpPr>
              <p:nvPr/>
            </p:nvSpPr>
            <p:spPr bwMode="auto">
              <a:xfrm flipH="1">
                <a:off x="2305550" y="2529971"/>
                <a:ext cx="1073831" cy="1077274"/>
              </a:xfrm>
              <a:custGeom>
                <a:avLst/>
                <a:gdLst>
                  <a:gd name="T0" fmla="*/ 0 w 2810"/>
                  <a:gd name="T1" fmla="*/ 583 h 2815"/>
                  <a:gd name="T2" fmla="*/ 80 w 2810"/>
                  <a:gd name="T3" fmla="*/ 507 h 2815"/>
                  <a:gd name="T4" fmla="*/ 238 w 2810"/>
                  <a:gd name="T5" fmla="*/ 374 h 2815"/>
                  <a:gd name="T6" fmla="*/ 399 w 2810"/>
                  <a:gd name="T7" fmla="*/ 262 h 2815"/>
                  <a:gd name="T8" fmla="*/ 562 w 2810"/>
                  <a:gd name="T9" fmla="*/ 171 h 2815"/>
                  <a:gd name="T10" fmla="*/ 725 w 2810"/>
                  <a:gd name="T11" fmla="*/ 101 h 2815"/>
                  <a:gd name="T12" fmla="*/ 887 w 2810"/>
                  <a:gd name="T13" fmla="*/ 49 h 2815"/>
                  <a:gd name="T14" fmla="*/ 1047 w 2810"/>
                  <a:gd name="T15" fmla="*/ 16 h 2815"/>
                  <a:gd name="T16" fmla="*/ 1207 w 2810"/>
                  <a:gd name="T17" fmla="*/ 0 h 2815"/>
                  <a:gd name="T18" fmla="*/ 1363 w 2810"/>
                  <a:gd name="T19" fmla="*/ 1 h 2815"/>
                  <a:gd name="T20" fmla="*/ 1515 w 2810"/>
                  <a:gd name="T21" fmla="*/ 18 h 2815"/>
                  <a:gd name="T22" fmla="*/ 1663 w 2810"/>
                  <a:gd name="T23" fmla="*/ 50 h 2815"/>
                  <a:gd name="T24" fmla="*/ 1806 w 2810"/>
                  <a:gd name="T25" fmla="*/ 95 h 2815"/>
                  <a:gd name="T26" fmla="*/ 1943 w 2810"/>
                  <a:gd name="T27" fmla="*/ 155 h 2815"/>
                  <a:gd name="T28" fmla="*/ 2072 w 2810"/>
                  <a:gd name="T29" fmla="*/ 226 h 2815"/>
                  <a:gd name="T30" fmla="*/ 2195 w 2810"/>
                  <a:gd name="T31" fmla="*/ 311 h 2815"/>
                  <a:gd name="T32" fmla="*/ 2307 w 2810"/>
                  <a:gd name="T33" fmla="*/ 404 h 2815"/>
                  <a:gd name="T34" fmla="*/ 2412 w 2810"/>
                  <a:gd name="T35" fmla="*/ 509 h 2815"/>
                  <a:gd name="T36" fmla="*/ 2506 w 2810"/>
                  <a:gd name="T37" fmla="*/ 623 h 2815"/>
                  <a:gd name="T38" fmla="*/ 2588 w 2810"/>
                  <a:gd name="T39" fmla="*/ 746 h 2815"/>
                  <a:gd name="T40" fmla="*/ 2660 w 2810"/>
                  <a:gd name="T41" fmla="*/ 875 h 2815"/>
                  <a:gd name="T42" fmla="*/ 2717 w 2810"/>
                  <a:gd name="T43" fmla="*/ 1012 h 2815"/>
                  <a:gd name="T44" fmla="*/ 2764 w 2810"/>
                  <a:gd name="T45" fmla="*/ 1156 h 2815"/>
                  <a:gd name="T46" fmla="*/ 2794 w 2810"/>
                  <a:gd name="T47" fmla="*/ 1304 h 2815"/>
                  <a:gd name="T48" fmla="*/ 2810 w 2810"/>
                  <a:gd name="T49" fmla="*/ 1457 h 2815"/>
                  <a:gd name="T50" fmla="*/ 2810 w 2810"/>
                  <a:gd name="T51" fmla="*/ 1612 h 2815"/>
                  <a:gd name="T52" fmla="*/ 2792 w 2810"/>
                  <a:gd name="T53" fmla="*/ 1771 h 2815"/>
                  <a:gd name="T54" fmla="*/ 2759 w 2810"/>
                  <a:gd name="T55" fmla="*/ 1932 h 2815"/>
                  <a:gd name="T56" fmla="*/ 2706 w 2810"/>
                  <a:gd name="T57" fmla="*/ 2093 h 2815"/>
                  <a:gd name="T58" fmla="*/ 2634 w 2810"/>
                  <a:gd name="T59" fmla="*/ 2256 h 2815"/>
                  <a:gd name="T60" fmla="*/ 2543 w 2810"/>
                  <a:gd name="T61" fmla="*/ 2417 h 2815"/>
                  <a:gd name="T62" fmla="*/ 2431 w 2810"/>
                  <a:gd name="T63" fmla="*/ 2578 h 2815"/>
                  <a:gd name="T64" fmla="*/ 2297 w 2810"/>
                  <a:gd name="T65" fmla="*/ 2737 h 2815"/>
                  <a:gd name="T66" fmla="*/ 2221 w 2810"/>
                  <a:gd name="T67" fmla="*/ 2815 h 2815"/>
                  <a:gd name="T68" fmla="*/ 0 w 2810"/>
                  <a:gd name="T69" fmla="*/ 583 h 28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810" h="2815">
                    <a:moveTo>
                      <a:pt x="0" y="583"/>
                    </a:moveTo>
                    <a:lnTo>
                      <a:pt x="80" y="507"/>
                    </a:lnTo>
                    <a:lnTo>
                      <a:pt x="238" y="374"/>
                    </a:lnTo>
                    <a:lnTo>
                      <a:pt x="399" y="262"/>
                    </a:lnTo>
                    <a:lnTo>
                      <a:pt x="562" y="171"/>
                    </a:lnTo>
                    <a:lnTo>
                      <a:pt x="725" y="101"/>
                    </a:lnTo>
                    <a:lnTo>
                      <a:pt x="887" y="49"/>
                    </a:lnTo>
                    <a:lnTo>
                      <a:pt x="1047" y="16"/>
                    </a:lnTo>
                    <a:lnTo>
                      <a:pt x="1207" y="0"/>
                    </a:lnTo>
                    <a:lnTo>
                      <a:pt x="1363" y="1"/>
                    </a:lnTo>
                    <a:lnTo>
                      <a:pt x="1515" y="18"/>
                    </a:lnTo>
                    <a:lnTo>
                      <a:pt x="1663" y="50"/>
                    </a:lnTo>
                    <a:lnTo>
                      <a:pt x="1806" y="95"/>
                    </a:lnTo>
                    <a:lnTo>
                      <a:pt x="1943" y="155"/>
                    </a:lnTo>
                    <a:lnTo>
                      <a:pt x="2072" y="226"/>
                    </a:lnTo>
                    <a:lnTo>
                      <a:pt x="2195" y="311"/>
                    </a:lnTo>
                    <a:lnTo>
                      <a:pt x="2307" y="404"/>
                    </a:lnTo>
                    <a:lnTo>
                      <a:pt x="2412" y="509"/>
                    </a:lnTo>
                    <a:lnTo>
                      <a:pt x="2506" y="623"/>
                    </a:lnTo>
                    <a:lnTo>
                      <a:pt x="2588" y="746"/>
                    </a:lnTo>
                    <a:lnTo>
                      <a:pt x="2660" y="875"/>
                    </a:lnTo>
                    <a:lnTo>
                      <a:pt x="2717" y="1012"/>
                    </a:lnTo>
                    <a:lnTo>
                      <a:pt x="2764" y="1156"/>
                    </a:lnTo>
                    <a:lnTo>
                      <a:pt x="2794" y="1304"/>
                    </a:lnTo>
                    <a:lnTo>
                      <a:pt x="2810" y="1457"/>
                    </a:lnTo>
                    <a:lnTo>
                      <a:pt x="2810" y="1612"/>
                    </a:lnTo>
                    <a:lnTo>
                      <a:pt x="2792" y="1771"/>
                    </a:lnTo>
                    <a:lnTo>
                      <a:pt x="2759" y="1932"/>
                    </a:lnTo>
                    <a:lnTo>
                      <a:pt x="2706" y="2093"/>
                    </a:lnTo>
                    <a:lnTo>
                      <a:pt x="2634" y="2256"/>
                    </a:lnTo>
                    <a:lnTo>
                      <a:pt x="2543" y="2417"/>
                    </a:lnTo>
                    <a:lnTo>
                      <a:pt x="2431" y="2578"/>
                    </a:lnTo>
                    <a:lnTo>
                      <a:pt x="2297" y="2737"/>
                    </a:lnTo>
                    <a:lnTo>
                      <a:pt x="2221" y="2815"/>
                    </a:lnTo>
                    <a:lnTo>
                      <a:pt x="0" y="583"/>
                    </a:lnTo>
                    <a:close/>
                  </a:path>
                </a:pathLst>
              </a:custGeom>
              <a:solidFill>
                <a:srgbClr val="363E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9" name="Freeform 16"/>
              <p:cNvSpPr>
                <a:spLocks/>
              </p:cNvSpPr>
              <p:nvPr/>
            </p:nvSpPr>
            <p:spPr bwMode="auto">
              <a:xfrm flipH="1">
                <a:off x="1890246" y="2539149"/>
                <a:ext cx="461197" cy="461197"/>
              </a:xfrm>
              <a:custGeom>
                <a:avLst/>
                <a:gdLst>
                  <a:gd name="T0" fmla="*/ 0 w 1205"/>
                  <a:gd name="T1" fmla="*/ 469 h 1206"/>
                  <a:gd name="T2" fmla="*/ 474 w 1205"/>
                  <a:gd name="T3" fmla="*/ 0 h 1206"/>
                  <a:gd name="T4" fmla="*/ 1110 w 1205"/>
                  <a:gd name="T5" fmla="*/ 641 h 1206"/>
                  <a:gd name="T6" fmla="*/ 1133 w 1205"/>
                  <a:gd name="T7" fmla="*/ 665 h 1206"/>
                  <a:gd name="T8" fmla="*/ 1169 w 1205"/>
                  <a:gd name="T9" fmla="*/ 720 h 1206"/>
                  <a:gd name="T10" fmla="*/ 1194 w 1205"/>
                  <a:gd name="T11" fmla="*/ 780 h 1206"/>
                  <a:gd name="T12" fmla="*/ 1205 w 1205"/>
                  <a:gd name="T13" fmla="*/ 844 h 1206"/>
                  <a:gd name="T14" fmla="*/ 1205 w 1205"/>
                  <a:gd name="T15" fmla="*/ 908 h 1206"/>
                  <a:gd name="T16" fmla="*/ 1194 w 1205"/>
                  <a:gd name="T17" fmla="*/ 970 h 1206"/>
                  <a:gd name="T18" fmla="*/ 1169 w 1205"/>
                  <a:gd name="T19" fmla="*/ 1031 h 1206"/>
                  <a:gd name="T20" fmla="*/ 1132 w 1205"/>
                  <a:gd name="T21" fmla="*/ 1087 h 1206"/>
                  <a:gd name="T22" fmla="*/ 1109 w 1205"/>
                  <a:gd name="T23" fmla="*/ 1111 h 1206"/>
                  <a:gd name="T24" fmla="*/ 1109 w 1205"/>
                  <a:gd name="T25" fmla="*/ 1111 h 1206"/>
                  <a:gd name="T26" fmla="*/ 1084 w 1205"/>
                  <a:gd name="T27" fmla="*/ 1134 h 1206"/>
                  <a:gd name="T28" fmla="*/ 1028 w 1205"/>
                  <a:gd name="T29" fmla="*/ 1170 h 1206"/>
                  <a:gd name="T30" fmla="*/ 968 w 1205"/>
                  <a:gd name="T31" fmla="*/ 1195 h 1206"/>
                  <a:gd name="T32" fmla="*/ 904 w 1205"/>
                  <a:gd name="T33" fmla="*/ 1206 h 1206"/>
                  <a:gd name="T34" fmla="*/ 841 w 1205"/>
                  <a:gd name="T35" fmla="*/ 1206 h 1206"/>
                  <a:gd name="T36" fmla="*/ 778 w 1205"/>
                  <a:gd name="T37" fmla="*/ 1195 h 1206"/>
                  <a:gd name="T38" fmla="*/ 717 w 1205"/>
                  <a:gd name="T39" fmla="*/ 1170 h 1206"/>
                  <a:gd name="T40" fmla="*/ 662 w 1205"/>
                  <a:gd name="T41" fmla="*/ 1133 h 1206"/>
                  <a:gd name="T42" fmla="*/ 638 w 1205"/>
                  <a:gd name="T43" fmla="*/ 1110 h 1206"/>
                  <a:gd name="T44" fmla="*/ 0 w 1205"/>
                  <a:gd name="T45" fmla="*/ 469 h 1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05" h="1206">
                    <a:moveTo>
                      <a:pt x="0" y="469"/>
                    </a:moveTo>
                    <a:lnTo>
                      <a:pt x="474" y="0"/>
                    </a:lnTo>
                    <a:lnTo>
                      <a:pt x="1110" y="641"/>
                    </a:lnTo>
                    <a:lnTo>
                      <a:pt x="1133" y="665"/>
                    </a:lnTo>
                    <a:lnTo>
                      <a:pt x="1169" y="720"/>
                    </a:lnTo>
                    <a:lnTo>
                      <a:pt x="1194" y="780"/>
                    </a:lnTo>
                    <a:lnTo>
                      <a:pt x="1205" y="844"/>
                    </a:lnTo>
                    <a:lnTo>
                      <a:pt x="1205" y="908"/>
                    </a:lnTo>
                    <a:lnTo>
                      <a:pt x="1194" y="970"/>
                    </a:lnTo>
                    <a:lnTo>
                      <a:pt x="1169" y="1031"/>
                    </a:lnTo>
                    <a:lnTo>
                      <a:pt x="1132" y="1087"/>
                    </a:lnTo>
                    <a:lnTo>
                      <a:pt x="1109" y="1111"/>
                    </a:lnTo>
                    <a:lnTo>
                      <a:pt x="1109" y="1111"/>
                    </a:lnTo>
                    <a:lnTo>
                      <a:pt x="1084" y="1134"/>
                    </a:lnTo>
                    <a:lnTo>
                      <a:pt x="1028" y="1170"/>
                    </a:lnTo>
                    <a:lnTo>
                      <a:pt x="968" y="1195"/>
                    </a:lnTo>
                    <a:lnTo>
                      <a:pt x="904" y="1206"/>
                    </a:lnTo>
                    <a:lnTo>
                      <a:pt x="841" y="1206"/>
                    </a:lnTo>
                    <a:lnTo>
                      <a:pt x="778" y="1195"/>
                    </a:lnTo>
                    <a:lnTo>
                      <a:pt x="717" y="1170"/>
                    </a:lnTo>
                    <a:lnTo>
                      <a:pt x="662" y="1133"/>
                    </a:lnTo>
                    <a:lnTo>
                      <a:pt x="638" y="1110"/>
                    </a:lnTo>
                    <a:lnTo>
                      <a:pt x="0" y="469"/>
                    </a:lnTo>
                    <a:close/>
                  </a:path>
                </a:pathLst>
              </a:custGeom>
              <a:solidFill>
                <a:srgbClr val="363E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0" name="Freeform 17"/>
              <p:cNvSpPr>
                <a:spLocks/>
              </p:cNvSpPr>
              <p:nvPr/>
            </p:nvSpPr>
            <p:spPr bwMode="auto">
              <a:xfrm flipH="1">
                <a:off x="1945320" y="2809901"/>
                <a:ext cx="126198" cy="126198"/>
              </a:xfrm>
              <a:custGeom>
                <a:avLst/>
                <a:gdLst>
                  <a:gd name="T0" fmla="*/ 164 w 330"/>
                  <a:gd name="T1" fmla="*/ 330 h 330"/>
                  <a:gd name="T2" fmla="*/ 199 w 330"/>
                  <a:gd name="T3" fmla="*/ 328 h 330"/>
                  <a:gd name="T4" fmla="*/ 258 w 330"/>
                  <a:gd name="T5" fmla="*/ 303 h 330"/>
                  <a:gd name="T6" fmla="*/ 302 w 330"/>
                  <a:gd name="T7" fmla="*/ 258 h 330"/>
                  <a:gd name="T8" fmla="*/ 327 w 330"/>
                  <a:gd name="T9" fmla="*/ 199 h 330"/>
                  <a:gd name="T10" fmla="*/ 330 w 330"/>
                  <a:gd name="T11" fmla="*/ 166 h 330"/>
                  <a:gd name="T12" fmla="*/ 327 w 330"/>
                  <a:gd name="T13" fmla="*/ 133 h 330"/>
                  <a:gd name="T14" fmla="*/ 302 w 330"/>
                  <a:gd name="T15" fmla="*/ 74 h 330"/>
                  <a:gd name="T16" fmla="*/ 258 w 330"/>
                  <a:gd name="T17" fmla="*/ 28 h 330"/>
                  <a:gd name="T18" fmla="*/ 199 w 330"/>
                  <a:gd name="T19" fmla="*/ 3 h 330"/>
                  <a:gd name="T20" fmla="*/ 164 w 330"/>
                  <a:gd name="T21" fmla="*/ 0 h 330"/>
                  <a:gd name="T22" fmla="*/ 131 w 330"/>
                  <a:gd name="T23" fmla="*/ 3 h 330"/>
                  <a:gd name="T24" fmla="*/ 72 w 330"/>
                  <a:gd name="T25" fmla="*/ 28 h 330"/>
                  <a:gd name="T26" fmla="*/ 27 w 330"/>
                  <a:gd name="T27" fmla="*/ 74 h 330"/>
                  <a:gd name="T28" fmla="*/ 3 w 330"/>
                  <a:gd name="T29" fmla="*/ 133 h 330"/>
                  <a:gd name="T30" fmla="*/ 0 w 330"/>
                  <a:gd name="T31" fmla="*/ 166 h 330"/>
                  <a:gd name="T32" fmla="*/ 3 w 330"/>
                  <a:gd name="T33" fmla="*/ 199 h 330"/>
                  <a:gd name="T34" fmla="*/ 27 w 330"/>
                  <a:gd name="T35" fmla="*/ 258 h 330"/>
                  <a:gd name="T36" fmla="*/ 72 w 330"/>
                  <a:gd name="T37" fmla="*/ 303 h 330"/>
                  <a:gd name="T38" fmla="*/ 131 w 330"/>
                  <a:gd name="T39" fmla="*/ 328 h 330"/>
                  <a:gd name="T40" fmla="*/ 164 w 330"/>
                  <a:gd name="T41" fmla="*/ 330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30" h="330">
                    <a:moveTo>
                      <a:pt x="164" y="330"/>
                    </a:moveTo>
                    <a:lnTo>
                      <a:pt x="199" y="328"/>
                    </a:lnTo>
                    <a:lnTo>
                      <a:pt x="258" y="303"/>
                    </a:lnTo>
                    <a:lnTo>
                      <a:pt x="302" y="258"/>
                    </a:lnTo>
                    <a:lnTo>
                      <a:pt x="327" y="199"/>
                    </a:lnTo>
                    <a:lnTo>
                      <a:pt x="330" y="166"/>
                    </a:lnTo>
                    <a:lnTo>
                      <a:pt x="327" y="133"/>
                    </a:lnTo>
                    <a:lnTo>
                      <a:pt x="302" y="74"/>
                    </a:lnTo>
                    <a:lnTo>
                      <a:pt x="258" y="28"/>
                    </a:lnTo>
                    <a:lnTo>
                      <a:pt x="199" y="3"/>
                    </a:lnTo>
                    <a:lnTo>
                      <a:pt x="164" y="0"/>
                    </a:lnTo>
                    <a:lnTo>
                      <a:pt x="131" y="3"/>
                    </a:lnTo>
                    <a:lnTo>
                      <a:pt x="72" y="28"/>
                    </a:lnTo>
                    <a:lnTo>
                      <a:pt x="27" y="74"/>
                    </a:lnTo>
                    <a:lnTo>
                      <a:pt x="3" y="133"/>
                    </a:lnTo>
                    <a:lnTo>
                      <a:pt x="0" y="166"/>
                    </a:lnTo>
                    <a:lnTo>
                      <a:pt x="3" y="199"/>
                    </a:lnTo>
                    <a:lnTo>
                      <a:pt x="27" y="258"/>
                    </a:lnTo>
                    <a:lnTo>
                      <a:pt x="72" y="303"/>
                    </a:lnTo>
                    <a:lnTo>
                      <a:pt x="131" y="328"/>
                    </a:lnTo>
                    <a:lnTo>
                      <a:pt x="164" y="330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sp>
          <p:nvSpPr>
            <p:cNvPr id="66" name="사다리꼴 65"/>
            <p:cNvSpPr/>
            <p:nvPr/>
          </p:nvSpPr>
          <p:spPr>
            <a:xfrm rot="20640000">
              <a:off x="937982" y="3651640"/>
              <a:ext cx="99351" cy="1872000"/>
            </a:xfrm>
            <a:prstGeom prst="trapezoid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사다리꼴 66"/>
            <p:cNvSpPr/>
            <p:nvPr/>
          </p:nvSpPr>
          <p:spPr>
            <a:xfrm rot="20880000">
              <a:off x="780928" y="3685528"/>
              <a:ext cx="99351" cy="1805029"/>
            </a:xfrm>
            <a:prstGeom prst="trapezoid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Freeform 12"/>
            <p:cNvSpPr>
              <a:spLocks/>
            </p:cNvSpPr>
            <p:nvPr/>
          </p:nvSpPr>
          <p:spPr bwMode="auto">
            <a:xfrm flipH="1">
              <a:off x="558275" y="3497894"/>
              <a:ext cx="233011" cy="233011"/>
            </a:xfrm>
            <a:custGeom>
              <a:avLst/>
              <a:gdLst>
                <a:gd name="T0" fmla="*/ 452 w 904"/>
                <a:gd name="T1" fmla="*/ 903 h 903"/>
                <a:gd name="T2" fmla="*/ 498 w 904"/>
                <a:gd name="T3" fmla="*/ 901 h 903"/>
                <a:gd name="T4" fmla="*/ 586 w 904"/>
                <a:gd name="T5" fmla="*/ 883 h 903"/>
                <a:gd name="T6" fmla="*/ 667 w 904"/>
                <a:gd name="T7" fmla="*/ 850 h 903"/>
                <a:gd name="T8" fmla="*/ 740 w 904"/>
                <a:gd name="T9" fmla="*/ 801 h 903"/>
                <a:gd name="T10" fmla="*/ 800 w 904"/>
                <a:gd name="T11" fmla="*/ 739 h 903"/>
                <a:gd name="T12" fmla="*/ 849 w 904"/>
                <a:gd name="T13" fmla="*/ 667 h 903"/>
                <a:gd name="T14" fmla="*/ 884 w 904"/>
                <a:gd name="T15" fmla="*/ 586 h 903"/>
                <a:gd name="T16" fmla="*/ 901 w 904"/>
                <a:gd name="T17" fmla="*/ 498 h 903"/>
                <a:gd name="T18" fmla="*/ 904 w 904"/>
                <a:gd name="T19" fmla="*/ 451 h 903"/>
                <a:gd name="T20" fmla="*/ 901 w 904"/>
                <a:gd name="T21" fmla="*/ 405 h 903"/>
                <a:gd name="T22" fmla="*/ 884 w 904"/>
                <a:gd name="T23" fmla="*/ 317 h 903"/>
                <a:gd name="T24" fmla="*/ 849 w 904"/>
                <a:gd name="T25" fmla="*/ 236 h 903"/>
                <a:gd name="T26" fmla="*/ 800 w 904"/>
                <a:gd name="T27" fmla="*/ 164 h 903"/>
                <a:gd name="T28" fmla="*/ 740 w 904"/>
                <a:gd name="T29" fmla="*/ 102 h 903"/>
                <a:gd name="T30" fmla="*/ 667 w 904"/>
                <a:gd name="T31" fmla="*/ 53 h 903"/>
                <a:gd name="T32" fmla="*/ 586 w 904"/>
                <a:gd name="T33" fmla="*/ 19 h 903"/>
                <a:gd name="T34" fmla="*/ 498 w 904"/>
                <a:gd name="T35" fmla="*/ 2 h 903"/>
                <a:gd name="T36" fmla="*/ 452 w 904"/>
                <a:gd name="T37" fmla="*/ 0 h 903"/>
                <a:gd name="T38" fmla="*/ 406 w 904"/>
                <a:gd name="T39" fmla="*/ 2 h 903"/>
                <a:gd name="T40" fmla="*/ 318 w 904"/>
                <a:gd name="T41" fmla="*/ 19 h 903"/>
                <a:gd name="T42" fmla="*/ 236 w 904"/>
                <a:gd name="T43" fmla="*/ 53 h 903"/>
                <a:gd name="T44" fmla="*/ 164 w 904"/>
                <a:gd name="T45" fmla="*/ 102 h 903"/>
                <a:gd name="T46" fmla="*/ 104 w 904"/>
                <a:gd name="T47" fmla="*/ 164 h 903"/>
                <a:gd name="T48" fmla="*/ 55 w 904"/>
                <a:gd name="T49" fmla="*/ 236 h 903"/>
                <a:gd name="T50" fmla="*/ 20 w 904"/>
                <a:gd name="T51" fmla="*/ 317 h 903"/>
                <a:gd name="T52" fmla="*/ 1 w 904"/>
                <a:gd name="T53" fmla="*/ 405 h 903"/>
                <a:gd name="T54" fmla="*/ 0 w 904"/>
                <a:gd name="T55" fmla="*/ 451 h 903"/>
                <a:gd name="T56" fmla="*/ 1 w 904"/>
                <a:gd name="T57" fmla="*/ 498 h 903"/>
                <a:gd name="T58" fmla="*/ 20 w 904"/>
                <a:gd name="T59" fmla="*/ 586 h 903"/>
                <a:gd name="T60" fmla="*/ 55 w 904"/>
                <a:gd name="T61" fmla="*/ 667 h 903"/>
                <a:gd name="T62" fmla="*/ 104 w 904"/>
                <a:gd name="T63" fmla="*/ 739 h 903"/>
                <a:gd name="T64" fmla="*/ 164 w 904"/>
                <a:gd name="T65" fmla="*/ 801 h 903"/>
                <a:gd name="T66" fmla="*/ 236 w 904"/>
                <a:gd name="T67" fmla="*/ 850 h 903"/>
                <a:gd name="T68" fmla="*/ 318 w 904"/>
                <a:gd name="T69" fmla="*/ 883 h 903"/>
                <a:gd name="T70" fmla="*/ 406 w 904"/>
                <a:gd name="T71" fmla="*/ 901 h 903"/>
                <a:gd name="T72" fmla="*/ 452 w 904"/>
                <a:gd name="T73" fmla="*/ 903 h 9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904" h="903">
                  <a:moveTo>
                    <a:pt x="452" y="903"/>
                  </a:moveTo>
                  <a:lnTo>
                    <a:pt x="498" y="901"/>
                  </a:lnTo>
                  <a:lnTo>
                    <a:pt x="586" y="883"/>
                  </a:lnTo>
                  <a:lnTo>
                    <a:pt x="667" y="850"/>
                  </a:lnTo>
                  <a:lnTo>
                    <a:pt x="740" y="801"/>
                  </a:lnTo>
                  <a:lnTo>
                    <a:pt x="800" y="739"/>
                  </a:lnTo>
                  <a:lnTo>
                    <a:pt x="849" y="667"/>
                  </a:lnTo>
                  <a:lnTo>
                    <a:pt x="884" y="586"/>
                  </a:lnTo>
                  <a:lnTo>
                    <a:pt x="901" y="498"/>
                  </a:lnTo>
                  <a:lnTo>
                    <a:pt x="904" y="451"/>
                  </a:lnTo>
                  <a:lnTo>
                    <a:pt x="901" y="405"/>
                  </a:lnTo>
                  <a:lnTo>
                    <a:pt x="884" y="317"/>
                  </a:lnTo>
                  <a:lnTo>
                    <a:pt x="849" y="236"/>
                  </a:lnTo>
                  <a:lnTo>
                    <a:pt x="800" y="164"/>
                  </a:lnTo>
                  <a:lnTo>
                    <a:pt x="740" y="102"/>
                  </a:lnTo>
                  <a:lnTo>
                    <a:pt x="667" y="53"/>
                  </a:lnTo>
                  <a:lnTo>
                    <a:pt x="586" y="19"/>
                  </a:lnTo>
                  <a:lnTo>
                    <a:pt x="498" y="2"/>
                  </a:lnTo>
                  <a:lnTo>
                    <a:pt x="452" y="0"/>
                  </a:lnTo>
                  <a:lnTo>
                    <a:pt x="406" y="2"/>
                  </a:lnTo>
                  <a:lnTo>
                    <a:pt x="318" y="19"/>
                  </a:lnTo>
                  <a:lnTo>
                    <a:pt x="236" y="53"/>
                  </a:lnTo>
                  <a:lnTo>
                    <a:pt x="164" y="102"/>
                  </a:lnTo>
                  <a:lnTo>
                    <a:pt x="104" y="164"/>
                  </a:lnTo>
                  <a:lnTo>
                    <a:pt x="55" y="236"/>
                  </a:lnTo>
                  <a:lnTo>
                    <a:pt x="20" y="317"/>
                  </a:lnTo>
                  <a:lnTo>
                    <a:pt x="1" y="405"/>
                  </a:lnTo>
                  <a:lnTo>
                    <a:pt x="0" y="451"/>
                  </a:lnTo>
                  <a:lnTo>
                    <a:pt x="1" y="498"/>
                  </a:lnTo>
                  <a:lnTo>
                    <a:pt x="20" y="586"/>
                  </a:lnTo>
                  <a:lnTo>
                    <a:pt x="55" y="667"/>
                  </a:lnTo>
                  <a:lnTo>
                    <a:pt x="104" y="739"/>
                  </a:lnTo>
                  <a:lnTo>
                    <a:pt x="164" y="801"/>
                  </a:lnTo>
                  <a:lnTo>
                    <a:pt x="236" y="850"/>
                  </a:lnTo>
                  <a:lnTo>
                    <a:pt x="318" y="883"/>
                  </a:lnTo>
                  <a:lnTo>
                    <a:pt x="406" y="901"/>
                  </a:lnTo>
                  <a:lnTo>
                    <a:pt x="452" y="903"/>
                  </a:lnTo>
                  <a:close/>
                </a:path>
              </a:pathLst>
            </a:custGeom>
            <a:solidFill>
              <a:srgbClr val="36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" name="Freeform 13"/>
            <p:cNvSpPr>
              <a:spLocks/>
            </p:cNvSpPr>
            <p:nvPr/>
          </p:nvSpPr>
          <p:spPr bwMode="auto">
            <a:xfrm flipH="1">
              <a:off x="619431" y="3559050"/>
              <a:ext cx="110699" cy="110700"/>
            </a:xfrm>
            <a:custGeom>
              <a:avLst/>
              <a:gdLst>
                <a:gd name="T0" fmla="*/ 215 w 430"/>
                <a:gd name="T1" fmla="*/ 429 h 429"/>
                <a:gd name="T2" fmla="*/ 237 w 430"/>
                <a:gd name="T3" fmla="*/ 429 h 429"/>
                <a:gd name="T4" fmla="*/ 278 w 430"/>
                <a:gd name="T5" fmla="*/ 421 h 429"/>
                <a:gd name="T6" fmla="*/ 317 w 430"/>
                <a:gd name="T7" fmla="*/ 405 h 429"/>
                <a:gd name="T8" fmla="*/ 352 w 430"/>
                <a:gd name="T9" fmla="*/ 380 h 429"/>
                <a:gd name="T10" fmla="*/ 381 w 430"/>
                <a:gd name="T11" fmla="*/ 352 h 429"/>
                <a:gd name="T12" fmla="*/ 404 w 430"/>
                <a:gd name="T13" fmla="*/ 317 h 429"/>
                <a:gd name="T14" fmla="*/ 419 w 430"/>
                <a:gd name="T15" fmla="*/ 280 h 429"/>
                <a:gd name="T16" fmla="*/ 428 w 430"/>
                <a:gd name="T17" fmla="*/ 238 h 429"/>
                <a:gd name="T18" fmla="*/ 430 w 430"/>
                <a:gd name="T19" fmla="*/ 215 h 429"/>
                <a:gd name="T20" fmla="*/ 428 w 430"/>
                <a:gd name="T21" fmla="*/ 193 h 429"/>
                <a:gd name="T22" fmla="*/ 419 w 430"/>
                <a:gd name="T23" fmla="*/ 151 h 429"/>
                <a:gd name="T24" fmla="*/ 404 w 430"/>
                <a:gd name="T25" fmla="*/ 113 h 429"/>
                <a:gd name="T26" fmla="*/ 381 w 430"/>
                <a:gd name="T27" fmla="*/ 79 h 429"/>
                <a:gd name="T28" fmla="*/ 352 w 430"/>
                <a:gd name="T29" fmla="*/ 49 h 429"/>
                <a:gd name="T30" fmla="*/ 317 w 430"/>
                <a:gd name="T31" fmla="*/ 26 h 429"/>
                <a:gd name="T32" fmla="*/ 278 w 430"/>
                <a:gd name="T33" fmla="*/ 10 h 429"/>
                <a:gd name="T34" fmla="*/ 237 w 430"/>
                <a:gd name="T35" fmla="*/ 2 h 429"/>
                <a:gd name="T36" fmla="*/ 215 w 430"/>
                <a:gd name="T37" fmla="*/ 0 h 429"/>
                <a:gd name="T38" fmla="*/ 193 w 430"/>
                <a:gd name="T39" fmla="*/ 2 h 429"/>
                <a:gd name="T40" fmla="*/ 150 w 430"/>
                <a:gd name="T41" fmla="*/ 10 h 429"/>
                <a:gd name="T42" fmla="*/ 113 w 430"/>
                <a:gd name="T43" fmla="*/ 26 h 429"/>
                <a:gd name="T44" fmla="*/ 78 w 430"/>
                <a:gd name="T45" fmla="*/ 49 h 429"/>
                <a:gd name="T46" fmla="*/ 49 w 430"/>
                <a:gd name="T47" fmla="*/ 79 h 429"/>
                <a:gd name="T48" fmla="*/ 26 w 430"/>
                <a:gd name="T49" fmla="*/ 113 h 429"/>
                <a:gd name="T50" fmla="*/ 9 w 430"/>
                <a:gd name="T51" fmla="*/ 151 h 429"/>
                <a:gd name="T52" fmla="*/ 0 w 430"/>
                <a:gd name="T53" fmla="*/ 193 h 429"/>
                <a:gd name="T54" fmla="*/ 0 w 430"/>
                <a:gd name="T55" fmla="*/ 215 h 429"/>
                <a:gd name="T56" fmla="*/ 0 w 430"/>
                <a:gd name="T57" fmla="*/ 238 h 429"/>
                <a:gd name="T58" fmla="*/ 9 w 430"/>
                <a:gd name="T59" fmla="*/ 280 h 429"/>
                <a:gd name="T60" fmla="*/ 26 w 430"/>
                <a:gd name="T61" fmla="*/ 317 h 429"/>
                <a:gd name="T62" fmla="*/ 49 w 430"/>
                <a:gd name="T63" fmla="*/ 352 h 429"/>
                <a:gd name="T64" fmla="*/ 78 w 430"/>
                <a:gd name="T65" fmla="*/ 380 h 429"/>
                <a:gd name="T66" fmla="*/ 113 w 430"/>
                <a:gd name="T67" fmla="*/ 405 h 429"/>
                <a:gd name="T68" fmla="*/ 150 w 430"/>
                <a:gd name="T69" fmla="*/ 421 h 429"/>
                <a:gd name="T70" fmla="*/ 193 w 430"/>
                <a:gd name="T71" fmla="*/ 429 h 429"/>
                <a:gd name="T72" fmla="*/ 215 w 430"/>
                <a:gd name="T73" fmla="*/ 429 h 4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430" h="429">
                  <a:moveTo>
                    <a:pt x="215" y="429"/>
                  </a:moveTo>
                  <a:lnTo>
                    <a:pt x="237" y="429"/>
                  </a:lnTo>
                  <a:lnTo>
                    <a:pt x="278" y="421"/>
                  </a:lnTo>
                  <a:lnTo>
                    <a:pt x="317" y="405"/>
                  </a:lnTo>
                  <a:lnTo>
                    <a:pt x="352" y="380"/>
                  </a:lnTo>
                  <a:lnTo>
                    <a:pt x="381" y="352"/>
                  </a:lnTo>
                  <a:lnTo>
                    <a:pt x="404" y="317"/>
                  </a:lnTo>
                  <a:lnTo>
                    <a:pt x="419" y="280"/>
                  </a:lnTo>
                  <a:lnTo>
                    <a:pt x="428" y="238"/>
                  </a:lnTo>
                  <a:lnTo>
                    <a:pt x="430" y="215"/>
                  </a:lnTo>
                  <a:lnTo>
                    <a:pt x="428" y="193"/>
                  </a:lnTo>
                  <a:lnTo>
                    <a:pt x="419" y="151"/>
                  </a:lnTo>
                  <a:lnTo>
                    <a:pt x="404" y="113"/>
                  </a:lnTo>
                  <a:lnTo>
                    <a:pt x="381" y="79"/>
                  </a:lnTo>
                  <a:lnTo>
                    <a:pt x="352" y="49"/>
                  </a:lnTo>
                  <a:lnTo>
                    <a:pt x="317" y="26"/>
                  </a:lnTo>
                  <a:lnTo>
                    <a:pt x="278" y="10"/>
                  </a:lnTo>
                  <a:lnTo>
                    <a:pt x="237" y="2"/>
                  </a:lnTo>
                  <a:lnTo>
                    <a:pt x="215" y="0"/>
                  </a:lnTo>
                  <a:lnTo>
                    <a:pt x="193" y="2"/>
                  </a:lnTo>
                  <a:lnTo>
                    <a:pt x="150" y="10"/>
                  </a:lnTo>
                  <a:lnTo>
                    <a:pt x="113" y="26"/>
                  </a:lnTo>
                  <a:lnTo>
                    <a:pt x="78" y="49"/>
                  </a:lnTo>
                  <a:lnTo>
                    <a:pt x="49" y="79"/>
                  </a:lnTo>
                  <a:lnTo>
                    <a:pt x="26" y="113"/>
                  </a:lnTo>
                  <a:lnTo>
                    <a:pt x="9" y="151"/>
                  </a:lnTo>
                  <a:lnTo>
                    <a:pt x="0" y="193"/>
                  </a:lnTo>
                  <a:lnTo>
                    <a:pt x="0" y="215"/>
                  </a:lnTo>
                  <a:lnTo>
                    <a:pt x="0" y="238"/>
                  </a:lnTo>
                  <a:lnTo>
                    <a:pt x="9" y="280"/>
                  </a:lnTo>
                  <a:lnTo>
                    <a:pt x="26" y="317"/>
                  </a:lnTo>
                  <a:lnTo>
                    <a:pt x="49" y="352"/>
                  </a:lnTo>
                  <a:lnTo>
                    <a:pt x="78" y="380"/>
                  </a:lnTo>
                  <a:lnTo>
                    <a:pt x="113" y="405"/>
                  </a:lnTo>
                  <a:lnTo>
                    <a:pt x="150" y="421"/>
                  </a:lnTo>
                  <a:lnTo>
                    <a:pt x="193" y="429"/>
                  </a:lnTo>
                  <a:lnTo>
                    <a:pt x="215" y="429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" name="Freeform 7"/>
            <p:cNvSpPr>
              <a:spLocks/>
            </p:cNvSpPr>
            <p:nvPr/>
          </p:nvSpPr>
          <p:spPr bwMode="auto">
            <a:xfrm flipH="1">
              <a:off x="830433" y="5433174"/>
              <a:ext cx="825909" cy="98314"/>
            </a:xfrm>
            <a:custGeom>
              <a:avLst/>
              <a:gdLst>
                <a:gd name="T0" fmla="*/ 298 w 3942"/>
                <a:gd name="T1" fmla="*/ 0 h 380"/>
                <a:gd name="T2" fmla="*/ 3644 w 3942"/>
                <a:gd name="T3" fmla="*/ 0 h 380"/>
                <a:gd name="T4" fmla="*/ 3669 w 3942"/>
                <a:gd name="T5" fmla="*/ 1 h 380"/>
                <a:gd name="T6" fmla="*/ 3715 w 3942"/>
                <a:gd name="T7" fmla="*/ 8 h 380"/>
                <a:gd name="T8" fmla="*/ 3778 w 3942"/>
                <a:gd name="T9" fmla="*/ 34 h 380"/>
                <a:gd name="T10" fmla="*/ 3851 w 3942"/>
                <a:gd name="T11" fmla="*/ 88 h 380"/>
                <a:gd name="T12" fmla="*/ 3905 w 3942"/>
                <a:gd name="T13" fmla="*/ 154 h 380"/>
                <a:gd name="T14" fmla="*/ 3936 w 3942"/>
                <a:gd name="T15" fmla="*/ 226 h 380"/>
                <a:gd name="T16" fmla="*/ 3942 w 3942"/>
                <a:gd name="T17" fmla="*/ 276 h 380"/>
                <a:gd name="T18" fmla="*/ 3936 w 3942"/>
                <a:gd name="T19" fmla="*/ 307 h 380"/>
                <a:gd name="T20" fmla="*/ 3925 w 3942"/>
                <a:gd name="T21" fmla="*/ 334 h 380"/>
                <a:gd name="T22" fmla="*/ 3903 w 3942"/>
                <a:gd name="T23" fmla="*/ 355 h 380"/>
                <a:gd name="T24" fmla="*/ 3873 w 3942"/>
                <a:gd name="T25" fmla="*/ 371 h 380"/>
                <a:gd name="T26" fmla="*/ 3834 w 3942"/>
                <a:gd name="T27" fmla="*/ 378 h 380"/>
                <a:gd name="T28" fmla="*/ 3811 w 3942"/>
                <a:gd name="T29" fmla="*/ 380 h 380"/>
                <a:gd name="T30" fmla="*/ 131 w 3942"/>
                <a:gd name="T31" fmla="*/ 380 h 380"/>
                <a:gd name="T32" fmla="*/ 106 w 3942"/>
                <a:gd name="T33" fmla="*/ 378 h 380"/>
                <a:gd name="T34" fmla="*/ 68 w 3942"/>
                <a:gd name="T35" fmla="*/ 371 h 380"/>
                <a:gd name="T36" fmla="*/ 37 w 3942"/>
                <a:gd name="T37" fmla="*/ 355 h 380"/>
                <a:gd name="T38" fmla="*/ 17 w 3942"/>
                <a:gd name="T39" fmla="*/ 334 h 380"/>
                <a:gd name="T40" fmla="*/ 4 w 3942"/>
                <a:gd name="T41" fmla="*/ 307 h 380"/>
                <a:gd name="T42" fmla="*/ 0 w 3942"/>
                <a:gd name="T43" fmla="*/ 276 h 380"/>
                <a:gd name="T44" fmla="*/ 6 w 3942"/>
                <a:gd name="T45" fmla="*/ 226 h 380"/>
                <a:gd name="T46" fmla="*/ 36 w 3942"/>
                <a:gd name="T47" fmla="*/ 154 h 380"/>
                <a:gd name="T48" fmla="*/ 91 w 3942"/>
                <a:gd name="T49" fmla="*/ 88 h 380"/>
                <a:gd name="T50" fmla="*/ 163 w 3942"/>
                <a:gd name="T51" fmla="*/ 34 h 380"/>
                <a:gd name="T52" fmla="*/ 227 w 3942"/>
                <a:gd name="T53" fmla="*/ 8 h 380"/>
                <a:gd name="T54" fmla="*/ 273 w 3942"/>
                <a:gd name="T55" fmla="*/ 1 h 380"/>
                <a:gd name="T56" fmla="*/ 298 w 3942"/>
                <a:gd name="T57" fmla="*/ 0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942" h="380">
                  <a:moveTo>
                    <a:pt x="298" y="0"/>
                  </a:moveTo>
                  <a:lnTo>
                    <a:pt x="3644" y="0"/>
                  </a:lnTo>
                  <a:lnTo>
                    <a:pt x="3669" y="1"/>
                  </a:lnTo>
                  <a:lnTo>
                    <a:pt x="3715" y="8"/>
                  </a:lnTo>
                  <a:lnTo>
                    <a:pt x="3778" y="34"/>
                  </a:lnTo>
                  <a:lnTo>
                    <a:pt x="3851" y="88"/>
                  </a:lnTo>
                  <a:lnTo>
                    <a:pt x="3905" y="154"/>
                  </a:lnTo>
                  <a:lnTo>
                    <a:pt x="3936" y="226"/>
                  </a:lnTo>
                  <a:lnTo>
                    <a:pt x="3942" y="276"/>
                  </a:lnTo>
                  <a:lnTo>
                    <a:pt x="3936" y="307"/>
                  </a:lnTo>
                  <a:lnTo>
                    <a:pt x="3925" y="334"/>
                  </a:lnTo>
                  <a:lnTo>
                    <a:pt x="3903" y="355"/>
                  </a:lnTo>
                  <a:lnTo>
                    <a:pt x="3873" y="371"/>
                  </a:lnTo>
                  <a:lnTo>
                    <a:pt x="3834" y="378"/>
                  </a:lnTo>
                  <a:lnTo>
                    <a:pt x="3811" y="380"/>
                  </a:lnTo>
                  <a:lnTo>
                    <a:pt x="131" y="380"/>
                  </a:lnTo>
                  <a:lnTo>
                    <a:pt x="106" y="378"/>
                  </a:lnTo>
                  <a:lnTo>
                    <a:pt x="68" y="371"/>
                  </a:lnTo>
                  <a:lnTo>
                    <a:pt x="37" y="355"/>
                  </a:lnTo>
                  <a:lnTo>
                    <a:pt x="17" y="334"/>
                  </a:lnTo>
                  <a:lnTo>
                    <a:pt x="4" y="307"/>
                  </a:lnTo>
                  <a:lnTo>
                    <a:pt x="0" y="276"/>
                  </a:lnTo>
                  <a:lnTo>
                    <a:pt x="6" y="226"/>
                  </a:lnTo>
                  <a:lnTo>
                    <a:pt x="36" y="154"/>
                  </a:lnTo>
                  <a:lnTo>
                    <a:pt x="91" y="88"/>
                  </a:lnTo>
                  <a:lnTo>
                    <a:pt x="163" y="34"/>
                  </a:lnTo>
                  <a:lnTo>
                    <a:pt x="227" y="8"/>
                  </a:lnTo>
                  <a:lnTo>
                    <a:pt x="273" y="1"/>
                  </a:lnTo>
                  <a:lnTo>
                    <a:pt x="29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" name="Freeform 14"/>
            <p:cNvSpPr>
              <a:spLocks/>
            </p:cNvSpPr>
            <p:nvPr/>
          </p:nvSpPr>
          <p:spPr bwMode="auto">
            <a:xfrm flipH="1">
              <a:off x="1428939" y="5388416"/>
              <a:ext cx="154976" cy="44758"/>
            </a:xfrm>
            <a:custGeom>
              <a:avLst/>
              <a:gdLst>
                <a:gd name="T0" fmla="*/ 0 w 831"/>
                <a:gd name="T1" fmla="*/ 120 h 241"/>
                <a:gd name="T2" fmla="*/ 831 w 831"/>
                <a:gd name="T3" fmla="*/ 0 h 241"/>
                <a:gd name="T4" fmla="*/ 831 w 831"/>
                <a:gd name="T5" fmla="*/ 241 h 241"/>
                <a:gd name="T6" fmla="*/ 0 w 831"/>
                <a:gd name="T7" fmla="*/ 241 h 241"/>
                <a:gd name="T8" fmla="*/ 0 w 831"/>
                <a:gd name="T9" fmla="*/ 12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1" h="241">
                  <a:moveTo>
                    <a:pt x="0" y="120"/>
                  </a:moveTo>
                  <a:lnTo>
                    <a:pt x="831" y="0"/>
                  </a:lnTo>
                  <a:lnTo>
                    <a:pt x="831" y="241"/>
                  </a:lnTo>
                  <a:lnTo>
                    <a:pt x="0" y="241"/>
                  </a:lnTo>
                  <a:lnTo>
                    <a:pt x="0" y="12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18" name="群組 17">
            <a:extLst>
              <a:ext uri="{FF2B5EF4-FFF2-40B4-BE49-F238E27FC236}">
                <a16:creationId xmlns:a16="http://schemas.microsoft.com/office/drawing/2014/main" id="{D0B86C89-EE4D-4B9F-A7C7-B18E16E305FB}"/>
              </a:ext>
            </a:extLst>
          </p:cNvPr>
          <p:cNvGrpSpPr/>
          <p:nvPr/>
        </p:nvGrpSpPr>
        <p:grpSpPr>
          <a:xfrm>
            <a:off x="2929058" y="1309797"/>
            <a:ext cx="9086618" cy="4575414"/>
            <a:chOff x="2929058" y="1309797"/>
            <a:chExt cx="9086618" cy="4575414"/>
          </a:xfrm>
        </p:grpSpPr>
        <p:sp>
          <p:nvSpPr>
            <p:cNvPr id="3" name="文字方塊 2">
              <a:extLst>
                <a:ext uri="{FF2B5EF4-FFF2-40B4-BE49-F238E27FC236}">
                  <a16:creationId xmlns:a16="http://schemas.microsoft.com/office/drawing/2014/main" id="{E3BB779A-3928-4DE1-9F5E-26FF46668F89}"/>
                </a:ext>
              </a:extLst>
            </p:cNvPr>
            <p:cNvSpPr txBox="1"/>
            <p:nvPr/>
          </p:nvSpPr>
          <p:spPr>
            <a:xfrm>
              <a:off x="2929058" y="2387002"/>
              <a:ext cx="5708983" cy="18466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071563" indent="-1071563">
                <a:spcAft>
                  <a:spcPts val="1800"/>
                </a:spcAft>
              </a:pPr>
              <a:r>
                <a:rPr lang="en-US" altLang="zh-TW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mic Sans MS" panose="030F0702030302020204" pitchFamily="66" charset="0"/>
                  <a:ea typeface="微軟正黑體" panose="020B0604030504040204" pitchFamily="34" charset="-120"/>
                </a:rPr>
                <a:t>7</a:t>
              </a:r>
              <a:r>
                <a:rPr lang="en-US" altLang="zh-CN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mic Sans MS" panose="030F0702030302020204" pitchFamily="66" charset="0"/>
                  <a:ea typeface="微軟正黑體" panose="020B0604030504040204" pitchFamily="34" charset="-120"/>
                </a:rPr>
                <a:t>.10</a:t>
              </a:r>
              <a:r>
                <a:rPr lang="zh-TW" altLang="en-US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mic Sans MS" panose="030F0702030302020204" pitchFamily="66" charset="0"/>
                  <a:ea typeface="微軟正黑體" panose="020B0604030504040204" pitchFamily="34" charset="-120"/>
                </a:rPr>
                <a:t> 类和类的关系</a:t>
              </a:r>
              <a:r>
                <a:rPr lang="zh-CN" altLang="en-US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mic Sans MS" panose="030F0702030302020204" pitchFamily="66" charset="0"/>
                  <a:ea typeface="微軟正黑體" panose="020B0604030504040204" pitchFamily="34" charset="-120"/>
                </a:rPr>
                <a:t>之</a:t>
              </a:r>
              <a:r>
                <a:rPr lang="zh-TW" altLang="en-US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mic Sans MS" panose="030F0702030302020204" pitchFamily="66" charset="0"/>
                  <a:ea typeface="微軟正黑體" panose="020B0604030504040204" pitchFamily="34" charset="-120"/>
                </a:rPr>
                <a:t>继承</a:t>
              </a:r>
              <a:endParaRPr lang="en-US" altLang="zh-CN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endParaRPr>
            </a:p>
            <a:p>
              <a:pPr marL="1071563" indent="-1071563">
                <a:spcAft>
                  <a:spcPts val="1800"/>
                </a:spcAft>
              </a:pPr>
              <a:r>
                <a:rPr lang="en-US" altLang="zh-TW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mic Sans MS" panose="030F0702030302020204" pitchFamily="66" charset="0"/>
                  <a:ea typeface="微軟正黑體" panose="020B0604030504040204" pitchFamily="34" charset="-120"/>
                </a:rPr>
                <a:t>7</a:t>
              </a:r>
              <a:r>
                <a:rPr lang="en-US" altLang="zh-CN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mic Sans MS" panose="030F0702030302020204" pitchFamily="66" charset="0"/>
                  <a:ea typeface="微軟正黑體" panose="020B0604030504040204" pitchFamily="34" charset="-120"/>
                </a:rPr>
                <a:t>.11</a:t>
              </a:r>
              <a:r>
                <a:rPr lang="zh-TW" altLang="en-US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mic Sans MS" panose="030F0702030302020204" pitchFamily="66" charset="0"/>
                  <a:ea typeface="微軟正黑體" panose="020B0604030504040204" pitchFamily="34" charset="-120"/>
                </a:rPr>
                <a:t> </a:t>
              </a:r>
              <a:r>
                <a:rPr lang="zh-CN" altLang="en-US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mic Sans MS" panose="030F0702030302020204" pitchFamily="66" charset="0"/>
                  <a:ea typeface="微軟正黑體" panose="020B0604030504040204" pitchFamily="34" charset="-120"/>
                </a:rPr>
                <a:t>类和类的关系之</a:t>
              </a:r>
              <a:r>
                <a:rPr lang="zh-TW" altLang="en-US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mic Sans MS" panose="030F0702030302020204" pitchFamily="66" charset="0"/>
                  <a:ea typeface="微軟正黑體" panose="020B0604030504040204" pitchFamily="34" charset="-120"/>
                </a:rPr>
                <a:t>包含和依赖</a:t>
              </a:r>
              <a:endParaRPr lang="en-US" altLang="zh-TW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endParaRPr>
            </a:p>
            <a:p>
              <a:pPr marL="1071563" indent="-1071563">
                <a:spcAft>
                  <a:spcPts val="1800"/>
                </a:spcAft>
              </a:pPr>
              <a:r>
                <a:rPr lang="en-US" altLang="zh-CN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mic Sans MS" panose="030F0702030302020204" pitchFamily="66" charset="0"/>
                  <a:ea typeface="微軟正黑體" panose="020B0604030504040204" pitchFamily="34" charset="-120"/>
                </a:rPr>
                <a:t>7.12</a:t>
              </a:r>
              <a:r>
                <a:rPr lang="zh-TW" altLang="en-US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mic Sans MS" panose="030F0702030302020204" pitchFamily="66" charset="0"/>
                  <a:ea typeface="微軟正黑體" panose="020B0604030504040204" pitchFamily="34" charset="-120"/>
                </a:rPr>
                <a:t> </a:t>
              </a:r>
              <a:r>
                <a:rPr lang="zh-CN" altLang="en-US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mic Sans MS" panose="030F0702030302020204" pitchFamily="66" charset="0"/>
                  <a:ea typeface="微軟正黑體" panose="020B0604030504040204" pitchFamily="34" charset="-120"/>
                </a:rPr>
                <a:t>类和类的关系之</a:t>
              </a:r>
              <a:r>
                <a:rPr lang="zh-TW" altLang="en-US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mic Sans MS" panose="030F0702030302020204" pitchFamily="66" charset="0"/>
                  <a:ea typeface="微軟正黑體" panose="020B0604030504040204" pitchFamily="34" charset="-120"/>
                </a:rPr>
                <a:t>练习</a:t>
              </a:r>
              <a:endParaRPr lang="en-US" altLang="zh-CN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endParaRPr>
            </a:p>
          </p:txBody>
        </p:sp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23C0B7F0-7581-4EDD-A04F-6F001641B08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06373" y="4079868"/>
              <a:ext cx="1691188" cy="1805343"/>
            </a:xfrm>
            <a:prstGeom prst="rect">
              <a:avLst/>
            </a:prstGeom>
          </p:spPr>
        </p:pic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A1D1C7BC-25CB-417D-8806-7DFE82B7C67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50880" y="1309797"/>
              <a:ext cx="2150479" cy="944419"/>
            </a:xfrm>
            <a:prstGeom prst="rect">
              <a:avLst/>
            </a:prstGeom>
          </p:spPr>
        </p:pic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21AC918C-14AE-4313-A0B3-B93F5A8BBF8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865196" y="2387002"/>
              <a:ext cx="2150480" cy="148006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000193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5D09AD1A-345F-4DBC-B633-6ECD484106A8}"/>
              </a:ext>
            </a:extLst>
          </p:cNvPr>
          <p:cNvGrpSpPr/>
          <p:nvPr/>
        </p:nvGrpSpPr>
        <p:grpSpPr>
          <a:xfrm>
            <a:off x="10913737" y="328451"/>
            <a:ext cx="1008063" cy="766763"/>
            <a:chOff x="7058025" y="534969"/>
            <a:chExt cx="1008063" cy="766763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03857">
              <a:off x="7456488" y="692132"/>
              <a:ext cx="609600" cy="609600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8025" y="534969"/>
              <a:ext cx="361950" cy="361950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00000">
              <a:off x="7543800" y="548306"/>
              <a:ext cx="180975" cy="180975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656245" y="5871315"/>
            <a:ext cx="379876" cy="379876"/>
          </a:xfrm>
          <a:prstGeom prst="rect">
            <a:avLst/>
          </a:prstGeom>
        </p:spPr>
      </p:pic>
      <p:sp>
        <p:nvSpPr>
          <p:cNvPr id="14" name="TextBox 7">
            <a:extLst>
              <a:ext uri="{FF2B5EF4-FFF2-40B4-BE49-F238E27FC236}">
                <a16:creationId xmlns:a16="http://schemas.microsoft.com/office/drawing/2014/main" id="{050060D9-94F3-48AF-87DB-86AF188D5862}"/>
              </a:ext>
            </a:extLst>
          </p:cNvPr>
          <p:cNvSpPr txBox="1"/>
          <p:nvPr/>
        </p:nvSpPr>
        <p:spPr>
          <a:xfrm>
            <a:off x="840752" y="954000"/>
            <a:ext cx="10815494" cy="529719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lvl="0" indent="-342900" algn="just" latinLnBrk="0" hangingPunct="0">
              <a:spcAft>
                <a:spcPts val="1200"/>
              </a:spcAft>
              <a:buFont typeface="Wingdings" panose="05000000000000000000" pitchFamily="2" charset="2"/>
              <a:buChar char="n"/>
              <a:defRPr/>
            </a:pPr>
            <a:r>
              <a:rPr lang="zh-TW" altLang="en-US" sz="28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包含 </a:t>
            </a:r>
            <a:r>
              <a:rPr lang="en-US" altLang="zh-TW" sz="28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has-a</a:t>
            </a:r>
            <a:endParaRPr lang="en-US" altLang="zh-TW" sz="28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Microsoft JhengHei" panose="020B0604030504040204" pitchFamily="34" charset="-120"/>
            </a:endParaRPr>
          </a:p>
          <a:p>
            <a:pPr marL="358775" lvl="1" algn="just" latinLnBrk="0" hangingPunct="0">
              <a:spcAft>
                <a:spcPts val="1200"/>
              </a:spcAft>
              <a:buSzPct val="80000"/>
              <a:defRPr/>
            </a:pP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包含关系</a:t>
            </a:r>
            <a:r>
              <a:rPr lang="zh-TW" alt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(</a:t>
            </a:r>
            <a:r>
              <a:rPr lang="zh-TW" alt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语义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上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从亲密程度来讲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，有</a:t>
            </a:r>
            <a:r>
              <a:rPr lang="zh-CN" altLang="en-US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组合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、</a:t>
            </a:r>
            <a:r>
              <a:rPr lang="zh-CN" altLang="en-US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聚合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、</a:t>
            </a:r>
            <a:r>
              <a:rPr lang="zh-CN" altLang="en-US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关联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三种不同层次</a:t>
            </a:r>
            <a:r>
              <a:rPr lang="zh-TW" alt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)</a:t>
            </a:r>
            <a:endParaRPr lang="zh-CN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Microsoft JhengHei" panose="020B0604030504040204" pitchFamily="34" charset="-120"/>
            </a:endParaRPr>
          </a:p>
          <a:p>
            <a:pPr marL="1519238" lvl="1" indent="-936000" algn="just" latinLnBrk="0" hangingPunct="0">
              <a:spcAft>
                <a:spcPts val="1200"/>
              </a:spcAft>
              <a:buSzPct val="80000"/>
              <a:defRPr/>
            </a:pPr>
            <a:r>
              <a:rPr lang="zh-CN" altLang="en-US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组合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：</a:t>
            </a:r>
            <a:r>
              <a:rPr lang="zh-CN" altLang="en-US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整体和部分的关系</a:t>
            </a:r>
            <a:r>
              <a:rPr lang="zh-TW" altLang="en-US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，紧密到</a:t>
            </a:r>
            <a:r>
              <a:rPr lang="zh-CN" altLang="en-US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不可分割</a:t>
            </a:r>
            <a:r>
              <a:rPr lang="zh-TW" altLang="en-US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，</a:t>
            </a:r>
            <a:r>
              <a:rPr lang="zh-CN" altLang="en-US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要出现都出现</a:t>
            </a:r>
            <a:r>
              <a:rPr lang="zh-TW" altLang="en-US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，</a:t>
            </a:r>
            <a:r>
              <a:rPr lang="zh-CN" altLang="en-US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要消亡都消亡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。例如：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人和大脑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、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人和心脏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等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的关系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。</a:t>
            </a:r>
            <a:endParaRPr lang="zh-CN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Microsoft JhengHei" panose="020B0604030504040204" pitchFamily="34" charset="-120"/>
            </a:endParaRPr>
          </a:p>
          <a:p>
            <a:pPr marL="1519238" lvl="1" indent="-946800" algn="just" latinLnBrk="0" hangingPunct="0">
              <a:spcAft>
                <a:spcPts val="1200"/>
              </a:spcAft>
              <a:buSzPct val="80000"/>
              <a:defRPr/>
            </a:pPr>
            <a:r>
              <a:rPr lang="zh-CN" altLang="en-US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聚合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：</a:t>
            </a:r>
            <a:r>
              <a:rPr lang="zh-CN" altLang="en-US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整体和部分的关系</a:t>
            </a:r>
            <a:r>
              <a:rPr lang="zh-TW" altLang="en-US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，</a:t>
            </a:r>
            <a:r>
              <a:rPr lang="zh-CN" altLang="en-US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创建时有可能是分开的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。例如：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汽车和车轮子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、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电脑和主板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等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的关系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。</a:t>
            </a:r>
            <a:endParaRPr lang="zh-CN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Microsoft JhengHei" panose="020B0604030504040204" pitchFamily="34" charset="-120"/>
            </a:endParaRPr>
          </a:p>
          <a:p>
            <a:pPr marL="1519238" lvl="1" indent="-887413" algn="just" latinLnBrk="0" hangingPunct="0">
              <a:spcAft>
                <a:spcPts val="1800"/>
              </a:spcAft>
              <a:buSzPct val="80000"/>
              <a:defRPr/>
            </a:pPr>
            <a:r>
              <a:rPr lang="zh-CN" altLang="en-US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关联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：</a:t>
            </a:r>
            <a:r>
              <a:rPr lang="zh-CN" altLang="en-US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整体和部分的关系</a:t>
            </a:r>
            <a:r>
              <a:rPr lang="zh-TW" altLang="en-US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，</a:t>
            </a:r>
            <a:r>
              <a:rPr lang="zh-CN" altLang="en-US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可以分割</a:t>
            </a:r>
            <a:r>
              <a:rPr lang="zh-TW" altLang="en-US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，</a:t>
            </a:r>
            <a:r>
              <a:rPr lang="zh-CN" altLang="en-US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后来形成在一起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。例如：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人有汽车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、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人有电脑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等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的关系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。</a:t>
            </a:r>
            <a:endParaRPr lang="zh-CN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Microsoft JhengHei" panose="020B0604030504040204" pitchFamily="34" charset="-120"/>
            </a:endParaRPr>
          </a:p>
          <a:p>
            <a:pPr marL="365125" lvl="1" indent="6350" algn="just" latinLnBrk="0" hangingPunct="0">
              <a:spcAft>
                <a:spcPts val="1200"/>
              </a:spcAft>
              <a:buSzPct val="80000"/>
              <a:defRPr/>
            </a:pP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包含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的关系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用</a:t>
            </a:r>
            <a:r>
              <a:rPr lang="zh-TW" alt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Java</a:t>
            </a:r>
            <a:r>
              <a:rPr lang="zh-TW" alt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程序来描述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，乃是</a:t>
            </a:r>
            <a:r>
              <a:rPr lang="zh-CN" altLang="en-US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通过一个类的对象当做另一个类的属性来存储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。</a:t>
            </a:r>
            <a:endParaRPr lang="zh-CN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Microsoft JhengHei" panose="020B0604030504040204" pitchFamily="34" charset="-120"/>
            </a:endParaRPr>
          </a:p>
        </p:txBody>
      </p:sp>
      <p:sp>
        <p:nvSpPr>
          <p:cNvPr id="8" name="TextBox 5">
            <a:extLst>
              <a:ext uri="{FF2B5EF4-FFF2-40B4-BE49-F238E27FC236}">
                <a16:creationId xmlns:a16="http://schemas.microsoft.com/office/drawing/2014/main" id="{81CED095-32CE-44C6-ADB6-F86D3DC5DD9F}"/>
              </a:ext>
            </a:extLst>
          </p:cNvPr>
          <p:cNvSpPr txBox="1"/>
          <p:nvPr/>
        </p:nvSpPr>
        <p:spPr>
          <a:xfrm>
            <a:off x="379142" y="273359"/>
            <a:ext cx="10487378" cy="747088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lvl="0"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mic Sans MS" panose="030F0702030302020204" pitchFamily="66" charset="0"/>
                <a:ea typeface="微軟正黑體" panose="020B0604030504040204" pitchFamily="34" charset="-120"/>
              </a:rPr>
              <a:t>7.11 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mic Sans MS" panose="030F0702030302020204" pitchFamily="66" charset="0"/>
                <a:ea typeface="微軟正黑體" panose="020B0604030504040204" pitchFamily="34" charset="-120"/>
              </a:rPr>
              <a:t>类和类的关系之包含和依赖</a:t>
            </a:r>
          </a:p>
        </p:txBody>
      </p:sp>
    </p:spTree>
    <p:extLst>
      <p:ext uri="{BB962C8B-B14F-4D97-AF65-F5344CB8AC3E}">
        <p14:creationId xmlns:p14="http://schemas.microsoft.com/office/powerpoint/2010/main" val="892495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charRg st="178" end="2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4">
                                            <p:txEl>
                                              <p:charRg st="178" end="2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5D09AD1A-345F-4DBC-B633-6ECD484106A8}"/>
              </a:ext>
            </a:extLst>
          </p:cNvPr>
          <p:cNvGrpSpPr/>
          <p:nvPr/>
        </p:nvGrpSpPr>
        <p:grpSpPr>
          <a:xfrm>
            <a:off x="10913737" y="328451"/>
            <a:ext cx="1008063" cy="766763"/>
            <a:chOff x="7058025" y="534969"/>
            <a:chExt cx="1008063" cy="766763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03857">
              <a:off x="7456488" y="692132"/>
              <a:ext cx="609600" cy="609600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8025" y="534969"/>
              <a:ext cx="361950" cy="361950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00000">
              <a:off x="7543800" y="548306"/>
              <a:ext cx="180975" cy="180975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656245" y="5871315"/>
            <a:ext cx="379876" cy="37987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9142" y="273359"/>
            <a:ext cx="10487378" cy="747088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lvl="0">
              <a:defRPr/>
            </a:pPr>
            <a:r>
              <a:rPr lang="en-US" altLang="zh-CN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7.11 </a:t>
            </a:r>
            <a:r>
              <a:rPr lang="zh-CN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类和类的关系之包含和依赖</a:t>
            </a:r>
            <a:endParaRPr lang="ko-KR" altLang="en-US" sz="3200" b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야놀자 야체 B" panose="02020603020101020101" pitchFamily="18" charset="-127"/>
            </a:endParaRPr>
          </a:p>
        </p:txBody>
      </p:sp>
      <p:sp>
        <p:nvSpPr>
          <p:cNvPr id="14" name="TextBox 7">
            <a:extLst>
              <a:ext uri="{FF2B5EF4-FFF2-40B4-BE49-F238E27FC236}">
                <a16:creationId xmlns:a16="http://schemas.microsoft.com/office/drawing/2014/main" id="{050060D9-94F3-48AF-87DB-86AF188D5862}"/>
              </a:ext>
            </a:extLst>
          </p:cNvPr>
          <p:cNvSpPr txBox="1"/>
          <p:nvPr/>
        </p:nvSpPr>
        <p:spPr>
          <a:xfrm>
            <a:off x="840751" y="937132"/>
            <a:ext cx="10815494" cy="64018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lvl="0" indent="-342900" algn="just" latinLnBrk="0" hangingPunct="0">
              <a:spcAft>
                <a:spcPts val="1200"/>
              </a:spcAft>
              <a:buFont typeface="Wingdings" panose="05000000000000000000" pitchFamily="2" charset="2"/>
              <a:buChar char="n"/>
              <a:defRPr/>
            </a:pP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包含 </a:t>
            </a:r>
            <a:r>
              <a:rPr lang="en-US" altLang="zh-C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has-a (</a:t>
            </a:r>
            <a:r>
              <a:rPr lang="zh-TW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续</a:t>
            </a:r>
            <a:r>
              <a:rPr lang="en-US" altLang="zh-C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)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B4C76EFA-09F7-4AC7-BBCA-BD586BBF2733}"/>
              </a:ext>
            </a:extLst>
          </p:cNvPr>
          <p:cNvSpPr/>
          <p:nvPr/>
        </p:nvSpPr>
        <p:spPr>
          <a:xfrm>
            <a:off x="849489" y="1773246"/>
            <a:ext cx="10878695" cy="4645701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lnSpc>
                <a:spcPts val="24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public class </a:t>
            </a:r>
            <a:r>
              <a:rPr lang="en-US" altLang="zh-TW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Car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{</a:t>
            </a:r>
          </a:p>
          <a:p>
            <a:pPr>
              <a:lnSpc>
                <a:spcPts val="24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//</a:t>
            </a: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属性</a:t>
            </a:r>
          </a:p>
          <a:p>
            <a:pPr>
              <a:lnSpc>
                <a:spcPts val="2400"/>
              </a:lnSpc>
            </a:pP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public String brand;</a:t>
            </a: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//</a:t>
            </a: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汽车品牌</a:t>
            </a:r>
          </a:p>
          <a:p>
            <a:pPr>
              <a:lnSpc>
                <a:spcPts val="2400"/>
              </a:lnSpc>
            </a:pP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public String type;</a:t>
            </a: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//</a:t>
            </a: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型号</a:t>
            </a:r>
          </a:p>
          <a:p>
            <a:pPr>
              <a:lnSpc>
                <a:spcPts val="2400"/>
              </a:lnSpc>
            </a:pP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public String color;</a:t>
            </a: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//</a:t>
            </a: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颜色</a:t>
            </a:r>
          </a:p>
          <a:p>
            <a:pPr>
              <a:lnSpc>
                <a:spcPts val="2400"/>
              </a:lnSpc>
            </a:pP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</a:t>
            </a:r>
            <a:r>
              <a:rPr lang="en-US" altLang="zh-TW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public Wheel </a:t>
            </a:r>
            <a:r>
              <a:rPr lang="en-US" altLang="zh-TW" sz="20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wheel</a:t>
            </a:r>
            <a:r>
              <a:rPr lang="en-US" altLang="zh-TW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;</a:t>
            </a: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//</a:t>
            </a: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车类里面有轮子类的属性成员 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--&gt;</a:t>
            </a: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包含关系</a:t>
            </a:r>
            <a:endParaRPr lang="en-US" altLang="zh-TW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lnSpc>
                <a:spcPts val="2400"/>
              </a:lnSpc>
            </a:pP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//</a:t>
            </a: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方法</a:t>
            </a:r>
          </a:p>
          <a:p>
            <a:pPr>
              <a:lnSpc>
                <a:spcPts val="2400"/>
              </a:lnSpc>
            </a:pP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public void </a:t>
            </a:r>
            <a:r>
              <a:rPr lang="en-US" altLang="zh-TW" sz="20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showCar</a:t>
            </a:r>
            <a:r>
              <a:rPr lang="en-US" altLang="zh-TW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()</a:t>
            </a:r>
            <a:r>
              <a:rPr lang="zh-TW" altLang="en-US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{</a:t>
            </a:r>
          </a:p>
          <a:p>
            <a:pPr>
              <a:lnSpc>
                <a:spcPts val="24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   </a:t>
            </a:r>
            <a:r>
              <a:rPr lang="en-US" altLang="zh-TW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System.out.println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"</a:t>
            </a: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这是一辆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"</a:t>
            </a: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+</a:t>
            </a: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brand</a:t>
            </a: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+</a:t>
            </a: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"</a:t>
            </a: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牌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"</a:t>
            </a: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+</a:t>
            </a: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type</a:t>
            </a: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+</a:t>
            </a: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"</a:t>
            </a: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型号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"</a:t>
            </a: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+</a:t>
            </a: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color</a:t>
            </a: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+</a:t>
            </a: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"</a:t>
            </a: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的小汽车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"</a:t>
            </a: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);</a:t>
            </a:r>
          </a:p>
          <a:p>
            <a:pPr>
              <a:lnSpc>
                <a:spcPts val="24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   </a:t>
            </a:r>
            <a:r>
              <a:rPr lang="en-US" altLang="zh-TW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System.out.println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"</a:t>
            </a: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车上搭载着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"</a:t>
            </a: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+</a:t>
            </a:r>
            <a:r>
              <a:rPr lang="zh-TW" altLang="en-US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20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wheel.brand</a:t>
            </a: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+</a:t>
            </a: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"</a:t>
            </a: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牌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"</a:t>
            </a: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+</a:t>
            </a: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20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wheel.size</a:t>
            </a:r>
            <a:r>
              <a:rPr lang="zh-TW" altLang="en-US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+</a:t>
            </a: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"</a:t>
            </a: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尺寸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"</a:t>
            </a: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+</a:t>
            </a:r>
            <a:b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</a:b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　　　　　　　　　　　   </a:t>
            </a:r>
            <a:r>
              <a:rPr lang="en-US" altLang="zh-TW" sz="20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wheel.color</a:t>
            </a:r>
            <a:r>
              <a:rPr lang="zh-TW" altLang="en-US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+</a:t>
            </a: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"</a:t>
            </a: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颜色的车轮子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"</a:t>
            </a: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);</a:t>
            </a:r>
          </a:p>
          <a:p>
            <a:pPr>
              <a:lnSpc>
                <a:spcPts val="24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   </a:t>
            </a:r>
            <a:r>
              <a:rPr lang="en-US" altLang="zh-TW" sz="20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wheel.turn</a:t>
            </a:r>
            <a:r>
              <a:rPr lang="en-US" altLang="zh-TW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();</a:t>
            </a:r>
            <a:b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</a:b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   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//</a:t>
            </a: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方法一定是对象调用的，车轮子的方法肯定是车轮子对象调用，可以放置在任何地方</a:t>
            </a:r>
          </a:p>
          <a:p>
            <a:pPr>
              <a:lnSpc>
                <a:spcPts val="2400"/>
              </a:lnSpc>
            </a:pP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}</a:t>
            </a:r>
          </a:p>
          <a:p>
            <a:pPr>
              <a:lnSpc>
                <a:spcPts val="24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}</a:t>
            </a:r>
            <a:endParaRPr lang="zh-TW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1" name="左中括弧 20">
            <a:extLst>
              <a:ext uri="{FF2B5EF4-FFF2-40B4-BE49-F238E27FC236}">
                <a16:creationId xmlns:a16="http://schemas.microsoft.com/office/drawing/2014/main" id="{FC0D8BF8-4CB9-4D23-B916-8881A6B0E595}"/>
              </a:ext>
            </a:extLst>
          </p:cNvPr>
          <p:cNvSpPr/>
          <p:nvPr/>
        </p:nvSpPr>
        <p:spPr>
          <a:xfrm>
            <a:off x="463815" y="2016052"/>
            <a:ext cx="385675" cy="4232463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左中括弧 21">
            <a:extLst>
              <a:ext uri="{FF2B5EF4-FFF2-40B4-BE49-F238E27FC236}">
                <a16:creationId xmlns:a16="http://schemas.microsoft.com/office/drawing/2014/main" id="{28C6FB5A-78CB-4186-93CF-D5A23E642F17}"/>
              </a:ext>
            </a:extLst>
          </p:cNvPr>
          <p:cNvSpPr/>
          <p:nvPr/>
        </p:nvSpPr>
        <p:spPr>
          <a:xfrm>
            <a:off x="728182" y="4127756"/>
            <a:ext cx="385675" cy="1800000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59CC17B7-D62F-40A6-919F-F467DE9A49D4}"/>
              </a:ext>
            </a:extLst>
          </p:cNvPr>
          <p:cNvSpPr/>
          <p:nvPr/>
        </p:nvSpPr>
        <p:spPr>
          <a:xfrm>
            <a:off x="6984184" y="203494"/>
            <a:ext cx="5378298" cy="3212994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lnSpc>
                <a:spcPts val="24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public class </a:t>
            </a:r>
            <a:r>
              <a:rPr lang="en-US" altLang="zh-TW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Wheel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{</a:t>
            </a:r>
          </a:p>
          <a:p>
            <a:pPr>
              <a:lnSpc>
                <a:spcPts val="24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//</a:t>
            </a: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属性</a:t>
            </a:r>
          </a:p>
          <a:p>
            <a:pPr>
              <a:lnSpc>
                <a:spcPts val="2400"/>
              </a:lnSpc>
            </a:pP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public String brand;  //</a:t>
            </a: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轮子品牌</a:t>
            </a:r>
          </a:p>
          <a:p>
            <a:pPr>
              <a:lnSpc>
                <a:spcPts val="2400"/>
              </a:lnSpc>
            </a:pP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public int size;             //</a:t>
            </a: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尺寸</a:t>
            </a:r>
          </a:p>
          <a:p>
            <a:pPr>
              <a:lnSpc>
                <a:spcPts val="2400"/>
              </a:lnSpc>
            </a:pP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public String color;    //</a:t>
            </a: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颜色</a:t>
            </a:r>
            <a:endParaRPr lang="en-US" altLang="zh-TW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lnSpc>
                <a:spcPts val="2400"/>
              </a:lnSpc>
            </a:pP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//</a:t>
            </a: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方法</a:t>
            </a:r>
          </a:p>
          <a:p>
            <a:pPr>
              <a:lnSpc>
                <a:spcPts val="2400"/>
              </a:lnSpc>
            </a:pP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public void </a:t>
            </a:r>
            <a:r>
              <a:rPr lang="en-US" altLang="zh-TW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turn()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{</a:t>
            </a:r>
          </a:p>
          <a:p>
            <a:pPr>
              <a:lnSpc>
                <a:spcPts val="24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   </a:t>
            </a:r>
            <a:r>
              <a:rPr lang="en-US" altLang="zh-TW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System.out.println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("</a:t>
            </a: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车轮子可以旋转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");</a:t>
            </a:r>
          </a:p>
          <a:p>
            <a:pPr>
              <a:lnSpc>
                <a:spcPts val="24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}</a:t>
            </a:r>
          </a:p>
          <a:p>
            <a:pPr>
              <a:lnSpc>
                <a:spcPts val="24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}</a:t>
            </a:r>
            <a:endParaRPr lang="zh-TW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2" name="左中括弧 31">
            <a:extLst>
              <a:ext uri="{FF2B5EF4-FFF2-40B4-BE49-F238E27FC236}">
                <a16:creationId xmlns:a16="http://schemas.microsoft.com/office/drawing/2014/main" id="{B1BCA301-ECAC-4B9D-8A85-707F4FC79BDF}"/>
              </a:ext>
            </a:extLst>
          </p:cNvPr>
          <p:cNvSpPr/>
          <p:nvPr/>
        </p:nvSpPr>
        <p:spPr>
          <a:xfrm>
            <a:off x="6598510" y="446302"/>
            <a:ext cx="385200" cy="2700000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左中括弧 32">
            <a:extLst>
              <a:ext uri="{FF2B5EF4-FFF2-40B4-BE49-F238E27FC236}">
                <a16:creationId xmlns:a16="http://schemas.microsoft.com/office/drawing/2014/main" id="{CC7ED4C2-A539-42B4-BE58-CA30776AA663}"/>
              </a:ext>
            </a:extLst>
          </p:cNvPr>
          <p:cNvSpPr/>
          <p:nvPr/>
        </p:nvSpPr>
        <p:spPr>
          <a:xfrm>
            <a:off x="6846322" y="2302554"/>
            <a:ext cx="385200" cy="553830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D41F4F74-2A33-4EC2-902F-48C91FCF11B0}"/>
              </a:ext>
            </a:extLst>
          </p:cNvPr>
          <p:cNvSpPr/>
          <p:nvPr/>
        </p:nvSpPr>
        <p:spPr>
          <a:xfrm>
            <a:off x="460800" y="0"/>
            <a:ext cx="5670609" cy="1921306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noAutofit/>
          </a:bodyPr>
          <a:lstStyle/>
          <a:p>
            <a:pPr>
              <a:lnSpc>
                <a:spcPts val="2400"/>
              </a:lnSpc>
            </a:pPr>
            <a:r>
              <a:rPr lang="en-US" altLang="zh-TW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   public class Test {</a:t>
            </a:r>
          </a:p>
          <a:p>
            <a:pPr>
              <a:lnSpc>
                <a:spcPts val="2400"/>
              </a:lnSpc>
            </a:pPr>
            <a:r>
              <a:rPr lang="en-US" altLang="zh-TW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       public static void main( String[] </a:t>
            </a:r>
            <a:r>
              <a:rPr lang="en-US" altLang="zh-TW" sz="2000" b="1" dirty="0" err="1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args</a:t>
            </a:r>
            <a:r>
              <a:rPr lang="en-US" altLang="zh-TW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){</a:t>
            </a:r>
          </a:p>
          <a:p>
            <a:pPr>
              <a:lnSpc>
                <a:spcPts val="2400"/>
              </a:lnSpc>
            </a:pPr>
            <a:r>
              <a:rPr lang="en-US" altLang="zh-TW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           Car </a:t>
            </a:r>
            <a:r>
              <a:rPr lang="en-US" altLang="zh-TW" sz="2000" b="1" dirty="0" err="1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car</a:t>
            </a:r>
            <a:r>
              <a:rPr lang="en-US" altLang="zh-TW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= new Car();</a:t>
            </a:r>
          </a:p>
          <a:p>
            <a:pPr>
              <a:lnSpc>
                <a:spcPts val="2400"/>
              </a:lnSpc>
            </a:pPr>
            <a:r>
              <a:rPr lang="en-US" altLang="zh-TW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           </a:t>
            </a:r>
            <a:r>
              <a:rPr lang="en-US" altLang="zh-TW" sz="2000" b="1" dirty="0" err="1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car.showCar</a:t>
            </a:r>
            <a:r>
              <a:rPr lang="en-US" altLang="zh-TW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();</a:t>
            </a:r>
          </a:p>
          <a:p>
            <a:pPr>
              <a:lnSpc>
                <a:spcPts val="2400"/>
              </a:lnSpc>
            </a:pPr>
            <a:r>
              <a:rPr lang="en-US" altLang="zh-TW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       }    </a:t>
            </a:r>
          </a:p>
          <a:p>
            <a:pPr>
              <a:lnSpc>
                <a:spcPts val="2400"/>
              </a:lnSpc>
            </a:pPr>
            <a:r>
              <a:rPr lang="en-US" altLang="zh-TW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   }</a:t>
            </a:r>
            <a:endParaRPr lang="zh-TW" altLang="en-US" sz="2000" b="1" dirty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5" name="左中括弧 34">
            <a:extLst>
              <a:ext uri="{FF2B5EF4-FFF2-40B4-BE49-F238E27FC236}">
                <a16:creationId xmlns:a16="http://schemas.microsoft.com/office/drawing/2014/main" id="{EBBE959B-9240-4671-AD2C-CE40C59A5920}"/>
              </a:ext>
            </a:extLst>
          </p:cNvPr>
          <p:cNvSpPr/>
          <p:nvPr/>
        </p:nvSpPr>
        <p:spPr>
          <a:xfrm>
            <a:off x="571477" y="242806"/>
            <a:ext cx="385675" cy="1530360"/>
          </a:xfrm>
          <a:prstGeom prst="leftBracket">
            <a:avLst/>
          </a:prstGeom>
          <a:noFill/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0000FF"/>
              </a:solidFill>
            </a:endParaRPr>
          </a:p>
        </p:txBody>
      </p:sp>
      <p:sp>
        <p:nvSpPr>
          <p:cNvPr id="36" name="左中括弧 35">
            <a:extLst>
              <a:ext uri="{FF2B5EF4-FFF2-40B4-BE49-F238E27FC236}">
                <a16:creationId xmlns:a16="http://schemas.microsoft.com/office/drawing/2014/main" id="{2AA51CC9-983C-435C-84C8-C8E6A7C51871}"/>
              </a:ext>
            </a:extLst>
          </p:cNvPr>
          <p:cNvSpPr/>
          <p:nvPr/>
        </p:nvSpPr>
        <p:spPr>
          <a:xfrm>
            <a:off x="823477" y="553826"/>
            <a:ext cx="385675" cy="878561"/>
          </a:xfrm>
          <a:prstGeom prst="leftBracket">
            <a:avLst/>
          </a:prstGeom>
          <a:noFill/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0000FF"/>
              </a:solidFill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9FEFF5F-CA7D-4796-A502-C2020B61F39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10000"/>
                    </a14:imgEffect>
                    <a14:imgEffect>
                      <a14:brightnessContrast bright="30000" contras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7091" y="624768"/>
            <a:ext cx="6157819" cy="5593861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1477611A-C45A-4B96-8FD0-22F6990F00A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10000"/>
                    </a14:imgEffect>
                    <a14:imgEffect>
                      <a14:brightnessContrast bright="30000" contras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255" y="992484"/>
            <a:ext cx="11031490" cy="4858428"/>
          </a:xfrm>
          <a:prstGeom prst="rect">
            <a:avLst/>
          </a:prstGeom>
        </p:spPr>
      </p:pic>
      <p:pic>
        <p:nvPicPr>
          <p:cNvPr id="40" name="圖片 39">
            <a:extLst>
              <a:ext uri="{FF2B5EF4-FFF2-40B4-BE49-F238E27FC236}">
                <a16:creationId xmlns:a16="http://schemas.microsoft.com/office/drawing/2014/main" id="{735CBAA3-3241-4A95-AA94-03E3125CA0E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harpenSoften amount="10000"/>
                    </a14:imgEffect>
                    <a14:imgEffect>
                      <a14:brightnessContrast bright="30000" contras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2153" y="1221116"/>
            <a:ext cx="7487694" cy="4401164"/>
          </a:xfrm>
          <a:prstGeom prst="rect">
            <a:avLst/>
          </a:prstGeom>
        </p:spPr>
      </p:pic>
      <p:pic>
        <p:nvPicPr>
          <p:cNvPr id="44" name="圖片 43">
            <a:extLst>
              <a:ext uri="{FF2B5EF4-FFF2-40B4-BE49-F238E27FC236}">
                <a16:creationId xmlns:a16="http://schemas.microsoft.com/office/drawing/2014/main" id="{C17D0509-4734-45B4-A976-21E71733597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harpenSoften amount="10000"/>
                    </a14:imgEffect>
                    <a14:imgEffect>
                      <a14:brightnessContrast bright="30000" contras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571" y="1163958"/>
            <a:ext cx="10440858" cy="4515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019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500"/>
                            </p:stCondLst>
                            <p:childTnLst>
                              <p:par>
                                <p:cTn id="5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000"/>
                            </p:stCondLst>
                            <p:childTnLst>
                              <p:par>
                                <p:cTn id="5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2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000"/>
                            </p:stCondLst>
                            <p:childTnLst>
                              <p:par>
                                <p:cTn id="6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000"/>
                            </p:stCondLst>
                            <p:childTnLst>
                              <p:par>
                                <p:cTn id="8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500"/>
                            </p:stCondLst>
                            <p:childTnLst>
                              <p:par>
                                <p:cTn id="8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500"/>
                            </p:stCondLst>
                            <p:childTnLst>
                              <p:par>
                                <p:cTn id="10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1000"/>
                            </p:stCondLst>
                            <p:childTnLst>
                              <p:par>
                                <p:cTn id="10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2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1500"/>
                            </p:stCondLst>
                            <p:childTnLst>
                              <p:par>
                                <p:cTn id="10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500"/>
                                        <p:tgtEl>
                                          <p:spTgt spid="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2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5" dur="500"/>
                                        <p:tgtEl>
                                          <p:spTgt spid="2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500"/>
                            </p:stCondLst>
                            <p:childTnLst>
                              <p:par>
                                <p:cTn id="1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4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1000"/>
                            </p:stCondLst>
                            <p:childTnLst>
                              <p:par>
                                <p:cTn id="1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8" dur="500"/>
                                        <p:tgtEl>
                                          <p:spTgt spid="3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1500"/>
                            </p:stCondLst>
                            <p:childTnLst>
                              <p:par>
                                <p:cTn id="14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7" dur="500"/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500"/>
                            </p:stCondLst>
                            <p:childTnLst>
                              <p:par>
                                <p:cTn id="14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1" dur="500"/>
                                        <p:tgtEl>
                                          <p:spTgt spid="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1000"/>
                            </p:stCondLst>
                            <p:childTnLst>
                              <p:par>
                                <p:cTn id="15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5" dur="500"/>
                                        <p:tgtEl>
                                          <p:spTgt spid="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1500"/>
                            </p:stCondLst>
                            <p:childTnLst>
                              <p:par>
                                <p:cTn id="15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9" dur="500"/>
                                        <p:tgtEl>
                                          <p:spTgt spid="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2000"/>
                            </p:stCondLst>
                            <p:childTnLst>
                              <p:par>
                                <p:cTn id="16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7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" fill="hold">
                            <p:stCondLst>
                              <p:cond delay="1000"/>
                            </p:stCondLst>
                            <p:childTnLst>
                              <p:par>
                                <p:cTn id="17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8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3" fill="hold">
                            <p:stCondLst>
                              <p:cond delay="1000"/>
                            </p:stCondLst>
                            <p:childTnLst>
                              <p:par>
                                <p:cTn id="18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6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0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2" fill="hold">
                            <p:stCondLst>
                              <p:cond delay="1000"/>
                            </p:stCondLst>
                            <p:childTnLst>
                              <p:par>
                                <p:cTn id="19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5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6" fill="hold">
                      <p:stCondLst>
                        <p:cond delay="indefinite"/>
                      </p:stCondLst>
                      <p:childTnLst>
                        <p:par>
                          <p:cTn id="197" fill="hold">
                            <p:stCondLst>
                              <p:cond delay="0"/>
                            </p:stCondLst>
                            <p:childTnLst>
                              <p:par>
                                <p:cTn id="198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9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32" grpId="0" animBg="1"/>
      <p:bldP spid="33" grpId="0" animBg="1"/>
      <p:bldP spid="34" grpId="0" animBg="1"/>
      <p:bldP spid="35" grpId="0" animBg="1"/>
      <p:bldP spid="3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5D09AD1A-345F-4DBC-B633-6ECD484106A8}"/>
              </a:ext>
            </a:extLst>
          </p:cNvPr>
          <p:cNvGrpSpPr/>
          <p:nvPr/>
        </p:nvGrpSpPr>
        <p:grpSpPr>
          <a:xfrm>
            <a:off x="10913737" y="328451"/>
            <a:ext cx="1008063" cy="766763"/>
            <a:chOff x="7058025" y="534969"/>
            <a:chExt cx="1008063" cy="766763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03857">
              <a:off x="7456488" y="692132"/>
              <a:ext cx="609600" cy="609600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8025" y="534969"/>
              <a:ext cx="361950" cy="361950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00000">
              <a:off x="7543800" y="548306"/>
              <a:ext cx="180975" cy="180975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656245" y="5871315"/>
            <a:ext cx="379876" cy="37987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9142" y="273359"/>
            <a:ext cx="10487378" cy="747088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lvl="0">
              <a:defRPr/>
            </a:pPr>
            <a:r>
              <a:rPr lang="en-US" altLang="zh-CN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7.11 </a:t>
            </a:r>
            <a:r>
              <a:rPr lang="zh-CN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类和类的关系之包含和依赖</a:t>
            </a:r>
            <a:endParaRPr lang="ko-KR" altLang="en-US" sz="3200" b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야놀자 야체 B" panose="02020603020101020101" pitchFamily="18" charset="-127"/>
            </a:endParaRPr>
          </a:p>
        </p:txBody>
      </p:sp>
      <p:sp>
        <p:nvSpPr>
          <p:cNvPr id="14" name="TextBox 7">
            <a:extLst>
              <a:ext uri="{FF2B5EF4-FFF2-40B4-BE49-F238E27FC236}">
                <a16:creationId xmlns:a16="http://schemas.microsoft.com/office/drawing/2014/main" id="{050060D9-94F3-48AF-87DB-86AF188D5862}"/>
              </a:ext>
            </a:extLst>
          </p:cNvPr>
          <p:cNvSpPr txBox="1"/>
          <p:nvPr/>
        </p:nvSpPr>
        <p:spPr>
          <a:xfrm>
            <a:off x="840751" y="937132"/>
            <a:ext cx="10815494" cy="64018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lvl="0" indent="-342900" algn="just" latinLnBrk="0" hangingPunct="0">
              <a:spcAft>
                <a:spcPts val="1200"/>
              </a:spcAft>
              <a:buFont typeface="Wingdings" panose="05000000000000000000" pitchFamily="2" charset="2"/>
              <a:buChar char="n"/>
              <a:defRPr/>
            </a:pP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包含 </a:t>
            </a:r>
            <a:r>
              <a:rPr lang="en-US" altLang="zh-C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has-a (</a:t>
            </a:r>
            <a:r>
              <a:rPr lang="zh-TW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续</a:t>
            </a:r>
            <a:r>
              <a:rPr lang="en-US" altLang="zh-C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)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ACF2E63C-98D9-4339-ACB4-1C157CA5826E}"/>
              </a:ext>
            </a:extLst>
          </p:cNvPr>
          <p:cNvSpPr/>
          <p:nvPr/>
        </p:nvSpPr>
        <p:spPr>
          <a:xfrm>
            <a:off x="1226424" y="1511405"/>
            <a:ext cx="6476233" cy="534659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lnSpc>
                <a:spcPts val="2300"/>
              </a:lnSpc>
            </a:pPr>
            <a:r>
              <a:rPr lang="en-US" altLang="zh-TW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package </a:t>
            </a:r>
            <a:r>
              <a:rPr lang="en-US" altLang="zh-TW" sz="20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has_a_Relation</a:t>
            </a:r>
            <a:r>
              <a:rPr lang="en-US" altLang="zh-TW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;</a:t>
            </a:r>
          </a:p>
          <a:p>
            <a:pPr>
              <a:lnSpc>
                <a:spcPts val="23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public class </a:t>
            </a:r>
            <a:r>
              <a:rPr lang="en-US" altLang="zh-TW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Wheel 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{</a:t>
            </a:r>
          </a:p>
          <a:p>
            <a:pPr>
              <a:lnSpc>
                <a:spcPts val="23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//</a:t>
            </a: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属性</a:t>
            </a:r>
          </a:p>
          <a:p>
            <a:pPr>
              <a:lnSpc>
                <a:spcPts val="2300"/>
              </a:lnSpc>
            </a:pP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public String brand;</a:t>
            </a: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//</a:t>
            </a: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轮子品牌</a:t>
            </a:r>
          </a:p>
          <a:p>
            <a:pPr>
              <a:lnSpc>
                <a:spcPts val="2300"/>
              </a:lnSpc>
            </a:pP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public int size;</a:t>
            </a: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       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//</a:t>
            </a: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尺寸</a:t>
            </a:r>
          </a:p>
          <a:p>
            <a:pPr>
              <a:lnSpc>
                <a:spcPts val="2300"/>
              </a:lnSpc>
            </a:pP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public String color;</a:t>
            </a: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//</a:t>
            </a: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颜色</a:t>
            </a:r>
          </a:p>
          <a:p>
            <a:pPr>
              <a:lnSpc>
                <a:spcPts val="2300"/>
              </a:lnSpc>
            </a:pP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//</a:t>
            </a: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构造方法</a:t>
            </a:r>
          </a:p>
          <a:p>
            <a:pPr>
              <a:lnSpc>
                <a:spcPts val="2300"/>
              </a:lnSpc>
            </a:pP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</a:t>
            </a:r>
            <a:r>
              <a:rPr lang="en-US" altLang="zh-TW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public Wheel(){</a:t>
            </a:r>
            <a:r>
              <a:rPr lang="zh-TW" altLang="en-US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}</a:t>
            </a:r>
          </a:p>
          <a:p>
            <a:pPr>
              <a:lnSpc>
                <a:spcPts val="23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</a:t>
            </a:r>
            <a:r>
              <a:rPr lang="en-US" altLang="zh-TW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public Wheel</a:t>
            </a:r>
            <a:r>
              <a:rPr lang="zh-TW" altLang="en-US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(String brand,</a:t>
            </a:r>
            <a:r>
              <a:rPr lang="zh-TW" altLang="en-US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int size,</a:t>
            </a:r>
            <a:r>
              <a:rPr lang="zh-TW" altLang="en-US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String color){</a:t>
            </a:r>
          </a:p>
          <a:p>
            <a:pPr>
              <a:lnSpc>
                <a:spcPts val="23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   </a:t>
            </a:r>
            <a:r>
              <a:rPr lang="en-US" altLang="zh-TW" sz="20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this.</a:t>
            </a:r>
            <a:r>
              <a:rPr lang="en-US" altLang="zh-TW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brand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= brand;</a:t>
            </a:r>
          </a:p>
          <a:p>
            <a:pPr>
              <a:lnSpc>
                <a:spcPts val="23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   </a:t>
            </a:r>
            <a:r>
              <a:rPr lang="en-US" altLang="zh-TW" sz="20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this.</a:t>
            </a:r>
            <a:r>
              <a:rPr lang="en-US" altLang="zh-TW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size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= size;</a:t>
            </a:r>
          </a:p>
          <a:p>
            <a:pPr>
              <a:lnSpc>
                <a:spcPts val="23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   </a:t>
            </a:r>
            <a:r>
              <a:rPr lang="en-US" altLang="zh-TW" sz="20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this.</a:t>
            </a:r>
            <a:r>
              <a:rPr lang="en-US" altLang="zh-TW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color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= color;</a:t>
            </a:r>
          </a:p>
          <a:p>
            <a:pPr>
              <a:lnSpc>
                <a:spcPts val="23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}</a:t>
            </a:r>
          </a:p>
          <a:p>
            <a:pPr>
              <a:lnSpc>
                <a:spcPts val="23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//</a:t>
            </a: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方法</a:t>
            </a:r>
          </a:p>
          <a:p>
            <a:pPr>
              <a:lnSpc>
                <a:spcPts val="2300"/>
              </a:lnSpc>
            </a:pP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public void </a:t>
            </a:r>
            <a:r>
              <a:rPr lang="en-US" altLang="zh-TW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turn()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{</a:t>
            </a:r>
          </a:p>
          <a:p>
            <a:pPr>
              <a:lnSpc>
                <a:spcPts val="23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   </a:t>
            </a:r>
            <a:r>
              <a:rPr lang="en-US" altLang="zh-TW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System.out.println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("</a:t>
            </a: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车轮子可以旋转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");</a:t>
            </a:r>
          </a:p>
          <a:p>
            <a:pPr>
              <a:lnSpc>
                <a:spcPts val="23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}</a:t>
            </a:r>
          </a:p>
          <a:p>
            <a:pPr>
              <a:lnSpc>
                <a:spcPts val="23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}</a:t>
            </a:r>
            <a:endParaRPr lang="zh-TW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5" name="左中括弧 24">
            <a:extLst>
              <a:ext uri="{FF2B5EF4-FFF2-40B4-BE49-F238E27FC236}">
                <a16:creationId xmlns:a16="http://schemas.microsoft.com/office/drawing/2014/main" id="{8042F177-6370-457C-A0CD-CCD6F426EA3D}"/>
              </a:ext>
            </a:extLst>
          </p:cNvPr>
          <p:cNvSpPr/>
          <p:nvPr/>
        </p:nvSpPr>
        <p:spPr>
          <a:xfrm>
            <a:off x="840751" y="2015999"/>
            <a:ext cx="385200" cy="4680000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左中括弧 25">
            <a:extLst>
              <a:ext uri="{FF2B5EF4-FFF2-40B4-BE49-F238E27FC236}">
                <a16:creationId xmlns:a16="http://schemas.microsoft.com/office/drawing/2014/main" id="{11F44EAA-47B1-4EB5-9FE8-4D0F86FAE7E2}"/>
              </a:ext>
            </a:extLst>
          </p:cNvPr>
          <p:cNvSpPr/>
          <p:nvPr/>
        </p:nvSpPr>
        <p:spPr>
          <a:xfrm>
            <a:off x="1105118" y="4032000"/>
            <a:ext cx="385200" cy="1170000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BF7B1A83-E82F-4F59-A68D-415257642DF9}"/>
              </a:ext>
            </a:extLst>
          </p:cNvPr>
          <p:cNvSpPr/>
          <p:nvPr/>
        </p:nvSpPr>
        <p:spPr>
          <a:xfrm>
            <a:off x="556749" y="1511405"/>
            <a:ext cx="11078502" cy="2677656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zh-TW" altLang="en-US" sz="28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知识点补充</a:t>
            </a:r>
            <a:endParaRPr lang="en-US" altLang="zh-CN" sz="2800" b="1" dirty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365125" indent="-365125" algn="just" latinLnBrk="0" hangingPunct="0">
              <a:spcAft>
                <a:spcPts val="600"/>
              </a:spcAft>
              <a:buFont typeface="Wingdings" panose="05000000000000000000" pitchFamily="2" charset="2"/>
              <a:buChar char="u"/>
            </a:pPr>
            <a:r>
              <a:rPr lang="zh-TW" altLang="en-US" sz="2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讨论类与类的关系时，</a:t>
            </a:r>
            <a:r>
              <a:rPr lang="zh-CN" altLang="en-US" sz="2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类的个数变多</a:t>
            </a:r>
            <a:r>
              <a:rPr lang="zh-TW" altLang="en-US" sz="2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，</a:t>
            </a:r>
            <a:r>
              <a:rPr lang="zh-CN" altLang="en-US" sz="2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需要管理类</a:t>
            </a:r>
            <a:r>
              <a:rPr lang="zh-TW" altLang="en-US" sz="2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，因此，有了 </a:t>
            </a:r>
            <a:r>
              <a:rPr lang="en-US" altLang="zh-CN" sz="2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package</a:t>
            </a:r>
            <a:r>
              <a:rPr lang="zh-TW" altLang="en-US" sz="2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2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lang="zh-TW" altLang="en-US" sz="2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包</a:t>
            </a:r>
            <a:r>
              <a:rPr lang="en-US" altLang="zh-TW" sz="2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  <a:r>
              <a:rPr lang="zh-TW" altLang="en-US" sz="2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关键字 </a:t>
            </a:r>
            <a:r>
              <a:rPr lang="en-US" altLang="zh-CN" sz="2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lang="zh-CN" altLang="en-US" sz="2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可以理解为是一个文件夹</a:t>
            </a:r>
            <a:r>
              <a:rPr lang="en-US" altLang="zh-CN" sz="2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  <a:r>
              <a:rPr lang="zh-TW" altLang="en-US" sz="2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。</a:t>
            </a:r>
            <a:endParaRPr lang="en-US" altLang="zh-CN" sz="2400" b="1" dirty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365125" indent="-365125" algn="just" latinLnBrk="0" hangingPunct="0">
              <a:spcAft>
                <a:spcPts val="600"/>
              </a:spcAft>
              <a:buFont typeface="Wingdings" panose="05000000000000000000" pitchFamily="2" charset="2"/>
              <a:buChar char="u"/>
            </a:pPr>
            <a:r>
              <a:rPr lang="en-US" altLang="zh-CN" sz="2400" b="1" u="heavy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00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package</a:t>
            </a:r>
            <a:r>
              <a:rPr lang="zh-TW" altLang="en-US" sz="2400" b="1" u="heavy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00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CN" altLang="en-US" sz="2400" b="1" u="heavy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00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关键字出现在类的第一行</a:t>
            </a:r>
            <a:r>
              <a:rPr lang="zh-TW" altLang="en-US" sz="2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。</a:t>
            </a:r>
            <a:endParaRPr lang="zh-CN" altLang="en-US" sz="2400" b="1" dirty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365125" indent="-365125" algn="just" latinLnBrk="0" hangingPunct="0">
              <a:spcAft>
                <a:spcPts val="600"/>
              </a:spcAft>
              <a:buFont typeface="Wingdings" panose="05000000000000000000" pitchFamily="2" charset="2"/>
              <a:buChar char="u"/>
            </a:pPr>
            <a:r>
              <a:rPr lang="zh-CN" altLang="en-US" sz="2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如果</a:t>
            </a:r>
            <a:r>
              <a:rPr lang="zh-TW" altLang="en-US" sz="2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CN" sz="2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package</a:t>
            </a:r>
            <a:r>
              <a:rPr lang="zh-TW" altLang="en-US" sz="2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CN" altLang="en-US" sz="2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和</a:t>
            </a:r>
            <a:r>
              <a:rPr lang="zh-TW" altLang="en-US" sz="2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CN" sz="2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import</a:t>
            </a:r>
            <a:r>
              <a:rPr lang="zh-TW" altLang="en-US" sz="2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CN" altLang="en-US" sz="2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同时出现</a:t>
            </a:r>
            <a:r>
              <a:rPr lang="zh-TW" altLang="en-US" sz="2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，</a:t>
            </a:r>
            <a:r>
              <a:rPr lang="zh-CN" altLang="en-US" sz="2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先写</a:t>
            </a:r>
            <a:r>
              <a:rPr lang="zh-TW" altLang="en-US" sz="2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CN" sz="2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package</a:t>
            </a:r>
            <a:r>
              <a:rPr lang="zh-TW" altLang="en-US" sz="2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，</a:t>
            </a:r>
            <a:r>
              <a:rPr lang="zh-CN" altLang="en-US" sz="2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后写</a:t>
            </a:r>
            <a:r>
              <a:rPr lang="zh-TW" altLang="en-US" sz="2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CN" sz="2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import</a:t>
            </a:r>
            <a:r>
              <a:rPr lang="zh-TW" altLang="en-US" sz="2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。</a:t>
            </a:r>
            <a:endParaRPr lang="zh-CN" altLang="en-US" sz="2400" b="1" dirty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365125" indent="-365125" algn="just" latinLnBrk="0" hangingPunct="0">
              <a:spcAft>
                <a:spcPts val="600"/>
              </a:spcAft>
              <a:buFont typeface="Wingdings" panose="05000000000000000000" pitchFamily="2" charset="2"/>
              <a:buChar char="u"/>
            </a:pPr>
            <a:r>
              <a:rPr lang="en-US" altLang="zh-CN" sz="2400" b="1" u="heavy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00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Package</a:t>
            </a:r>
            <a:r>
              <a:rPr lang="zh-TW" altLang="en-US" sz="2400" b="1" u="heavy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00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CN" altLang="en-US" sz="2400" b="1" u="heavy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00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只能有一个</a:t>
            </a:r>
            <a:r>
              <a:rPr lang="zh-TW" altLang="en-US" sz="2400" b="1" u="heavy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00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，</a:t>
            </a:r>
            <a:r>
              <a:rPr lang="en-US" altLang="zh-CN" sz="2400" b="1" u="heavy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00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import</a:t>
            </a:r>
            <a:r>
              <a:rPr lang="zh-TW" altLang="en-US" sz="2400" b="1" u="heavy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00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CN" altLang="en-US" sz="2400" b="1" u="heavy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00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可以有多个</a:t>
            </a:r>
            <a:r>
              <a:rPr lang="zh-TW" altLang="en-US" sz="2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。</a:t>
            </a:r>
          </a:p>
        </p:txBody>
      </p:sp>
      <p:sp>
        <p:nvSpPr>
          <p:cNvPr id="32" name="左中括弧 31">
            <a:extLst>
              <a:ext uri="{FF2B5EF4-FFF2-40B4-BE49-F238E27FC236}">
                <a16:creationId xmlns:a16="http://schemas.microsoft.com/office/drawing/2014/main" id="{910CA94B-AB86-44CD-8BA8-ADA00B3F7B64}"/>
              </a:ext>
            </a:extLst>
          </p:cNvPr>
          <p:cNvSpPr/>
          <p:nvPr/>
        </p:nvSpPr>
        <p:spPr>
          <a:xfrm>
            <a:off x="1105200" y="5832000"/>
            <a:ext cx="385200" cy="540000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A6E4C46F-716D-4AF9-BB85-6090724F7CEF}"/>
              </a:ext>
            </a:extLst>
          </p:cNvPr>
          <p:cNvSpPr txBox="1"/>
          <p:nvPr/>
        </p:nvSpPr>
        <p:spPr>
          <a:xfrm>
            <a:off x="6096000" y="3024000"/>
            <a:ext cx="5716785" cy="830997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zh-TW" altLang="en-US" sz="2400" b="1" u="heavy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00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保留无参构造方法</a:t>
            </a:r>
            <a:r>
              <a:rPr lang="zh-TW" altLang="en-US" sz="2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，然后构造方法重载；提供两种赋值方法给使用者选用。</a:t>
            </a:r>
          </a:p>
        </p:txBody>
      </p:sp>
    </p:spTree>
    <p:extLst>
      <p:ext uri="{BB962C8B-B14F-4D97-AF65-F5344CB8AC3E}">
        <p14:creationId xmlns:p14="http://schemas.microsoft.com/office/powerpoint/2010/main" val="1290077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xit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40" dur="10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2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43" dur="1000"/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2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46" dur="1000"/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2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49" dur="1000"/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2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52" dur="1000"/>
                                        <p:tgtEl>
                                          <p:spTgt spid="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2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55" dur="1000"/>
                                        <p:tgtEl>
                                          <p:spTgt spid="3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000"/>
                            </p:stCondLst>
                            <p:childTnLst>
                              <p:par>
                                <p:cTn id="6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2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500"/>
                            </p:stCondLst>
                            <p:childTnLst>
                              <p:par>
                                <p:cTn id="7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00"/>
                            </p:stCondLst>
                            <p:childTnLst>
                              <p:par>
                                <p:cTn id="8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000"/>
                            </p:stCondLst>
                            <p:childTnLst>
                              <p:par>
                                <p:cTn id="8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1500"/>
                            </p:stCondLst>
                            <p:childTnLst>
                              <p:par>
                                <p:cTn id="8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500"/>
                            </p:stCondLst>
                            <p:childTnLst>
                              <p:par>
                                <p:cTn id="9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2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000"/>
                            </p:stCondLst>
                            <p:childTnLst>
                              <p:par>
                                <p:cTn id="10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2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500"/>
                            </p:stCondLst>
                            <p:childTnLst>
                              <p:par>
                                <p:cTn id="10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2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2000"/>
                            </p:stCondLst>
                            <p:childTnLst>
                              <p:par>
                                <p:cTn id="10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2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500"/>
                            </p:stCondLst>
                            <p:childTnLst>
                              <p:par>
                                <p:cTn id="1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2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4" dur="500"/>
                                        <p:tgtEl>
                                          <p:spTgt spid="2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1500"/>
                            </p:stCondLst>
                            <p:childTnLst>
                              <p:par>
                                <p:cTn id="12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8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3" dur="500"/>
                                        <p:tgtEl>
                                          <p:spTgt spid="2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500"/>
                            </p:stCondLst>
                            <p:childTnLst>
                              <p:par>
                                <p:cTn id="1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7" dur="500"/>
                                        <p:tgtEl>
                                          <p:spTgt spid="2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1000"/>
                            </p:stCondLst>
                            <p:childTnLst>
                              <p:par>
                                <p:cTn id="13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1" dur="500"/>
                                        <p:tgtEl>
                                          <p:spTgt spid="2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1500"/>
                            </p:stCondLst>
                            <p:childTnLst>
                              <p:par>
                                <p:cTn id="14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5" dur="500"/>
                                        <p:tgtEl>
                                          <p:spTgt spid="2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2000"/>
                            </p:stCondLst>
                            <p:childTnLst>
                              <p:par>
                                <p:cTn id="14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31" grpId="0" animBg="1"/>
      <p:bldP spid="31" grpId="1" build="allAtOnce" animBg="1"/>
      <p:bldP spid="32" grpId="0" animBg="1"/>
      <p:bldP spid="33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5D09AD1A-345F-4DBC-B633-6ECD484106A8}"/>
              </a:ext>
            </a:extLst>
          </p:cNvPr>
          <p:cNvGrpSpPr/>
          <p:nvPr/>
        </p:nvGrpSpPr>
        <p:grpSpPr>
          <a:xfrm>
            <a:off x="10913737" y="328451"/>
            <a:ext cx="1008063" cy="766763"/>
            <a:chOff x="7058025" y="534969"/>
            <a:chExt cx="1008063" cy="766763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03857">
              <a:off x="7456488" y="692132"/>
              <a:ext cx="609600" cy="609600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8025" y="534969"/>
              <a:ext cx="361950" cy="361950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00000">
              <a:off x="7543800" y="548306"/>
              <a:ext cx="180975" cy="180975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656245" y="5871315"/>
            <a:ext cx="379876" cy="37987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9142" y="273359"/>
            <a:ext cx="10487378" cy="747088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lvl="0">
              <a:defRPr/>
            </a:pPr>
            <a:r>
              <a:rPr lang="en-US" altLang="zh-CN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7.11 </a:t>
            </a:r>
            <a:r>
              <a:rPr lang="zh-CN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类和类的关系之包含和依赖</a:t>
            </a:r>
            <a:endParaRPr lang="ko-KR" altLang="en-US" sz="3200" b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야놀자 야체 B" panose="02020603020101020101" pitchFamily="18" charset="-127"/>
            </a:endParaRPr>
          </a:p>
        </p:txBody>
      </p:sp>
      <p:sp>
        <p:nvSpPr>
          <p:cNvPr id="14" name="TextBox 7">
            <a:extLst>
              <a:ext uri="{FF2B5EF4-FFF2-40B4-BE49-F238E27FC236}">
                <a16:creationId xmlns:a16="http://schemas.microsoft.com/office/drawing/2014/main" id="{050060D9-94F3-48AF-87DB-86AF188D5862}"/>
              </a:ext>
            </a:extLst>
          </p:cNvPr>
          <p:cNvSpPr txBox="1"/>
          <p:nvPr/>
        </p:nvSpPr>
        <p:spPr>
          <a:xfrm>
            <a:off x="840751" y="937132"/>
            <a:ext cx="10815494" cy="64018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lvl="0" indent="-342900" algn="just" latinLnBrk="0" hangingPunct="0">
              <a:spcAft>
                <a:spcPts val="1200"/>
              </a:spcAft>
              <a:buFont typeface="Wingdings" panose="05000000000000000000" pitchFamily="2" charset="2"/>
              <a:buChar char="n"/>
              <a:defRPr/>
            </a:pP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包含 </a:t>
            </a:r>
            <a:r>
              <a:rPr lang="en-US" altLang="zh-C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has-a (</a:t>
            </a:r>
            <a:r>
              <a:rPr lang="zh-TW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续</a:t>
            </a:r>
            <a:r>
              <a:rPr lang="en-US" altLang="zh-C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)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ACF2E63C-98D9-4339-ACB4-1C157CA5826E}"/>
              </a:ext>
            </a:extLst>
          </p:cNvPr>
          <p:cNvSpPr/>
          <p:nvPr/>
        </p:nvSpPr>
        <p:spPr>
          <a:xfrm>
            <a:off x="717780" y="1412659"/>
            <a:ext cx="11318341" cy="534659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lnSpc>
                <a:spcPts val="1900"/>
              </a:lnSpc>
            </a:pPr>
            <a:r>
              <a:rPr lang="en-US" altLang="zh-TW" sz="17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package </a:t>
            </a:r>
            <a:r>
              <a:rPr lang="en-US" altLang="zh-TW" sz="17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has_a_Relation</a:t>
            </a:r>
            <a:r>
              <a:rPr lang="en-US" altLang="zh-TW" sz="17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;</a:t>
            </a:r>
          </a:p>
          <a:p>
            <a:pPr>
              <a:lnSpc>
                <a:spcPts val="1900"/>
              </a:lnSpc>
            </a:pPr>
            <a:r>
              <a:rPr lang="en-US" altLang="zh-TW" sz="17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public class Car {</a:t>
            </a:r>
          </a:p>
          <a:p>
            <a:pPr>
              <a:lnSpc>
                <a:spcPts val="1900"/>
              </a:lnSpc>
            </a:pPr>
            <a:r>
              <a:rPr lang="en-US" altLang="zh-TW" sz="17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//</a:t>
            </a:r>
            <a:r>
              <a:rPr lang="zh-TW" altLang="en-US" sz="17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属性</a:t>
            </a:r>
          </a:p>
          <a:p>
            <a:pPr>
              <a:lnSpc>
                <a:spcPts val="1900"/>
              </a:lnSpc>
            </a:pPr>
            <a:r>
              <a:rPr lang="zh-TW" altLang="en-US" sz="17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</a:t>
            </a:r>
            <a:r>
              <a:rPr lang="en-US" altLang="zh-TW" sz="17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public String brand;</a:t>
            </a:r>
            <a:r>
              <a:rPr lang="zh-TW" altLang="en-US" sz="17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</a:t>
            </a:r>
            <a:r>
              <a:rPr lang="en-US" altLang="zh-TW" sz="17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//</a:t>
            </a:r>
            <a:r>
              <a:rPr lang="zh-TW" altLang="en-US" sz="17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汽车品牌</a:t>
            </a:r>
          </a:p>
          <a:p>
            <a:pPr>
              <a:lnSpc>
                <a:spcPts val="1900"/>
              </a:lnSpc>
            </a:pPr>
            <a:r>
              <a:rPr lang="zh-TW" altLang="en-US" sz="17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</a:t>
            </a:r>
            <a:r>
              <a:rPr lang="en-US" altLang="zh-TW" sz="17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public String type;</a:t>
            </a:r>
            <a:r>
              <a:rPr lang="zh-TW" altLang="en-US" sz="17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 </a:t>
            </a:r>
            <a:r>
              <a:rPr lang="en-US" altLang="zh-TW" sz="17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//</a:t>
            </a:r>
            <a:r>
              <a:rPr lang="zh-TW" altLang="en-US" sz="17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型号</a:t>
            </a:r>
          </a:p>
          <a:p>
            <a:pPr>
              <a:lnSpc>
                <a:spcPts val="1900"/>
              </a:lnSpc>
            </a:pPr>
            <a:r>
              <a:rPr lang="zh-TW" altLang="en-US" sz="17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</a:t>
            </a:r>
            <a:r>
              <a:rPr lang="en-US" altLang="zh-TW" sz="17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public String color;</a:t>
            </a:r>
            <a:r>
              <a:rPr lang="zh-TW" altLang="en-US" sz="17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</a:t>
            </a:r>
            <a:r>
              <a:rPr lang="en-US" altLang="zh-TW" sz="17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//</a:t>
            </a:r>
            <a:r>
              <a:rPr lang="zh-TW" altLang="en-US" sz="17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颜色</a:t>
            </a:r>
            <a:endParaRPr lang="en-US" altLang="zh-TW" sz="17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lnSpc>
                <a:spcPts val="1900"/>
              </a:lnSpc>
            </a:pPr>
            <a:r>
              <a:rPr lang="en-US" altLang="zh-TW" sz="17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</a:t>
            </a:r>
            <a:r>
              <a:rPr lang="en-US" altLang="zh-TW" sz="17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public Wheel </a:t>
            </a:r>
            <a:r>
              <a:rPr lang="en-US" altLang="zh-TW" sz="17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wheel</a:t>
            </a:r>
            <a:r>
              <a:rPr lang="en-US" altLang="zh-TW" sz="17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;  </a:t>
            </a:r>
            <a:r>
              <a:rPr lang="en-US" altLang="zh-TW" sz="17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//</a:t>
            </a:r>
            <a:r>
              <a:rPr lang="zh-TW" altLang="en-US" sz="17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车类里面有轮子类的属性成员 </a:t>
            </a:r>
            <a:r>
              <a:rPr lang="en-US" altLang="zh-TW" sz="17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--&gt; </a:t>
            </a:r>
            <a:r>
              <a:rPr lang="zh-TW" altLang="en-US" sz="17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包含关系</a:t>
            </a:r>
          </a:p>
          <a:p>
            <a:pPr>
              <a:lnSpc>
                <a:spcPts val="1900"/>
              </a:lnSpc>
            </a:pPr>
            <a:r>
              <a:rPr lang="zh-TW" altLang="en-US" sz="17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</a:t>
            </a:r>
            <a:r>
              <a:rPr lang="en-US" altLang="zh-TW" sz="17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//</a:t>
            </a:r>
            <a:r>
              <a:rPr lang="zh-TW" altLang="en-US" sz="17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构造方法</a:t>
            </a:r>
          </a:p>
          <a:p>
            <a:pPr>
              <a:lnSpc>
                <a:spcPts val="1900"/>
              </a:lnSpc>
            </a:pPr>
            <a:r>
              <a:rPr lang="zh-TW" altLang="en-US" sz="17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</a:t>
            </a:r>
            <a:r>
              <a:rPr lang="en-US" altLang="zh-TW" sz="17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public Car(){</a:t>
            </a:r>
            <a:r>
              <a:rPr lang="zh-TW" altLang="en-US" sz="17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7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}</a:t>
            </a:r>
          </a:p>
          <a:p>
            <a:pPr>
              <a:lnSpc>
                <a:spcPts val="1900"/>
              </a:lnSpc>
            </a:pPr>
            <a:r>
              <a:rPr lang="en-US" altLang="zh-TW" sz="17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public Car( String brand, String type, String color, Wheel </a:t>
            </a:r>
            <a:r>
              <a:rPr lang="en-US" altLang="zh-TW" sz="17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wheel</a:t>
            </a:r>
            <a:r>
              <a:rPr lang="en-US" altLang="zh-TW" sz="17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){</a:t>
            </a:r>
          </a:p>
          <a:p>
            <a:pPr>
              <a:lnSpc>
                <a:spcPts val="1900"/>
              </a:lnSpc>
            </a:pPr>
            <a:r>
              <a:rPr lang="en-US" altLang="zh-TW" sz="17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   </a:t>
            </a:r>
            <a:r>
              <a:rPr lang="en-US" altLang="zh-TW" sz="17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this.</a:t>
            </a:r>
            <a:r>
              <a:rPr lang="en-US" altLang="zh-TW" sz="17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brand</a:t>
            </a:r>
            <a:r>
              <a:rPr lang="en-US" altLang="zh-TW" sz="17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= brand;</a:t>
            </a:r>
          </a:p>
          <a:p>
            <a:pPr>
              <a:lnSpc>
                <a:spcPts val="1900"/>
              </a:lnSpc>
            </a:pPr>
            <a:r>
              <a:rPr lang="en-US" altLang="zh-TW" sz="17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   </a:t>
            </a:r>
            <a:r>
              <a:rPr lang="en-US" altLang="zh-TW" sz="17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this.</a:t>
            </a:r>
            <a:r>
              <a:rPr lang="en-US" altLang="zh-TW" sz="17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type</a:t>
            </a:r>
            <a:r>
              <a:rPr lang="en-US" altLang="zh-TW" sz="17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= type;</a:t>
            </a:r>
          </a:p>
          <a:p>
            <a:pPr>
              <a:lnSpc>
                <a:spcPts val="1900"/>
              </a:lnSpc>
            </a:pPr>
            <a:r>
              <a:rPr lang="en-US" altLang="zh-TW" sz="17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   </a:t>
            </a:r>
            <a:r>
              <a:rPr lang="en-US" altLang="zh-TW" sz="17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this.</a:t>
            </a:r>
            <a:r>
              <a:rPr lang="en-US" altLang="zh-TW" sz="17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color</a:t>
            </a:r>
            <a:r>
              <a:rPr lang="en-US" altLang="zh-TW" sz="17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= color;</a:t>
            </a:r>
          </a:p>
          <a:p>
            <a:pPr>
              <a:lnSpc>
                <a:spcPts val="1900"/>
              </a:lnSpc>
            </a:pPr>
            <a:r>
              <a:rPr lang="en-US" altLang="zh-TW" sz="17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   </a:t>
            </a:r>
            <a:r>
              <a:rPr lang="en-US" altLang="zh-TW" sz="17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this.</a:t>
            </a:r>
            <a:r>
              <a:rPr lang="en-US" altLang="zh-TW" sz="17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wheel</a:t>
            </a:r>
            <a:r>
              <a:rPr lang="en-US" altLang="zh-TW" sz="17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= wheel;</a:t>
            </a:r>
          </a:p>
          <a:p>
            <a:pPr>
              <a:lnSpc>
                <a:spcPts val="1900"/>
              </a:lnSpc>
            </a:pPr>
            <a:r>
              <a:rPr lang="en-US" altLang="zh-TW" sz="17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}</a:t>
            </a:r>
          </a:p>
          <a:p>
            <a:pPr>
              <a:lnSpc>
                <a:spcPts val="1900"/>
              </a:lnSpc>
            </a:pPr>
            <a:r>
              <a:rPr lang="en-US" altLang="zh-TW" sz="17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//</a:t>
            </a:r>
            <a:r>
              <a:rPr lang="zh-TW" altLang="en-US" sz="17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方法</a:t>
            </a:r>
          </a:p>
          <a:p>
            <a:pPr>
              <a:lnSpc>
                <a:spcPts val="1900"/>
              </a:lnSpc>
            </a:pPr>
            <a:r>
              <a:rPr lang="zh-TW" altLang="en-US" sz="17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</a:t>
            </a:r>
            <a:r>
              <a:rPr lang="en-US" altLang="zh-TW" sz="17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public void </a:t>
            </a:r>
            <a:r>
              <a:rPr lang="en-US" altLang="zh-TW" sz="17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showCar</a:t>
            </a:r>
            <a:r>
              <a:rPr lang="en-US" altLang="zh-TW" sz="17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()</a:t>
            </a:r>
            <a:r>
              <a:rPr lang="en-US" altLang="zh-TW" sz="17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{</a:t>
            </a:r>
          </a:p>
          <a:p>
            <a:pPr>
              <a:lnSpc>
                <a:spcPts val="1900"/>
              </a:lnSpc>
            </a:pPr>
            <a:r>
              <a:rPr lang="en-US" altLang="zh-TW" sz="17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   </a:t>
            </a:r>
            <a:r>
              <a:rPr lang="en-US" altLang="zh-TW" sz="17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System.out.println</a:t>
            </a:r>
            <a:r>
              <a:rPr lang="en-US" altLang="zh-TW" sz="17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("</a:t>
            </a:r>
            <a:r>
              <a:rPr lang="zh-TW" altLang="en-US" sz="17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这是一辆</a:t>
            </a:r>
            <a:r>
              <a:rPr lang="en-US" altLang="zh-TW" sz="17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"+brand+"</a:t>
            </a:r>
            <a:r>
              <a:rPr lang="zh-TW" altLang="en-US" sz="17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牌</a:t>
            </a:r>
            <a:r>
              <a:rPr lang="en-US" altLang="zh-TW" sz="17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"+type+"</a:t>
            </a:r>
            <a:r>
              <a:rPr lang="zh-TW" altLang="en-US" sz="17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型号</a:t>
            </a:r>
            <a:r>
              <a:rPr lang="en-US" altLang="zh-TW" sz="17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"+color+"</a:t>
            </a:r>
            <a:r>
              <a:rPr lang="zh-TW" altLang="en-US" sz="17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的小汽车</a:t>
            </a:r>
            <a:r>
              <a:rPr lang="en-US" altLang="zh-TW" sz="17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");</a:t>
            </a:r>
          </a:p>
          <a:p>
            <a:pPr>
              <a:lnSpc>
                <a:spcPts val="1900"/>
              </a:lnSpc>
            </a:pPr>
            <a:r>
              <a:rPr lang="en-US" altLang="zh-TW" sz="17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   </a:t>
            </a:r>
            <a:r>
              <a:rPr lang="en-US" altLang="zh-TW" sz="17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System.out.println</a:t>
            </a:r>
            <a:r>
              <a:rPr lang="en-US" altLang="zh-TW" sz="17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("</a:t>
            </a:r>
            <a:r>
              <a:rPr lang="zh-TW" altLang="en-US" sz="17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车上搭载着</a:t>
            </a:r>
            <a:r>
              <a:rPr lang="en-US" altLang="zh-TW" sz="17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"+</a:t>
            </a:r>
            <a:r>
              <a:rPr lang="en-US" altLang="zh-TW" sz="17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wheel.brand</a:t>
            </a:r>
            <a:r>
              <a:rPr lang="en-US" altLang="zh-TW" sz="17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+"</a:t>
            </a:r>
            <a:r>
              <a:rPr lang="zh-TW" altLang="en-US" sz="17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牌</a:t>
            </a:r>
            <a:r>
              <a:rPr lang="en-US" altLang="zh-TW" sz="17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"+</a:t>
            </a:r>
            <a:r>
              <a:rPr lang="en-US" altLang="zh-TW" sz="17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wheel.size</a:t>
            </a:r>
            <a:r>
              <a:rPr lang="en-US" altLang="zh-TW" sz="17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+"</a:t>
            </a:r>
            <a:r>
              <a:rPr lang="zh-TW" altLang="en-US" sz="17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尺寸</a:t>
            </a:r>
            <a:r>
              <a:rPr lang="en-US" altLang="zh-TW" sz="17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"+</a:t>
            </a:r>
            <a:r>
              <a:rPr lang="en-US" altLang="zh-TW" sz="17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wheel.color</a:t>
            </a:r>
            <a:r>
              <a:rPr lang="en-US" altLang="zh-TW" sz="17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+"</a:t>
            </a:r>
            <a:r>
              <a:rPr lang="zh-TW" altLang="en-US" sz="17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颜色的车轮子</a:t>
            </a:r>
            <a:r>
              <a:rPr lang="en-US" altLang="zh-TW" sz="17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");</a:t>
            </a:r>
          </a:p>
          <a:p>
            <a:pPr>
              <a:lnSpc>
                <a:spcPts val="1900"/>
              </a:lnSpc>
            </a:pPr>
            <a:r>
              <a:rPr lang="en-US" altLang="zh-TW" sz="17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   </a:t>
            </a:r>
            <a:r>
              <a:rPr lang="en-US" altLang="zh-TW" sz="17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wheel.turn</a:t>
            </a:r>
            <a:r>
              <a:rPr lang="en-US" altLang="zh-TW" sz="17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();</a:t>
            </a:r>
            <a:r>
              <a:rPr lang="zh-TW" altLang="en-US" sz="17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</a:t>
            </a:r>
            <a:r>
              <a:rPr lang="en-US" altLang="zh-TW" sz="17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//</a:t>
            </a:r>
            <a:r>
              <a:rPr lang="zh-TW" altLang="en-US" sz="17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方法一定对象调用的，车轮子的方法肯定是车轮子对象调用，可以放置在任何地方</a:t>
            </a:r>
          </a:p>
          <a:p>
            <a:pPr>
              <a:lnSpc>
                <a:spcPts val="1900"/>
              </a:lnSpc>
            </a:pPr>
            <a:r>
              <a:rPr lang="zh-TW" altLang="en-US" sz="17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</a:t>
            </a:r>
            <a:r>
              <a:rPr lang="en-US" altLang="zh-TW" sz="17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}</a:t>
            </a:r>
          </a:p>
          <a:p>
            <a:pPr>
              <a:lnSpc>
                <a:spcPts val="1900"/>
              </a:lnSpc>
            </a:pPr>
            <a:r>
              <a:rPr lang="en-US" altLang="zh-TW" sz="17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}</a:t>
            </a:r>
            <a:endParaRPr lang="zh-TW" altLang="en-US" sz="17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5" name="左中括弧 24">
            <a:extLst>
              <a:ext uri="{FF2B5EF4-FFF2-40B4-BE49-F238E27FC236}">
                <a16:creationId xmlns:a16="http://schemas.microsoft.com/office/drawing/2014/main" id="{8042F177-6370-457C-A0CD-CCD6F426EA3D}"/>
              </a:ext>
            </a:extLst>
          </p:cNvPr>
          <p:cNvSpPr/>
          <p:nvPr/>
        </p:nvSpPr>
        <p:spPr>
          <a:xfrm>
            <a:off x="332108" y="1836000"/>
            <a:ext cx="407682" cy="4816800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左中括弧 25">
            <a:extLst>
              <a:ext uri="{FF2B5EF4-FFF2-40B4-BE49-F238E27FC236}">
                <a16:creationId xmlns:a16="http://schemas.microsoft.com/office/drawing/2014/main" id="{11F44EAA-47B1-4EB5-9FE8-4D0F86FAE7E2}"/>
              </a:ext>
            </a:extLst>
          </p:cNvPr>
          <p:cNvSpPr/>
          <p:nvPr/>
        </p:nvSpPr>
        <p:spPr>
          <a:xfrm>
            <a:off x="540000" y="3744000"/>
            <a:ext cx="407682" cy="1188000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左中括弧 31">
            <a:extLst>
              <a:ext uri="{FF2B5EF4-FFF2-40B4-BE49-F238E27FC236}">
                <a16:creationId xmlns:a16="http://schemas.microsoft.com/office/drawing/2014/main" id="{910CA94B-AB86-44CD-8BA8-ADA00B3F7B64}"/>
              </a:ext>
            </a:extLst>
          </p:cNvPr>
          <p:cNvSpPr/>
          <p:nvPr/>
        </p:nvSpPr>
        <p:spPr>
          <a:xfrm>
            <a:off x="540000" y="5436000"/>
            <a:ext cx="407682" cy="972000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95075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4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500"/>
                            </p:stCondLst>
                            <p:childTnLst>
                              <p:par>
                                <p:cTn id="4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000"/>
                            </p:stCondLst>
                            <p:childTnLst>
                              <p:par>
                                <p:cTn id="4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2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2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2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2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000"/>
                            </p:stCondLst>
                            <p:childTnLst>
                              <p:par>
                                <p:cTn id="6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500"/>
                            </p:stCondLst>
                            <p:childTnLst>
                              <p:par>
                                <p:cTn id="7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2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2000"/>
                            </p:stCondLst>
                            <p:childTnLst>
                              <p:par>
                                <p:cTn id="7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2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2500"/>
                            </p:stCondLst>
                            <p:childTnLst>
                              <p:par>
                                <p:cTn id="7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2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3000"/>
                            </p:stCondLst>
                            <p:childTnLst>
                              <p:par>
                                <p:cTn id="8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2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2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500"/>
                            </p:stCondLst>
                            <p:childTnLst>
                              <p:par>
                                <p:cTn id="9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2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000"/>
                            </p:stCondLst>
                            <p:childTnLst>
                              <p:par>
                                <p:cTn id="9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24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500"/>
                            </p:stCondLst>
                            <p:childTnLst>
                              <p:par>
                                <p:cTn id="9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2000"/>
                            </p:stCondLst>
                            <p:childTnLst>
                              <p:par>
                                <p:cTn id="10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2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2500"/>
                            </p:stCondLst>
                            <p:childTnLst>
                              <p:par>
                                <p:cTn id="10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2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3000"/>
                            </p:stCondLst>
                            <p:childTnLst>
                              <p:par>
                                <p:cTn id="1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500"/>
                                        <p:tgtEl>
                                          <p:spTgt spid="24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32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5D09AD1A-345F-4DBC-B633-6ECD484106A8}"/>
              </a:ext>
            </a:extLst>
          </p:cNvPr>
          <p:cNvGrpSpPr/>
          <p:nvPr/>
        </p:nvGrpSpPr>
        <p:grpSpPr>
          <a:xfrm>
            <a:off x="10913737" y="328451"/>
            <a:ext cx="1008063" cy="766763"/>
            <a:chOff x="7058025" y="534969"/>
            <a:chExt cx="1008063" cy="766763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03857">
              <a:off x="7456488" y="692132"/>
              <a:ext cx="609600" cy="609600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8025" y="534969"/>
              <a:ext cx="361950" cy="361950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00000">
              <a:off x="7543800" y="548306"/>
              <a:ext cx="180975" cy="180975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656245" y="5871315"/>
            <a:ext cx="379876" cy="37987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9142" y="273359"/>
            <a:ext cx="10487378" cy="747088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lvl="0">
              <a:defRPr/>
            </a:pPr>
            <a:r>
              <a:rPr lang="en-US" altLang="zh-CN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7.11 </a:t>
            </a:r>
            <a:r>
              <a:rPr lang="zh-CN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类和类的关系之包含和依赖</a:t>
            </a:r>
            <a:endParaRPr lang="ko-KR" altLang="en-US" sz="3200" b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야놀자 야체 B" panose="02020603020101020101" pitchFamily="18" charset="-127"/>
            </a:endParaRPr>
          </a:p>
        </p:txBody>
      </p:sp>
      <p:sp>
        <p:nvSpPr>
          <p:cNvPr id="14" name="TextBox 7">
            <a:extLst>
              <a:ext uri="{FF2B5EF4-FFF2-40B4-BE49-F238E27FC236}">
                <a16:creationId xmlns:a16="http://schemas.microsoft.com/office/drawing/2014/main" id="{050060D9-94F3-48AF-87DB-86AF188D5862}"/>
              </a:ext>
            </a:extLst>
          </p:cNvPr>
          <p:cNvSpPr txBox="1"/>
          <p:nvPr/>
        </p:nvSpPr>
        <p:spPr>
          <a:xfrm>
            <a:off x="840751" y="937132"/>
            <a:ext cx="10815494" cy="64018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lvl="0" indent="-342900" algn="just" latinLnBrk="0" hangingPunct="0">
              <a:spcAft>
                <a:spcPts val="1200"/>
              </a:spcAft>
              <a:buFont typeface="Wingdings" panose="05000000000000000000" pitchFamily="2" charset="2"/>
              <a:buChar char="n"/>
              <a:defRPr/>
            </a:pP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包含 </a:t>
            </a:r>
            <a:r>
              <a:rPr lang="en-US" altLang="zh-C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has-a (</a:t>
            </a:r>
            <a:r>
              <a:rPr lang="zh-TW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续</a:t>
            </a:r>
            <a:r>
              <a:rPr lang="en-US" altLang="zh-C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)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22EF2BA6-BC0B-42C8-8A7D-2358FB435923}"/>
              </a:ext>
            </a:extLst>
          </p:cNvPr>
          <p:cNvSpPr/>
          <p:nvPr/>
        </p:nvSpPr>
        <p:spPr>
          <a:xfrm>
            <a:off x="1226425" y="1452819"/>
            <a:ext cx="10139965" cy="2251276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lnSpc>
                <a:spcPts val="24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package </a:t>
            </a:r>
            <a:r>
              <a:rPr lang="en-US" altLang="zh-TW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has_a_Relation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;</a:t>
            </a:r>
          </a:p>
          <a:p>
            <a:pPr>
              <a:lnSpc>
                <a:spcPts val="24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public class </a:t>
            </a:r>
            <a:r>
              <a:rPr lang="en-US" altLang="zh-TW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Test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{</a:t>
            </a:r>
          </a:p>
          <a:p>
            <a:pPr>
              <a:lnSpc>
                <a:spcPts val="24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public static void </a:t>
            </a:r>
            <a:r>
              <a:rPr lang="en-US" altLang="zh-TW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main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 String[] </a:t>
            </a:r>
            <a:r>
              <a:rPr lang="en-US" altLang="zh-TW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args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){</a:t>
            </a:r>
          </a:p>
          <a:p>
            <a:pPr>
              <a:lnSpc>
                <a:spcPts val="24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   Car </a:t>
            </a:r>
            <a:r>
              <a:rPr lang="en-US" altLang="zh-TW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car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= </a:t>
            </a:r>
            <a:r>
              <a:rPr lang="en-US" altLang="zh-TW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new Car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"</a:t>
            </a: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宝马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",</a:t>
            </a: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"Z4",</a:t>
            </a: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"</a:t>
            </a: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宝石蓝色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",</a:t>
            </a: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new Wheel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("</a:t>
            </a: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米其林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",</a:t>
            </a: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400,</a:t>
            </a: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"</a:t>
            </a: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酷黑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"</a:t>
            </a: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);</a:t>
            </a:r>
          </a:p>
          <a:p>
            <a:pPr>
              <a:lnSpc>
                <a:spcPts val="24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   </a:t>
            </a:r>
            <a:r>
              <a:rPr lang="en-US" altLang="zh-TW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car.</a:t>
            </a:r>
            <a:r>
              <a:rPr lang="en-US" altLang="zh-TW" sz="20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showCar</a:t>
            </a:r>
            <a:r>
              <a:rPr lang="en-US" altLang="zh-TW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()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;</a:t>
            </a: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//</a:t>
            </a: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展示汽车</a:t>
            </a:r>
            <a:endParaRPr lang="en-US" altLang="zh-TW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lnSpc>
                <a:spcPts val="2400"/>
              </a:lnSpc>
            </a:pP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}    </a:t>
            </a:r>
          </a:p>
          <a:p>
            <a:pPr>
              <a:lnSpc>
                <a:spcPts val="24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}</a:t>
            </a:r>
            <a:endParaRPr lang="zh-TW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9" name="左中括弧 28">
            <a:extLst>
              <a:ext uri="{FF2B5EF4-FFF2-40B4-BE49-F238E27FC236}">
                <a16:creationId xmlns:a16="http://schemas.microsoft.com/office/drawing/2014/main" id="{8113C27B-44A8-4CD3-98A0-E690C1151A02}"/>
              </a:ext>
            </a:extLst>
          </p:cNvPr>
          <p:cNvSpPr/>
          <p:nvPr/>
        </p:nvSpPr>
        <p:spPr>
          <a:xfrm>
            <a:off x="840751" y="1980000"/>
            <a:ext cx="385675" cy="1530360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左中括弧 29">
            <a:extLst>
              <a:ext uri="{FF2B5EF4-FFF2-40B4-BE49-F238E27FC236}">
                <a16:creationId xmlns:a16="http://schemas.microsoft.com/office/drawing/2014/main" id="{77F0058D-6762-4837-BFF0-B68BEC0D8C24}"/>
              </a:ext>
            </a:extLst>
          </p:cNvPr>
          <p:cNvSpPr/>
          <p:nvPr/>
        </p:nvSpPr>
        <p:spPr>
          <a:xfrm>
            <a:off x="1105118" y="2304000"/>
            <a:ext cx="385675" cy="878561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9007EAED-0704-4AAD-BAD8-1DA5F07E942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20000" contras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6818" y="606809"/>
            <a:ext cx="5452871" cy="587584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B44593A6-A5FF-4A57-80A7-366CCE9310D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20000" contras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4092" y="86850"/>
            <a:ext cx="9902030" cy="6684300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495FDA72-EE4E-405F-9C80-BCD654EB720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20000" contras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025" y="3958149"/>
            <a:ext cx="11884096" cy="2715004"/>
          </a:xfrm>
          <a:prstGeom prst="rect">
            <a:avLst/>
          </a:prstGeom>
        </p:spPr>
      </p:pic>
      <p:pic>
        <p:nvPicPr>
          <p:cNvPr id="27" name="圖片 26">
            <a:extLst>
              <a:ext uri="{FF2B5EF4-FFF2-40B4-BE49-F238E27FC236}">
                <a16:creationId xmlns:a16="http://schemas.microsoft.com/office/drawing/2014/main" id="{730403A3-0D41-4DE0-967B-90296609041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20000" contras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9574" y="1626522"/>
            <a:ext cx="8556548" cy="3549510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42855B82-44E8-4706-88FA-D2DEFAFCF3A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589446" y="3992956"/>
            <a:ext cx="1814862" cy="2448174"/>
          </a:xfrm>
          <a:prstGeom prst="rect">
            <a:avLst/>
          </a:prstGeom>
        </p:spPr>
      </p:pic>
      <p:sp>
        <p:nvSpPr>
          <p:cNvPr id="18" name="想法泡泡: 雲朵 17">
            <a:extLst>
              <a:ext uri="{FF2B5EF4-FFF2-40B4-BE49-F238E27FC236}">
                <a16:creationId xmlns:a16="http://schemas.microsoft.com/office/drawing/2014/main" id="{F7DF8100-21B3-43A9-BF1B-E17D1AE3CBD2}"/>
              </a:ext>
            </a:extLst>
          </p:cNvPr>
          <p:cNvSpPr/>
          <p:nvPr/>
        </p:nvSpPr>
        <p:spPr>
          <a:xfrm>
            <a:off x="5621284" y="2711443"/>
            <a:ext cx="3429725" cy="1728742"/>
          </a:xfrm>
          <a:prstGeom prst="cloudCallout">
            <a:avLst>
              <a:gd name="adj1" fmla="val -62581"/>
              <a:gd name="adj2" fmla="val 64553"/>
            </a:avLst>
          </a:prstGeom>
          <a:solidFill>
            <a:srgbClr val="FFFF00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zh-CN" altLang="en-US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如果使用无参构造方</a:t>
            </a:r>
            <a:r>
              <a:rPr lang="zh-TW" altLang="en-US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法</a:t>
            </a:r>
            <a:r>
              <a:rPr lang="zh-CN" altLang="en-US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，则主方法代码该如何修改？</a:t>
            </a:r>
          </a:p>
        </p:txBody>
      </p:sp>
    </p:spTree>
    <p:extLst>
      <p:ext uri="{BB962C8B-B14F-4D97-AF65-F5344CB8AC3E}">
        <p14:creationId xmlns:p14="http://schemas.microsoft.com/office/powerpoint/2010/main" val="2250026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500"/>
                            </p:stCondLst>
                            <p:childTnLst>
                              <p:par>
                                <p:cTn id="4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000"/>
                            </p:stCondLst>
                            <p:childTnLst>
                              <p:par>
                                <p:cTn id="4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000"/>
                            </p:stCondLst>
                            <p:childTnLst>
                              <p:par>
                                <p:cTn id="5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000"/>
                            </p:stCondLst>
                            <p:childTnLst>
                              <p:par>
                                <p:cTn id="6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3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000"/>
                            </p:stCondLst>
                            <p:childTnLst>
                              <p:par>
                                <p:cTn id="7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8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8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000"/>
                            </p:stCondLst>
                            <p:childTnLst>
                              <p:par>
                                <p:cTn id="9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  <p:bldP spid="18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5D09AD1A-345F-4DBC-B633-6ECD484106A8}"/>
              </a:ext>
            </a:extLst>
          </p:cNvPr>
          <p:cNvGrpSpPr/>
          <p:nvPr/>
        </p:nvGrpSpPr>
        <p:grpSpPr>
          <a:xfrm>
            <a:off x="10913737" y="328451"/>
            <a:ext cx="1008063" cy="766763"/>
            <a:chOff x="7058025" y="534969"/>
            <a:chExt cx="1008063" cy="766763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03857">
              <a:off x="7456488" y="692132"/>
              <a:ext cx="609600" cy="609600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8025" y="534969"/>
              <a:ext cx="361950" cy="361950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00000">
              <a:off x="7543800" y="548306"/>
              <a:ext cx="180975" cy="180975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656245" y="5871315"/>
            <a:ext cx="379876" cy="37987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9142" y="273359"/>
            <a:ext cx="10487378" cy="747088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lvl="0">
              <a:defRPr/>
            </a:pPr>
            <a:r>
              <a:rPr lang="en-US" altLang="zh-CN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7.11 </a:t>
            </a:r>
            <a:r>
              <a:rPr lang="zh-CN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类和类的关系之包含和依赖</a:t>
            </a:r>
            <a:endParaRPr lang="ko-KR" altLang="en-US" sz="3200" b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야놀자 야체 B" panose="02020603020101020101" pitchFamily="18" charset="-127"/>
            </a:endParaRPr>
          </a:p>
        </p:txBody>
      </p:sp>
      <p:sp>
        <p:nvSpPr>
          <p:cNvPr id="14" name="TextBox 7">
            <a:extLst>
              <a:ext uri="{FF2B5EF4-FFF2-40B4-BE49-F238E27FC236}">
                <a16:creationId xmlns:a16="http://schemas.microsoft.com/office/drawing/2014/main" id="{050060D9-94F3-48AF-87DB-86AF188D5862}"/>
              </a:ext>
            </a:extLst>
          </p:cNvPr>
          <p:cNvSpPr txBox="1"/>
          <p:nvPr/>
        </p:nvSpPr>
        <p:spPr>
          <a:xfrm>
            <a:off x="840751" y="937132"/>
            <a:ext cx="10815494" cy="64018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lvl="0" indent="-342900" algn="just" latinLnBrk="0" hangingPunct="0">
              <a:spcAft>
                <a:spcPts val="1200"/>
              </a:spcAft>
              <a:buFont typeface="Wingdings" panose="05000000000000000000" pitchFamily="2" charset="2"/>
              <a:buChar char="n"/>
              <a:defRPr/>
            </a:pP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包含 </a:t>
            </a:r>
            <a:r>
              <a:rPr lang="en-US" altLang="zh-C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has-a (</a:t>
            </a:r>
            <a:r>
              <a:rPr lang="zh-TW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续</a:t>
            </a:r>
            <a:r>
              <a:rPr lang="en-US" altLang="zh-C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)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22EF2BA6-BC0B-42C8-8A7D-2358FB435923}"/>
              </a:ext>
            </a:extLst>
          </p:cNvPr>
          <p:cNvSpPr/>
          <p:nvPr/>
        </p:nvSpPr>
        <p:spPr>
          <a:xfrm>
            <a:off x="1226425" y="1452819"/>
            <a:ext cx="10238744" cy="4666627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lnSpc>
                <a:spcPts val="24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package </a:t>
            </a:r>
            <a:r>
              <a:rPr lang="en-US" altLang="zh-TW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has_a_Relation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;</a:t>
            </a:r>
          </a:p>
          <a:p>
            <a:pPr>
              <a:lnSpc>
                <a:spcPts val="24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public class </a:t>
            </a:r>
            <a:r>
              <a:rPr lang="en-US" altLang="zh-TW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Test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{</a:t>
            </a:r>
          </a:p>
          <a:p>
            <a:pPr>
              <a:lnSpc>
                <a:spcPts val="24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public static void </a:t>
            </a:r>
            <a:r>
              <a:rPr lang="en-US" altLang="zh-TW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main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 String[] </a:t>
            </a:r>
            <a:r>
              <a:rPr lang="en-US" altLang="zh-TW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args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) {</a:t>
            </a:r>
          </a:p>
          <a:p>
            <a:pPr>
              <a:lnSpc>
                <a:spcPts val="24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//    Car </a:t>
            </a:r>
            <a:r>
              <a:rPr lang="en-US" altLang="zh-TW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car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= </a:t>
            </a:r>
            <a:r>
              <a:rPr lang="en-US" altLang="zh-TW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new Car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("</a:t>
            </a: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宝马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", "Z4", "</a:t>
            </a: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宝石蓝色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", </a:t>
            </a:r>
            <a:r>
              <a:rPr lang="en-US" altLang="zh-TW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new Wheel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("</a:t>
            </a: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米其林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",400,"</a:t>
            </a: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酷黑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" ) );</a:t>
            </a:r>
          </a:p>
          <a:p>
            <a:pPr>
              <a:lnSpc>
                <a:spcPts val="24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   </a:t>
            </a:r>
            <a:r>
              <a:rPr lang="en-US" altLang="zh-TW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Car </a:t>
            </a:r>
            <a:r>
              <a:rPr lang="en-US" altLang="zh-TW" sz="20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car</a:t>
            </a:r>
            <a:r>
              <a:rPr lang="en-US" altLang="zh-TW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= new Car();</a:t>
            </a:r>
          </a:p>
          <a:p>
            <a:pPr>
              <a:lnSpc>
                <a:spcPts val="24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   </a:t>
            </a:r>
            <a:r>
              <a:rPr lang="en-US" altLang="zh-TW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car</a:t>
            </a:r>
            <a:r>
              <a:rPr lang="en-US" altLang="zh-TW" sz="20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.brand</a:t>
            </a:r>
            <a:r>
              <a:rPr lang="en-US" altLang="zh-TW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="</a:t>
            </a: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宝马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";</a:t>
            </a:r>
          </a:p>
          <a:p>
            <a:pPr>
              <a:lnSpc>
                <a:spcPts val="24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   </a:t>
            </a:r>
            <a:r>
              <a:rPr lang="en-US" altLang="zh-TW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car</a:t>
            </a:r>
            <a:r>
              <a:rPr lang="en-US" altLang="zh-TW" sz="20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.type</a:t>
            </a:r>
            <a:r>
              <a:rPr lang="en-US" altLang="zh-TW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= "Z4";</a:t>
            </a:r>
          </a:p>
          <a:p>
            <a:pPr>
              <a:lnSpc>
                <a:spcPts val="24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   </a:t>
            </a:r>
            <a:r>
              <a:rPr lang="en-US" altLang="zh-TW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car</a:t>
            </a:r>
            <a:r>
              <a:rPr lang="en-US" altLang="zh-TW" sz="20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.color</a:t>
            </a:r>
            <a:r>
              <a:rPr lang="en-US" altLang="zh-TW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= "</a:t>
            </a: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宝石蓝色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";</a:t>
            </a:r>
          </a:p>
          <a:p>
            <a:pPr>
              <a:lnSpc>
                <a:spcPts val="24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   </a:t>
            </a:r>
            <a:r>
              <a:rPr lang="en-US" altLang="zh-TW" sz="20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car.wheel</a:t>
            </a:r>
            <a:r>
              <a:rPr lang="en-US" altLang="zh-TW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= new Wheel();</a:t>
            </a:r>
          </a:p>
          <a:p>
            <a:pPr>
              <a:lnSpc>
                <a:spcPts val="24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   </a:t>
            </a:r>
            <a:r>
              <a:rPr lang="en-US" altLang="zh-TW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car</a:t>
            </a:r>
            <a:r>
              <a:rPr lang="en-US" altLang="zh-TW" sz="20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.wheel.brand</a:t>
            </a:r>
            <a:r>
              <a:rPr lang="en-US" altLang="zh-TW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= "</a:t>
            </a: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米其林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";</a:t>
            </a:r>
          </a:p>
          <a:p>
            <a:pPr>
              <a:lnSpc>
                <a:spcPts val="24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   </a:t>
            </a:r>
            <a:r>
              <a:rPr lang="en-US" altLang="zh-TW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car</a:t>
            </a:r>
            <a:r>
              <a:rPr lang="en-US" altLang="zh-TW" sz="20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.wheel.size</a:t>
            </a:r>
            <a:r>
              <a:rPr lang="en-US" altLang="zh-TW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= 400;</a:t>
            </a:r>
          </a:p>
          <a:p>
            <a:pPr>
              <a:lnSpc>
                <a:spcPts val="24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   </a:t>
            </a:r>
            <a:r>
              <a:rPr lang="en-US" altLang="zh-TW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car</a:t>
            </a:r>
            <a:r>
              <a:rPr lang="en-US" altLang="zh-TW" sz="20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.wheel.color</a:t>
            </a:r>
            <a:r>
              <a:rPr lang="en-US" altLang="zh-TW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= "</a:t>
            </a: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酷黑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";</a:t>
            </a:r>
          </a:p>
          <a:p>
            <a:pPr>
              <a:lnSpc>
                <a:spcPts val="24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   </a:t>
            </a:r>
            <a:r>
              <a:rPr lang="en-US" altLang="zh-TW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car</a:t>
            </a:r>
            <a:r>
              <a:rPr lang="en-US" altLang="zh-TW" sz="20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.showCar</a:t>
            </a:r>
            <a:r>
              <a:rPr lang="en-US" altLang="zh-TW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();  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//</a:t>
            </a: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展示汽车</a:t>
            </a:r>
          </a:p>
          <a:p>
            <a:pPr>
              <a:lnSpc>
                <a:spcPts val="2400"/>
              </a:lnSpc>
            </a:pP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}</a:t>
            </a:r>
          </a:p>
          <a:p>
            <a:pPr>
              <a:lnSpc>
                <a:spcPts val="24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}</a:t>
            </a:r>
            <a:endParaRPr lang="zh-TW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9" name="左中括弧 28">
            <a:extLst>
              <a:ext uri="{FF2B5EF4-FFF2-40B4-BE49-F238E27FC236}">
                <a16:creationId xmlns:a16="http://schemas.microsoft.com/office/drawing/2014/main" id="{8113C27B-44A8-4CD3-98A0-E690C1151A02}"/>
              </a:ext>
            </a:extLst>
          </p:cNvPr>
          <p:cNvSpPr/>
          <p:nvPr/>
        </p:nvSpPr>
        <p:spPr>
          <a:xfrm>
            <a:off x="840751" y="1980000"/>
            <a:ext cx="385675" cy="3960000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左中括弧 29">
            <a:extLst>
              <a:ext uri="{FF2B5EF4-FFF2-40B4-BE49-F238E27FC236}">
                <a16:creationId xmlns:a16="http://schemas.microsoft.com/office/drawing/2014/main" id="{77F0058D-6762-4837-BFF0-B68BEC0D8C24}"/>
              </a:ext>
            </a:extLst>
          </p:cNvPr>
          <p:cNvSpPr/>
          <p:nvPr/>
        </p:nvSpPr>
        <p:spPr>
          <a:xfrm>
            <a:off x="1105118" y="2304000"/>
            <a:ext cx="385675" cy="3319200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9" name="圖片 18">
            <a:extLst>
              <a:ext uri="{FF2B5EF4-FFF2-40B4-BE49-F238E27FC236}">
                <a16:creationId xmlns:a16="http://schemas.microsoft.com/office/drawing/2014/main" id="{4029BE6E-9CF7-4FC9-82AE-DF7163FA76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66886" y="3960133"/>
            <a:ext cx="1814862" cy="2448174"/>
          </a:xfrm>
          <a:prstGeom prst="rect">
            <a:avLst/>
          </a:prstGeom>
        </p:spPr>
      </p:pic>
      <p:sp>
        <p:nvSpPr>
          <p:cNvPr id="20" name="想法泡泡: 雲朵 19">
            <a:extLst>
              <a:ext uri="{FF2B5EF4-FFF2-40B4-BE49-F238E27FC236}">
                <a16:creationId xmlns:a16="http://schemas.microsoft.com/office/drawing/2014/main" id="{042C2243-6093-40AB-90E3-02F4D030F3C9}"/>
              </a:ext>
            </a:extLst>
          </p:cNvPr>
          <p:cNvSpPr/>
          <p:nvPr/>
        </p:nvSpPr>
        <p:spPr>
          <a:xfrm>
            <a:off x="7758494" y="2757269"/>
            <a:ext cx="3003291" cy="1691278"/>
          </a:xfrm>
          <a:prstGeom prst="cloudCallout">
            <a:avLst>
              <a:gd name="adj1" fmla="val -62581"/>
              <a:gd name="adj2" fmla="val 64553"/>
            </a:avLst>
          </a:prstGeom>
          <a:solidFill>
            <a:srgbClr val="FFFF00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zh-TW" altLang="en-US" sz="24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哪个用法较</a:t>
            </a:r>
            <a:r>
              <a:rPr lang="zh-TW" altLang="en-US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优</a:t>
            </a:r>
            <a:r>
              <a:rPr lang="zh-CN" altLang="en-US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？</a:t>
            </a:r>
          </a:p>
        </p:txBody>
      </p:sp>
    </p:spTree>
    <p:extLst>
      <p:ext uri="{BB962C8B-B14F-4D97-AF65-F5344CB8AC3E}">
        <p14:creationId xmlns:p14="http://schemas.microsoft.com/office/powerpoint/2010/main" val="868165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2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2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500"/>
                            </p:stCondLst>
                            <p:childTnLst>
                              <p:par>
                                <p:cTn id="5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2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2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2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000"/>
                            </p:stCondLst>
                            <p:childTnLst>
                              <p:par>
                                <p:cTn id="6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2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500"/>
                            </p:stCondLst>
                            <p:childTnLst>
                              <p:par>
                                <p:cTn id="7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2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2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1000"/>
                            </p:stCondLst>
                            <p:childTnLst>
                              <p:par>
                                <p:cTn id="8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  <p:bldP spid="20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5D09AD1A-345F-4DBC-B633-6ECD484106A8}"/>
              </a:ext>
            </a:extLst>
          </p:cNvPr>
          <p:cNvGrpSpPr/>
          <p:nvPr/>
        </p:nvGrpSpPr>
        <p:grpSpPr>
          <a:xfrm>
            <a:off x="10913737" y="328451"/>
            <a:ext cx="1008063" cy="766763"/>
            <a:chOff x="7058025" y="534969"/>
            <a:chExt cx="1008063" cy="766763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03857">
              <a:off x="7456488" y="692132"/>
              <a:ext cx="609600" cy="609600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8025" y="534969"/>
              <a:ext cx="361950" cy="361950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00000">
              <a:off x="7543800" y="548306"/>
              <a:ext cx="180975" cy="180975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656245" y="5871315"/>
            <a:ext cx="379876" cy="379876"/>
          </a:xfrm>
          <a:prstGeom prst="rect">
            <a:avLst/>
          </a:prstGeom>
        </p:spPr>
      </p:pic>
      <p:sp>
        <p:nvSpPr>
          <p:cNvPr id="14" name="TextBox 7">
            <a:extLst>
              <a:ext uri="{FF2B5EF4-FFF2-40B4-BE49-F238E27FC236}">
                <a16:creationId xmlns:a16="http://schemas.microsoft.com/office/drawing/2014/main" id="{050060D9-94F3-48AF-87DB-86AF188D5862}"/>
              </a:ext>
            </a:extLst>
          </p:cNvPr>
          <p:cNvSpPr txBox="1"/>
          <p:nvPr/>
        </p:nvSpPr>
        <p:spPr>
          <a:xfrm>
            <a:off x="840752" y="954000"/>
            <a:ext cx="10815494" cy="529719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lvl="0" indent="-342900" algn="just" latinLnBrk="0" hangingPunct="0">
              <a:spcAft>
                <a:spcPts val="1200"/>
              </a:spcAft>
              <a:buFont typeface="Wingdings" panose="05000000000000000000" pitchFamily="2" charset="2"/>
              <a:buChar char="n"/>
              <a:defRPr/>
            </a:pPr>
            <a:r>
              <a:rPr lang="zh-TW" altLang="en-US" sz="28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依赖 </a:t>
            </a:r>
            <a:r>
              <a:rPr lang="en-US" altLang="zh-TW" sz="28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use-a</a:t>
            </a:r>
            <a:r>
              <a:rPr lang="en-US" altLang="zh-TW" sz="1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TW" sz="28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(</a:t>
            </a:r>
            <a:r>
              <a:rPr lang="en-US" altLang="zh-TW" sz="1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TW" sz="28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need-a</a:t>
            </a:r>
            <a:r>
              <a:rPr lang="en-US" altLang="zh-TW" sz="1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TW" sz="28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)</a:t>
            </a:r>
            <a:endParaRPr lang="en-US" altLang="zh-TW" sz="28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Microsoft JhengHei" panose="020B0604030504040204" pitchFamily="34" charset="-120"/>
            </a:endParaRPr>
          </a:p>
          <a:p>
            <a:pPr marL="358775" lvl="1" algn="just" latinLnBrk="0" hangingPunct="0">
              <a:spcAft>
                <a:spcPts val="1200"/>
              </a:spcAft>
              <a:buSzPct val="80000"/>
              <a:defRPr/>
            </a:pP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依赖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关系</a:t>
            </a:r>
            <a:r>
              <a:rPr lang="zh-TW" alt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endParaRPr lang="en-US" altLang="zh-TW" sz="1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Microsoft JhengHei" panose="020B0604030504040204" pitchFamily="34" charset="-120"/>
            </a:endParaRPr>
          </a:p>
          <a:p>
            <a:pPr marL="631825" lvl="1" indent="6350" algn="just" latinLnBrk="0" hangingPunct="0">
              <a:spcAft>
                <a:spcPts val="1200"/>
              </a:spcAft>
              <a:buSzPct val="80000"/>
              <a:defRPr/>
            </a:pP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不是整体和部分的关系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，是</a:t>
            </a:r>
            <a:r>
              <a:rPr lang="zh-TW" altLang="en-US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与</a:t>
            </a:r>
            <a:r>
              <a:rPr lang="zh-CN" altLang="en-US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某一件事情产生了关系</a:t>
            </a:r>
            <a:r>
              <a:rPr lang="zh-TW" altLang="en-US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，而</a:t>
            </a:r>
            <a:r>
              <a:rPr lang="zh-CN" altLang="en-US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临时组合在一起</a:t>
            </a:r>
            <a:r>
              <a:rPr lang="zh-TW" altLang="en-US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，</a:t>
            </a:r>
            <a:r>
              <a:rPr lang="zh-CN" altLang="en-US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这件事情一旦做完</a:t>
            </a:r>
            <a:r>
              <a:rPr lang="zh-TW" altLang="en-US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，</a:t>
            </a:r>
            <a:r>
              <a:rPr lang="zh-CN" altLang="en-US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关系即解散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。</a:t>
            </a:r>
            <a:endParaRPr lang="zh-CN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Microsoft JhengHei" panose="020B0604030504040204" pitchFamily="34" charset="-120"/>
            </a:endParaRPr>
          </a:p>
          <a:p>
            <a:pPr marL="631825" lvl="1" indent="6350" algn="just" latinLnBrk="0" hangingPunct="0">
              <a:spcAft>
                <a:spcPts val="1200"/>
              </a:spcAft>
              <a:buSzPct val="80000"/>
              <a:defRPr/>
            </a:pP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Java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程序体现的形式为</a:t>
            </a:r>
            <a:r>
              <a:rPr lang="zh-CN" altLang="en-US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一个类的方法中使用到了另一个类的对象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。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另一个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类的对象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可以</a:t>
            </a:r>
            <a:r>
              <a:rPr lang="zh-TW" altLang="en-US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透过</a:t>
            </a:r>
            <a:r>
              <a:rPr lang="zh-CN" altLang="en-US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方法中</a:t>
            </a:r>
            <a:r>
              <a:rPr lang="zh-TW" altLang="en-US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的</a:t>
            </a:r>
            <a:r>
              <a:rPr lang="zh-CN" altLang="en-US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参数传递</a:t>
            </a:r>
            <a:r>
              <a:rPr lang="zh-TW" altLang="en-US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进来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；或者，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可以</a:t>
            </a:r>
            <a:r>
              <a:rPr lang="zh-CN" altLang="en-US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在方法中自己创建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。</a:t>
            </a:r>
            <a:endParaRPr lang="en-US" altLang="zh-TW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Microsoft JhengHei" panose="020B0604030504040204" pitchFamily="34" charset="-120"/>
            </a:endParaRPr>
          </a:p>
          <a:p>
            <a:pPr marL="631825" lvl="1" indent="6350" algn="just" latinLnBrk="0" hangingPunct="0">
              <a:spcAft>
                <a:spcPts val="1200"/>
              </a:spcAft>
              <a:buSzPct val="80000"/>
              <a:defRPr/>
            </a:pP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例如：屠夫杀猪、农夫养猪、</a:t>
            </a:r>
            <a:r>
              <a:rPr lang="en-US" altLang="zh-TW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…</a:t>
            </a:r>
            <a:r>
              <a:rPr lang="zh-TW" alt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等关系。</a:t>
            </a:r>
            <a:endParaRPr lang="en-US" altLang="zh-TW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>
                <a:solidFill>
                  <a:srgbClr val="FFFF00"/>
                </a:solidFill>
              </a:uFill>
              <a:latin typeface="Comic Sans MS" panose="030F0702030302020204" pitchFamily="66" charset="0"/>
              <a:ea typeface="Microsoft JhengHei" panose="020B0604030504040204" pitchFamily="34" charset="-120"/>
            </a:endParaRPr>
          </a:p>
          <a:p>
            <a:pPr marL="358775" lvl="1" indent="6350" algn="just" latinLnBrk="0" hangingPunct="0">
              <a:spcAft>
                <a:spcPts val="1200"/>
              </a:spcAft>
              <a:buSzPct val="80000"/>
              <a:defRPr/>
            </a:pPr>
            <a:r>
              <a:rPr lang="zh-CN" altLang="en-US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设计类的关系遵循的原则</a:t>
            </a:r>
            <a:r>
              <a:rPr lang="zh-TW" altLang="en-US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：</a:t>
            </a:r>
            <a:r>
              <a:rPr lang="zh-CN" altLang="en-US" sz="2400" b="1" u="heavy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高内聚</a:t>
            </a:r>
            <a:r>
              <a:rPr lang="zh-TW" altLang="en-US" sz="2400" b="1" u="heavy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、</a:t>
            </a:r>
            <a:r>
              <a:rPr lang="zh-CN" altLang="en-US" sz="2400" b="1" u="heavy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低耦合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。</a:t>
            </a:r>
            <a:endParaRPr lang="zh-CN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>
                <a:solidFill>
                  <a:srgbClr val="FFFF00"/>
                </a:solidFill>
              </a:uFill>
              <a:latin typeface="Comic Sans MS" panose="030F0702030302020204" pitchFamily="66" charset="0"/>
              <a:ea typeface="Microsoft JhengHei" panose="020B0604030504040204" pitchFamily="34" charset="-120"/>
            </a:endParaRPr>
          </a:p>
          <a:p>
            <a:pPr marL="358775" lvl="1" indent="6350" algn="just" latinLnBrk="0" hangingPunct="0">
              <a:spcAft>
                <a:spcPts val="1200"/>
              </a:spcAft>
              <a:buSzPct val="80000"/>
              <a:defRPr/>
            </a:pP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耦合度紧密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的程度：</a:t>
            </a:r>
            <a:r>
              <a:rPr lang="zh-CN" altLang="en-US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继承</a:t>
            </a:r>
            <a:r>
              <a:rPr lang="en-US" altLang="zh-CN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(</a:t>
            </a:r>
            <a:r>
              <a:rPr lang="zh-CN" altLang="en-US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实现</a:t>
            </a:r>
            <a:r>
              <a:rPr lang="en-US" altLang="zh-CN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) &gt; </a:t>
            </a:r>
            <a:r>
              <a:rPr lang="zh-CN" altLang="en-US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包含</a:t>
            </a:r>
            <a:r>
              <a:rPr lang="en-US" altLang="zh-TW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(</a:t>
            </a:r>
            <a:r>
              <a:rPr lang="zh-TW" altLang="en-US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组合</a:t>
            </a:r>
            <a:r>
              <a:rPr lang="en-US" altLang="zh-TW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&gt;</a:t>
            </a:r>
            <a:r>
              <a:rPr lang="zh-TW" altLang="en-US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聚合</a:t>
            </a:r>
            <a:r>
              <a:rPr lang="en-US" altLang="zh-TW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&gt;</a:t>
            </a:r>
            <a:r>
              <a:rPr lang="zh-TW" altLang="en-US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关联</a:t>
            </a:r>
            <a:r>
              <a:rPr lang="en-US" altLang="zh-TW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)</a:t>
            </a:r>
            <a:r>
              <a:rPr lang="zh-CN" altLang="en-US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CN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&gt; </a:t>
            </a:r>
            <a:r>
              <a:rPr lang="zh-CN" altLang="en-US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依赖</a:t>
            </a:r>
            <a:r>
              <a:rPr lang="en-US" altLang="zh-TW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(</a:t>
            </a:r>
            <a:r>
              <a:rPr lang="zh-TW" altLang="en-US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依赖</a:t>
            </a:r>
            <a:r>
              <a:rPr lang="en-US" altLang="zh-TW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)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。</a:t>
            </a:r>
            <a:endParaRPr lang="en-US" altLang="zh-TW" sz="24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>
                <a:solidFill>
                  <a:srgbClr val="FFFF00"/>
                </a:solidFill>
              </a:uFill>
              <a:latin typeface="Comic Sans MS" panose="030F0702030302020204" pitchFamily="66" charset="0"/>
              <a:ea typeface="Microsoft JhengHei" panose="020B0604030504040204" pitchFamily="34" charset="-120"/>
            </a:endParaRPr>
          </a:p>
        </p:txBody>
      </p:sp>
      <p:sp>
        <p:nvSpPr>
          <p:cNvPr id="8" name="TextBox 5">
            <a:extLst>
              <a:ext uri="{FF2B5EF4-FFF2-40B4-BE49-F238E27FC236}">
                <a16:creationId xmlns:a16="http://schemas.microsoft.com/office/drawing/2014/main" id="{81CED095-32CE-44C6-ADB6-F86D3DC5DD9F}"/>
              </a:ext>
            </a:extLst>
          </p:cNvPr>
          <p:cNvSpPr txBox="1"/>
          <p:nvPr/>
        </p:nvSpPr>
        <p:spPr>
          <a:xfrm>
            <a:off x="379142" y="273359"/>
            <a:ext cx="10487378" cy="747088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lvl="0"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mic Sans MS" panose="030F0702030302020204" pitchFamily="66" charset="0"/>
                <a:ea typeface="微軟正黑體" panose="020B0604030504040204" pitchFamily="34" charset="-120"/>
              </a:rPr>
              <a:t>7.11 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mic Sans MS" panose="030F0702030302020204" pitchFamily="66" charset="0"/>
                <a:ea typeface="微軟正黑體" panose="020B0604030504040204" pitchFamily="34" charset="-120"/>
              </a:rPr>
              <a:t>类和类的关系之包含和依赖</a:t>
            </a:r>
          </a:p>
        </p:txBody>
      </p:sp>
    </p:spTree>
    <p:extLst>
      <p:ext uri="{BB962C8B-B14F-4D97-AF65-F5344CB8AC3E}">
        <p14:creationId xmlns:p14="http://schemas.microsoft.com/office/powerpoint/2010/main" val="1982288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5D09AD1A-345F-4DBC-B633-6ECD484106A8}"/>
              </a:ext>
            </a:extLst>
          </p:cNvPr>
          <p:cNvGrpSpPr/>
          <p:nvPr/>
        </p:nvGrpSpPr>
        <p:grpSpPr>
          <a:xfrm>
            <a:off x="10913737" y="328451"/>
            <a:ext cx="1008063" cy="766763"/>
            <a:chOff x="7058025" y="534969"/>
            <a:chExt cx="1008063" cy="766763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03857">
              <a:off x="7456488" y="692132"/>
              <a:ext cx="609600" cy="609600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8025" y="534969"/>
              <a:ext cx="361950" cy="361950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00000">
              <a:off x="7543800" y="548306"/>
              <a:ext cx="180975" cy="180975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656245" y="5871315"/>
            <a:ext cx="379876" cy="37987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9142" y="273359"/>
            <a:ext cx="10487378" cy="747088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lvl="0">
              <a:defRPr/>
            </a:pPr>
            <a:r>
              <a:rPr lang="en-US" altLang="zh-CN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7.11 </a:t>
            </a:r>
            <a:r>
              <a:rPr lang="zh-CN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类和类的关系之包含和依赖</a:t>
            </a:r>
            <a:endParaRPr lang="ko-KR" altLang="en-US" sz="3200" b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야놀자 야체 B" panose="02020603020101020101" pitchFamily="18" charset="-127"/>
            </a:endParaRPr>
          </a:p>
        </p:txBody>
      </p:sp>
      <p:sp>
        <p:nvSpPr>
          <p:cNvPr id="14" name="TextBox 7">
            <a:extLst>
              <a:ext uri="{FF2B5EF4-FFF2-40B4-BE49-F238E27FC236}">
                <a16:creationId xmlns:a16="http://schemas.microsoft.com/office/drawing/2014/main" id="{050060D9-94F3-48AF-87DB-86AF188D5862}"/>
              </a:ext>
            </a:extLst>
          </p:cNvPr>
          <p:cNvSpPr txBox="1"/>
          <p:nvPr/>
        </p:nvSpPr>
        <p:spPr>
          <a:xfrm>
            <a:off x="840751" y="937132"/>
            <a:ext cx="10815494" cy="505726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lvl="0" indent="-342900" algn="just" latinLnBrk="0" hangingPunct="0">
              <a:spcAft>
                <a:spcPts val="1800"/>
              </a:spcAft>
              <a:buFont typeface="Wingdings" panose="05000000000000000000" pitchFamily="2" charset="2"/>
              <a:buChar char="n"/>
              <a:defRPr/>
            </a:pPr>
            <a:r>
              <a:rPr lang="zh-TW" altLang="en-US" sz="28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依赖 </a:t>
            </a:r>
            <a:r>
              <a:rPr lang="en-US" altLang="zh-TW" sz="28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use-a</a:t>
            </a:r>
            <a:r>
              <a:rPr lang="en-US" altLang="zh-TW" sz="1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TW" sz="28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(</a:t>
            </a:r>
            <a:r>
              <a:rPr lang="en-US" altLang="zh-TW" sz="1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TW" sz="28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need-a</a:t>
            </a:r>
            <a:r>
              <a:rPr lang="zh-TW" altLang="en-US" sz="1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TW" sz="28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)</a:t>
            </a:r>
            <a:r>
              <a:rPr lang="en-US" altLang="zh-C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(</a:t>
            </a:r>
            <a:r>
              <a:rPr lang="zh-TW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续</a:t>
            </a:r>
            <a:r>
              <a:rPr lang="en-US" altLang="zh-C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)</a:t>
            </a:r>
          </a:p>
          <a:p>
            <a:pPr marL="355600" lvl="1" algn="just" latinLnBrk="0" hangingPunct="0">
              <a:spcAft>
                <a:spcPts val="1800"/>
              </a:spcAft>
              <a:defRPr/>
            </a:pPr>
            <a:r>
              <a:rPr lang="zh-TW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任务：设计屠夫杀猪问题</a:t>
            </a:r>
            <a:endParaRPr lang="en-US" altLang="zh-TW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>
                <a:solidFill>
                  <a:srgbClr val="FFFF00"/>
                </a:solidFill>
              </a:uFill>
              <a:latin typeface="Comic Sans MS" panose="030F0702030302020204" pitchFamily="66" charset="0"/>
              <a:ea typeface="Microsoft JhengHei" panose="020B0604030504040204" pitchFamily="34" charset="-120"/>
            </a:endParaRPr>
          </a:p>
          <a:p>
            <a:pPr marL="355600" lvl="1" algn="just" latinLnBrk="0" hangingPunct="0">
              <a:spcAft>
                <a:spcPts val="1800"/>
              </a:spcAft>
              <a:defRPr/>
            </a:pPr>
            <a:r>
              <a:rPr lang="zh-TW" altLang="en-US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问题解决思路</a:t>
            </a:r>
            <a:endParaRPr lang="en-US" altLang="zh-TW" sz="2400" b="1" u="heavy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>
                <a:solidFill>
                  <a:srgbClr val="FFFF00"/>
                </a:solidFill>
              </a:uFill>
              <a:latin typeface="Comic Sans MS" panose="030F0702030302020204" pitchFamily="66" charset="0"/>
              <a:ea typeface="Microsoft JhengHei" panose="020B0604030504040204" pitchFamily="34" charset="-120"/>
            </a:endParaRPr>
          </a:p>
          <a:p>
            <a:pPr marL="723900" lvl="1" indent="-368300" algn="just" latinLnBrk="0" hangingPunct="0">
              <a:spcAft>
                <a:spcPts val="1800"/>
              </a:spcAft>
              <a:buFont typeface="Wingdings" panose="05000000000000000000" pitchFamily="2" charset="2"/>
              <a:buChar char="u"/>
              <a:defRPr/>
            </a:pPr>
            <a:r>
              <a:rPr lang="zh-TW" altLang="en-US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农夫养猪 </a:t>
            </a:r>
            <a:r>
              <a:rPr lang="zh-TW" altLang="en-US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  <a:sym typeface="Wingdings" panose="05000000000000000000" pitchFamily="2" charset="2"/>
              </a:rPr>
              <a:t> 屠夫杀猪  猪被杀</a:t>
            </a:r>
            <a:endParaRPr lang="en-US" altLang="zh-TW" sz="24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>
                <a:solidFill>
                  <a:srgbClr val="FFFF00"/>
                </a:solidFill>
              </a:uFill>
              <a:latin typeface="Comic Sans MS" panose="030F0702030302020204" pitchFamily="66" charset="0"/>
              <a:ea typeface="Microsoft JhengHei" panose="020B0604030504040204" pitchFamily="34" charset="-120"/>
              <a:sym typeface="Wingdings" panose="05000000000000000000" pitchFamily="2" charset="2"/>
            </a:endParaRPr>
          </a:p>
          <a:p>
            <a:pPr marL="723900" lvl="1" indent="-368300" algn="just" latinLnBrk="0" hangingPunct="0">
              <a:spcAft>
                <a:spcPts val="1800"/>
              </a:spcAft>
              <a:buFont typeface="Wingdings" panose="05000000000000000000" pitchFamily="2" charset="2"/>
              <a:buChar char="u"/>
              <a:defRPr/>
            </a:pPr>
            <a:r>
              <a:rPr lang="en-US" altLang="zh-TW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  <a:sym typeface="Wingdings" panose="05000000000000000000" pitchFamily="2" charset="2"/>
              </a:rPr>
              <a:t>Pig</a:t>
            </a:r>
            <a:r>
              <a:rPr lang="en-US" altLang="zh-TW" sz="12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  <a:sym typeface="Wingdings" panose="05000000000000000000" pitchFamily="2" charset="2"/>
              </a:rPr>
              <a:t> </a:t>
            </a:r>
            <a:r>
              <a:rPr lang="zh-TW" altLang="en-US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  <a:sym typeface="Wingdings" panose="05000000000000000000" pitchFamily="2" charset="2"/>
              </a:rPr>
              <a:t>类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  <a:sym typeface="Wingdings" panose="05000000000000000000" pitchFamily="2" charset="2"/>
              </a:rPr>
              <a:t>：猪有名字、重量；猪长大、猪被杀的方法</a:t>
            </a:r>
            <a:endParaRPr lang="en-US" altLang="zh-TW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>
                <a:solidFill>
                  <a:srgbClr val="FFFF00"/>
                </a:solidFill>
              </a:uFill>
              <a:latin typeface="Comic Sans MS" panose="030F0702030302020204" pitchFamily="66" charset="0"/>
              <a:ea typeface="Microsoft JhengHei" panose="020B0604030504040204" pitchFamily="34" charset="-120"/>
              <a:sym typeface="Wingdings" panose="05000000000000000000" pitchFamily="2" charset="2"/>
            </a:endParaRPr>
          </a:p>
          <a:p>
            <a:pPr marL="723900" lvl="1" indent="-368300" algn="just" latinLnBrk="0" hangingPunct="0">
              <a:spcAft>
                <a:spcPts val="1800"/>
              </a:spcAft>
              <a:buFont typeface="Wingdings" panose="05000000000000000000" pitchFamily="2" charset="2"/>
              <a:buChar char="u"/>
              <a:defRPr/>
            </a:pPr>
            <a:r>
              <a:rPr lang="en-US" altLang="zh-CN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Farmer</a:t>
            </a:r>
            <a:r>
              <a:rPr lang="zh-TW" altLang="en-US" sz="12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zh-TW" altLang="en-US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类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：养猪的方法</a:t>
            </a:r>
            <a:endParaRPr lang="en-US" altLang="zh-TW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>
                <a:solidFill>
                  <a:srgbClr val="FFFF00"/>
                </a:solidFill>
              </a:uFill>
              <a:latin typeface="Comic Sans MS" panose="030F0702030302020204" pitchFamily="66" charset="0"/>
              <a:ea typeface="Microsoft JhengHei" panose="020B0604030504040204" pitchFamily="34" charset="-120"/>
            </a:endParaRPr>
          </a:p>
          <a:p>
            <a:pPr marL="723900" lvl="1" indent="-368300" algn="just" latinLnBrk="0" hangingPunct="0">
              <a:spcAft>
                <a:spcPts val="1800"/>
              </a:spcAft>
              <a:buFont typeface="Wingdings" panose="05000000000000000000" pitchFamily="2" charset="2"/>
              <a:buChar char="u"/>
              <a:defRPr/>
            </a:pPr>
            <a:r>
              <a:rPr lang="en-US" altLang="zh-TW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Butcher</a:t>
            </a:r>
            <a:r>
              <a:rPr lang="en-US" altLang="zh-TW" sz="12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zh-TW" altLang="en-US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类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：杀猪的方法</a:t>
            </a:r>
            <a:endParaRPr lang="en-US" altLang="zh-CN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>
                <a:solidFill>
                  <a:srgbClr val="FFFF00"/>
                </a:solidFill>
              </a:uFill>
              <a:latin typeface="Comic Sans MS" panose="030F0702030302020204" pitchFamily="66" charset="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829699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0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1000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5D09AD1A-345F-4DBC-B633-6ECD484106A8}"/>
              </a:ext>
            </a:extLst>
          </p:cNvPr>
          <p:cNvGrpSpPr/>
          <p:nvPr/>
        </p:nvGrpSpPr>
        <p:grpSpPr>
          <a:xfrm>
            <a:off x="10913737" y="328451"/>
            <a:ext cx="1008063" cy="766763"/>
            <a:chOff x="7058025" y="534969"/>
            <a:chExt cx="1008063" cy="766763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03857">
              <a:off x="7456488" y="692132"/>
              <a:ext cx="609600" cy="609600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8025" y="534969"/>
              <a:ext cx="361950" cy="361950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00000">
              <a:off x="7543800" y="548306"/>
              <a:ext cx="180975" cy="180975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656245" y="5871315"/>
            <a:ext cx="379876" cy="37987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9142" y="273359"/>
            <a:ext cx="10487378" cy="747088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lvl="0">
              <a:defRPr/>
            </a:pPr>
            <a:r>
              <a:rPr lang="en-US" altLang="zh-CN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7.11 </a:t>
            </a:r>
            <a:r>
              <a:rPr lang="zh-CN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类和类的关系之包含和依赖</a:t>
            </a:r>
            <a:endParaRPr lang="ko-KR" altLang="en-US" sz="3200" b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야놀자 야체 B" panose="02020603020101020101" pitchFamily="18" charset="-127"/>
            </a:endParaRPr>
          </a:p>
        </p:txBody>
      </p:sp>
      <p:sp>
        <p:nvSpPr>
          <p:cNvPr id="14" name="TextBox 7">
            <a:extLst>
              <a:ext uri="{FF2B5EF4-FFF2-40B4-BE49-F238E27FC236}">
                <a16:creationId xmlns:a16="http://schemas.microsoft.com/office/drawing/2014/main" id="{050060D9-94F3-48AF-87DB-86AF188D5862}"/>
              </a:ext>
            </a:extLst>
          </p:cNvPr>
          <p:cNvSpPr txBox="1"/>
          <p:nvPr/>
        </p:nvSpPr>
        <p:spPr>
          <a:xfrm>
            <a:off x="840751" y="937133"/>
            <a:ext cx="10815494" cy="55082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lvl="0" indent="-342900" algn="just" latinLnBrk="0" hangingPunct="0">
              <a:spcAft>
                <a:spcPts val="600"/>
              </a:spcAft>
              <a:buFont typeface="Wingdings" panose="05000000000000000000" pitchFamily="2" charset="2"/>
              <a:buChar char="n"/>
              <a:defRPr/>
            </a:pPr>
            <a:r>
              <a:rPr lang="zh-TW" altLang="en-US" sz="28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依赖 </a:t>
            </a:r>
            <a:r>
              <a:rPr lang="en-US" altLang="zh-TW" sz="28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use-a</a:t>
            </a:r>
            <a:r>
              <a:rPr lang="en-US" altLang="zh-TW" sz="1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TW" sz="28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(</a:t>
            </a:r>
            <a:r>
              <a:rPr lang="en-US" altLang="zh-TW" sz="1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TW" sz="28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need-a</a:t>
            </a:r>
            <a:r>
              <a:rPr lang="zh-TW" altLang="en-US" sz="1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TW" sz="28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)</a:t>
            </a:r>
            <a:r>
              <a:rPr lang="en-US" altLang="zh-C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(</a:t>
            </a:r>
            <a:r>
              <a:rPr lang="zh-TW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续</a:t>
            </a:r>
            <a:r>
              <a:rPr lang="en-US" altLang="zh-C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)</a:t>
            </a:r>
            <a:endParaRPr lang="en-US" altLang="zh-CN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>
                <a:solidFill>
                  <a:srgbClr val="FFFF00"/>
                </a:solidFill>
              </a:uFill>
              <a:latin typeface="Comic Sans MS" panose="030F0702030302020204" pitchFamily="66" charset="0"/>
              <a:ea typeface="Microsoft JhengHei" panose="020B0604030504040204" pitchFamily="34" charset="-120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22EF2BA6-BC0B-42C8-8A7D-2358FB435923}"/>
              </a:ext>
            </a:extLst>
          </p:cNvPr>
          <p:cNvSpPr/>
          <p:nvPr/>
        </p:nvSpPr>
        <p:spPr>
          <a:xfrm>
            <a:off x="1226425" y="1487958"/>
            <a:ext cx="7093327" cy="4666627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lnSpc>
                <a:spcPts val="24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package </a:t>
            </a:r>
            <a:r>
              <a:rPr lang="en-US" altLang="zh-TW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use_a_Relation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;</a:t>
            </a:r>
          </a:p>
          <a:p>
            <a:pPr>
              <a:lnSpc>
                <a:spcPts val="24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public class </a:t>
            </a:r>
            <a:r>
              <a:rPr lang="en-US" altLang="zh-TW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Pig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{</a:t>
            </a:r>
          </a:p>
          <a:p>
            <a:pPr>
              <a:lnSpc>
                <a:spcPts val="24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//</a:t>
            </a: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属性</a:t>
            </a:r>
          </a:p>
          <a:p>
            <a:pPr>
              <a:lnSpc>
                <a:spcPts val="2400"/>
              </a:lnSpc>
            </a:pP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public String name;        //</a:t>
            </a: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名字</a:t>
            </a:r>
          </a:p>
          <a:p>
            <a:pPr>
              <a:lnSpc>
                <a:spcPts val="2400"/>
              </a:lnSpc>
            </a:pP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public int weight = 20;  //</a:t>
            </a: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重量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斤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  <a:endParaRPr lang="zh-TW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lnSpc>
                <a:spcPts val="2400"/>
              </a:lnSpc>
            </a:pP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//</a:t>
            </a: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构造方法</a:t>
            </a:r>
          </a:p>
          <a:p>
            <a:pPr>
              <a:lnSpc>
                <a:spcPts val="2400"/>
              </a:lnSpc>
            </a:pP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public </a:t>
            </a:r>
            <a:r>
              <a:rPr lang="en-US" altLang="zh-TW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Pig(){ }</a:t>
            </a:r>
          </a:p>
          <a:p>
            <a:pPr>
              <a:lnSpc>
                <a:spcPts val="24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public </a:t>
            </a:r>
            <a:r>
              <a:rPr lang="en-US" altLang="zh-TW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Pig( String name )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{</a:t>
            </a:r>
          </a:p>
          <a:p>
            <a:pPr>
              <a:lnSpc>
                <a:spcPts val="24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   this.name = name;</a:t>
            </a:r>
          </a:p>
          <a:p>
            <a:pPr>
              <a:lnSpc>
                <a:spcPts val="24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}</a:t>
            </a:r>
          </a:p>
          <a:p>
            <a:pPr>
              <a:lnSpc>
                <a:spcPts val="24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//</a:t>
            </a: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方法</a:t>
            </a:r>
          </a:p>
          <a:p>
            <a:pPr>
              <a:lnSpc>
                <a:spcPts val="2400"/>
              </a:lnSpc>
            </a:pP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//</a:t>
            </a: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描述一个方法，表示小猪被杀啦</a:t>
            </a:r>
          </a:p>
          <a:p>
            <a:pPr>
              <a:lnSpc>
                <a:spcPts val="2400"/>
              </a:lnSpc>
            </a:pP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public void </a:t>
            </a:r>
            <a:r>
              <a:rPr lang="en-US" altLang="zh-TW" sz="20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beKilled</a:t>
            </a:r>
            <a:r>
              <a:rPr lang="en-US" altLang="zh-TW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()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{</a:t>
            </a:r>
          </a:p>
          <a:p>
            <a:pPr>
              <a:lnSpc>
                <a:spcPts val="24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   </a:t>
            </a:r>
            <a:r>
              <a:rPr lang="en-US" altLang="zh-TW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System.out.println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 this.name + "</a:t>
            </a: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被杀啦，好惨呀！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" );</a:t>
            </a:r>
          </a:p>
          <a:p>
            <a:pPr>
              <a:lnSpc>
                <a:spcPts val="24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}</a:t>
            </a:r>
            <a:endParaRPr lang="zh-TW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9" name="左中括弧 28">
            <a:extLst>
              <a:ext uri="{FF2B5EF4-FFF2-40B4-BE49-F238E27FC236}">
                <a16:creationId xmlns:a16="http://schemas.microsoft.com/office/drawing/2014/main" id="{8113C27B-44A8-4CD3-98A0-E690C1151A02}"/>
              </a:ext>
            </a:extLst>
          </p:cNvPr>
          <p:cNvSpPr/>
          <p:nvPr/>
        </p:nvSpPr>
        <p:spPr>
          <a:xfrm>
            <a:off x="840751" y="2015138"/>
            <a:ext cx="385675" cy="4269751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左中括弧 29">
            <a:extLst>
              <a:ext uri="{FF2B5EF4-FFF2-40B4-BE49-F238E27FC236}">
                <a16:creationId xmlns:a16="http://schemas.microsoft.com/office/drawing/2014/main" id="{77F0058D-6762-4837-BFF0-B68BEC0D8C24}"/>
              </a:ext>
            </a:extLst>
          </p:cNvPr>
          <p:cNvSpPr/>
          <p:nvPr/>
        </p:nvSpPr>
        <p:spPr>
          <a:xfrm>
            <a:off x="1105118" y="3863662"/>
            <a:ext cx="385675" cy="581338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D02C47BE-7A09-4712-B4BF-1222BF754586}"/>
              </a:ext>
            </a:extLst>
          </p:cNvPr>
          <p:cNvSpPr/>
          <p:nvPr/>
        </p:nvSpPr>
        <p:spPr>
          <a:xfrm>
            <a:off x="7296920" y="445644"/>
            <a:ext cx="3239881" cy="400110"/>
          </a:xfrm>
          <a:prstGeom prst="rect">
            <a:avLst/>
          </a:prstGeom>
          <a:ln w="19050">
            <a:solidFill>
              <a:srgbClr val="FFFF99"/>
            </a:solidFill>
          </a:ln>
        </p:spPr>
        <p:txBody>
          <a:bodyPr wrap="square">
            <a:spAutoFit/>
          </a:bodyPr>
          <a:lstStyle/>
          <a:p>
            <a:pPr marL="628650" lvl="0" indent="-628650" algn="just" latinLnBrk="0" hangingPunct="0">
              <a:spcAft>
                <a:spcPts val="600"/>
              </a:spcAft>
              <a:defRPr/>
            </a:pPr>
            <a:r>
              <a:rPr lang="zh-TW" altLang="en-US" sz="20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任务：</a:t>
            </a:r>
            <a:r>
              <a:rPr lang="zh-CN" altLang="en-US" sz="20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设计屠夫杀猪问题</a:t>
            </a:r>
            <a:r>
              <a:rPr lang="zh-TW" altLang="en-US" sz="20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。</a:t>
            </a:r>
            <a:endParaRPr lang="en-US" altLang="zh-CN" sz="2000" b="1" dirty="0">
              <a:solidFill>
                <a:srgbClr val="FFFF9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259C44FF-A35F-4395-9C5B-89CEF356F052}"/>
              </a:ext>
            </a:extLst>
          </p:cNvPr>
          <p:cNvSpPr/>
          <p:nvPr/>
        </p:nvSpPr>
        <p:spPr>
          <a:xfrm>
            <a:off x="7019727" y="1509528"/>
            <a:ext cx="4970817" cy="2916611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lnSpc>
                <a:spcPts val="24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// </a:t>
            </a: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描述一个方法，让猪长肉</a:t>
            </a:r>
          </a:p>
          <a:p>
            <a:pPr>
              <a:lnSpc>
                <a:spcPts val="2400"/>
              </a:lnSpc>
            </a:pP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// </a:t>
            </a: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算法：每一个月长到前一个月的两倍</a:t>
            </a:r>
          </a:p>
          <a:p>
            <a:pPr>
              <a:lnSpc>
                <a:spcPts val="2400"/>
              </a:lnSpc>
            </a:pP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public </a:t>
            </a:r>
            <a:r>
              <a:rPr lang="en-US" altLang="zh-TW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int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20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growUp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 </a:t>
            </a:r>
            <a:r>
              <a:rPr lang="en-US" altLang="zh-TW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int month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){</a:t>
            </a:r>
          </a:p>
          <a:p>
            <a:pPr>
              <a:lnSpc>
                <a:spcPts val="24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   for( int </a:t>
            </a:r>
            <a:r>
              <a:rPr lang="en-US" altLang="zh-TW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= 1; </a:t>
            </a:r>
            <a:r>
              <a:rPr lang="en-US" altLang="zh-TW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&lt;= month; </a:t>
            </a:r>
            <a:r>
              <a:rPr lang="en-US" altLang="zh-TW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++ ){</a:t>
            </a:r>
          </a:p>
          <a:p>
            <a:pPr>
              <a:lnSpc>
                <a:spcPts val="24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       </a:t>
            </a:r>
            <a:r>
              <a:rPr lang="en-US" altLang="zh-TW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this.weight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*= 2;</a:t>
            </a:r>
          </a:p>
          <a:p>
            <a:pPr>
              <a:lnSpc>
                <a:spcPts val="24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   }</a:t>
            </a:r>
          </a:p>
          <a:p>
            <a:pPr>
              <a:lnSpc>
                <a:spcPts val="24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   </a:t>
            </a:r>
            <a:r>
              <a:rPr lang="en-US" altLang="zh-TW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return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this.weight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;</a:t>
            </a:r>
          </a:p>
          <a:p>
            <a:pPr>
              <a:lnSpc>
                <a:spcPts val="24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}</a:t>
            </a:r>
          </a:p>
          <a:p>
            <a:pPr>
              <a:lnSpc>
                <a:spcPts val="24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}</a:t>
            </a:r>
            <a:endParaRPr lang="zh-TW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7" name="左中括弧 16">
            <a:extLst>
              <a:ext uri="{FF2B5EF4-FFF2-40B4-BE49-F238E27FC236}">
                <a16:creationId xmlns:a16="http://schemas.microsoft.com/office/drawing/2014/main" id="{A2A91C0D-6D49-4CF6-B334-AB13CD9CA955}"/>
              </a:ext>
            </a:extLst>
          </p:cNvPr>
          <p:cNvSpPr/>
          <p:nvPr/>
        </p:nvSpPr>
        <p:spPr>
          <a:xfrm>
            <a:off x="1105117" y="5370041"/>
            <a:ext cx="385675" cy="579997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1004AD09-D424-4204-87FD-CE02F29B118E}"/>
              </a:ext>
            </a:extLst>
          </p:cNvPr>
          <p:cNvSpPr/>
          <p:nvPr/>
        </p:nvSpPr>
        <p:spPr>
          <a:xfrm>
            <a:off x="643944" y="6154585"/>
            <a:ext cx="846848" cy="246215"/>
          </a:xfrm>
          <a:prstGeom prst="rect">
            <a:avLst/>
          </a:prstGeom>
          <a:solidFill>
            <a:srgbClr val="0037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左中括弧 17">
            <a:extLst>
              <a:ext uri="{FF2B5EF4-FFF2-40B4-BE49-F238E27FC236}">
                <a16:creationId xmlns:a16="http://schemas.microsoft.com/office/drawing/2014/main" id="{2048F4D1-66D6-4AEA-B0AF-EB71B2C3F6DE}"/>
              </a:ext>
            </a:extLst>
          </p:cNvPr>
          <p:cNvSpPr/>
          <p:nvPr/>
        </p:nvSpPr>
        <p:spPr>
          <a:xfrm>
            <a:off x="6603261" y="1359424"/>
            <a:ext cx="385675" cy="2800700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DA69EDC0-5FCC-4E7D-9E75-D284E8B45ABA}"/>
              </a:ext>
            </a:extLst>
          </p:cNvPr>
          <p:cNvSpPr/>
          <p:nvPr/>
        </p:nvSpPr>
        <p:spPr>
          <a:xfrm>
            <a:off x="6372674" y="1263313"/>
            <a:ext cx="846848" cy="246215"/>
          </a:xfrm>
          <a:prstGeom prst="rect">
            <a:avLst/>
          </a:prstGeom>
          <a:solidFill>
            <a:srgbClr val="015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左中括弧 19">
            <a:extLst>
              <a:ext uri="{FF2B5EF4-FFF2-40B4-BE49-F238E27FC236}">
                <a16:creationId xmlns:a16="http://schemas.microsoft.com/office/drawing/2014/main" id="{32B9CBCA-ABAB-4D19-888A-1363BE4BF4EA}"/>
              </a:ext>
            </a:extLst>
          </p:cNvPr>
          <p:cNvSpPr/>
          <p:nvPr/>
        </p:nvSpPr>
        <p:spPr>
          <a:xfrm>
            <a:off x="6888418" y="2331076"/>
            <a:ext cx="385675" cy="1532586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左中括弧 20">
            <a:extLst>
              <a:ext uri="{FF2B5EF4-FFF2-40B4-BE49-F238E27FC236}">
                <a16:creationId xmlns:a16="http://schemas.microsoft.com/office/drawing/2014/main" id="{134E2147-E313-47ED-A1B7-FC5B6BD77FDC}"/>
              </a:ext>
            </a:extLst>
          </p:cNvPr>
          <p:cNvSpPr/>
          <p:nvPr/>
        </p:nvSpPr>
        <p:spPr>
          <a:xfrm>
            <a:off x="7126090" y="2599070"/>
            <a:ext cx="385675" cy="659285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52583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2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2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2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000"/>
                            </p:stCondLst>
                            <p:childTnLst>
                              <p:par>
                                <p:cTn id="5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2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500"/>
                            </p:stCondLst>
                            <p:childTnLst>
                              <p:par>
                                <p:cTn id="6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2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2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000"/>
                            </p:stCondLst>
                            <p:childTnLst>
                              <p:par>
                                <p:cTn id="7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2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500"/>
                            </p:stCondLst>
                            <p:childTnLst>
                              <p:par>
                                <p:cTn id="7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2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2000"/>
                            </p:stCondLst>
                            <p:childTnLst>
                              <p:par>
                                <p:cTn id="8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2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2500"/>
                            </p:stCondLst>
                            <p:childTnLst>
                              <p:par>
                                <p:cTn id="8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1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500"/>
                            </p:stCondLst>
                            <p:childTnLst>
                              <p:par>
                                <p:cTn id="9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500"/>
                            </p:stCondLst>
                            <p:childTnLst>
                              <p:par>
                                <p:cTn id="10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000"/>
                            </p:stCondLst>
                            <p:childTnLst>
                              <p:par>
                                <p:cTn id="10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1500"/>
                            </p:stCondLst>
                            <p:childTnLst>
                              <p:par>
                                <p:cTn id="1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500"/>
                                        <p:tgtEl>
                                          <p:spTgt spid="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1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500"/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500"/>
                            </p:stCondLst>
                            <p:childTnLst>
                              <p:par>
                                <p:cTn id="1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6" dur="500"/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1000"/>
                            </p:stCondLst>
                            <p:childTnLst>
                              <p:par>
                                <p:cTn id="12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1500"/>
                            </p:stCondLst>
                            <p:childTnLst>
                              <p:par>
                                <p:cTn id="1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4" dur="500"/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9" dur="500"/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  <p:bldP spid="15" grpId="0" animBg="1"/>
      <p:bldP spid="17" grpId="0" animBg="1"/>
      <p:bldP spid="18" grpId="0" animBg="1"/>
      <p:bldP spid="20" grpId="0" animBg="1"/>
      <p:bldP spid="21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5D09AD1A-345F-4DBC-B633-6ECD484106A8}"/>
              </a:ext>
            </a:extLst>
          </p:cNvPr>
          <p:cNvGrpSpPr/>
          <p:nvPr/>
        </p:nvGrpSpPr>
        <p:grpSpPr>
          <a:xfrm>
            <a:off x="10913737" y="328451"/>
            <a:ext cx="1008063" cy="766763"/>
            <a:chOff x="7058025" y="534969"/>
            <a:chExt cx="1008063" cy="766763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03857">
              <a:off x="7456488" y="692132"/>
              <a:ext cx="609600" cy="609600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8025" y="534969"/>
              <a:ext cx="361950" cy="361950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00000">
              <a:off x="7543800" y="548306"/>
              <a:ext cx="180975" cy="180975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656245" y="5871315"/>
            <a:ext cx="379876" cy="37987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9142" y="273359"/>
            <a:ext cx="10487378" cy="747088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lvl="0">
              <a:defRPr/>
            </a:pPr>
            <a:r>
              <a:rPr lang="en-US" altLang="zh-CN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7.11 </a:t>
            </a:r>
            <a:r>
              <a:rPr lang="zh-CN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类和类的关系之包含和依赖</a:t>
            </a:r>
            <a:endParaRPr lang="ko-KR" altLang="en-US" sz="3200" b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야놀자 야체 B" panose="02020603020101020101" pitchFamily="18" charset="-127"/>
            </a:endParaRPr>
          </a:p>
        </p:txBody>
      </p:sp>
      <p:sp>
        <p:nvSpPr>
          <p:cNvPr id="14" name="TextBox 7">
            <a:extLst>
              <a:ext uri="{FF2B5EF4-FFF2-40B4-BE49-F238E27FC236}">
                <a16:creationId xmlns:a16="http://schemas.microsoft.com/office/drawing/2014/main" id="{050060D9-94F3-48AF-87DB-86AF188D5862}"/>
              </a:ext>
            </a:extLst>
          </p:cNvPr>
          <p:cNvSpPr txBox="1"/>
          <p:nvPr/>
        </p:nvSpPr>
        <p:spPr>
          <a:xfrm>
            <a:off x="840751" y="937133"/>
            <a:ext cx="10815494" cy="55082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lvl="0" indent="-342900" algn="just" latinLnBrk="0" hangingPunct="0">
              <a:spcAft>
                <a:spcPts val="600"/>
              </a:spcAft>
              <a:buFont typeface="Wingdings" panose="05000000000000000000" pitchFamily="2" charset="2"/>
              <a:buChar char="n"/>
              <a:defRPr/>
            </a:pPr>
            <a:r>
              <a:rPr lang="zh-TW" altLang="en-US" sz="28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依赖 </a:t>
            </a:r>
            <a:r>
              <a:rPr lang="en-US" altLang="zh-TW" sz="28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use-a</a:t>
            </a:r>
            <a:r>
              <a:rPr lang="en-US" altLang="zh-TW" sz="1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TW" sz="28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(</a:t>
            </a:r>
            <a:r>
              <a:rPr lang="en-US" altLang="zh-TW" sz="1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TW" sz="28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need-a</a:t>
            </a:r>
            <a:r>
              <a:rPr lang="zh-TW" altLang="en-US" sz="1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TW" sz="28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)</a:t>
            </a:r>
            <a:r>
              <a:rPr lang="en-US" altLang="zh-C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(</a:t>
            </a:r>
            <a:r>
              <a:rPr lang="zh-TW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续</a:t>
            </a:r>
            <a:r>
              <a:rPr lang="en-US" altLang="zh-C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)</a:t>
            </a:r>
            <a:endParaRPr lang="en-US" altLang="zh-CN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>
                <a:solidFill>
                  <a:srgbClr val="FFFF00"/>
                </a:solidFill>
              </a:uFill>
              <a:latin typeface="Comic Sans MS" panose="030F0702030302020204" pitchFamily="66" charset="0"/>
              <a:ea typeface="Microsoft JhengHei" panose="020B0604030504040204" pitchFamily="34" charset="-120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22EF2BA6-BC0B-42C8-8A7D-2358FB435923}"/>
              </a:ext>
            </a:extLst>
          </p:cNvPr>
          <p:cNvSpPr/>
          <p:nvPr/>
        </p:nvSpPr>
        <p:spPr>
          <a:xfrm>
            <a:off x="1226425" y="1487959"/>
            <a:ext cx="7409575" cy="3547232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lnSpc>
                <a:spcPts val="24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package </a:t>
            </a:r>
            <a:r>
              <a:rPr lang="en-US" altLang="zh-TW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use_a_Relation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;</a:t>
            </a:r>
          </a:p>
          <a:p>
            <a:pPr>
              <a:lnSpc>
                <a:spcPts val="24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public class </a:t>
            </a:r>
            <a:r>
              <a:rPr lang="en-US" altLang="zh-TW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Farmer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{</a:t>
            </a:r>
          </a:p>
          <a:p>
            <a:pPr>
              <a:lnSpc>
                <a:spcPts val="24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//</a:t>
            </a: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方法</a:t>
            </a:r>
          </a:p>
          <a:p>
            <a:pPr>
              <a:lnSpc>
                <a:spcPts val="2400"/>
              </a:lnSpc>
            </a:pP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//</a:t>
            </a: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设计农夫养猪方法，返回值为一头猪，需要条件为养几个月</a:t>
            </a:r>
          </a:p>
          <a:p>
            <a:pPr>
              <a:lnSpc>
                <a:spcPts val="2400"/>
              </a:lnSpc>
            </a:pP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public </a:t>
            </a:r>
            <a:r>
              <a:rPr lang="en-US" altLang="zh-TW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Pig </a:t>
            </a:r>
            <a:r>
              <a:rPr lang="en-US" altLang="zh-TW" sz="20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feedPig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 </a:t>
            </a:r>
            <a:r>
              <a:rPr lang="en-US" altLang="zh-TW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int month 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){</a:t>
            </a:r>
          </a:p>
          <a:p>
            <a:pPr>
              <a:lnSpc>
                <a:spcPts val="24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   //</a:t>
            </a: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在农夫的方法中使用到了猪的对象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依赖关系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</a:p>
          <a:p>
            <a:pPr>
              <a:lnSpc>
                <a:spcPts val="24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   Pig </a:t>
            </a:r>
            <a:r>
              <a:rPr lang="en-US" altLang="zh-TW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pig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= new </a:t>
            </a:r>
            <a:r>
              <a:rPr lang="en-US" altLang="zh-TW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Pig( "</a:t>
            </a:r>
            <a:r>
              <a:rPr lang="zh-TW" altLang="en-US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小花</a:t>
            </a:r>
            <a:r>
              <a:rPr lang="en-US" altLang="zh-TW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" )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;</a:t>
            </a:r>
          </a:p>
          <a:p>
            <a:pPr>
              <a:lnSpc>
                <a:spcPts val="24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   </a:t>
            </a:r>
            <a:r>
              <a:rPr lang="en-US" altLang="zh-TW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pig.weight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= </a:t>
            </a:r>
            <a:r>
              <a:rPr lang="en-US" altLang="zh-TW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pig.</a:t>
            </a:r>
            <a:r>
              <a:rPr lang="en-US" altLang="zh-TW" sz="20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growUp</a:t>
            </a:r>
            <a:r>
              <a:rPr lang="en-US" altLang="zh-TW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 month )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;</a:t>
            </a:r>
          </a:p>
          <a:p>
            <a:pPr>
              <a:lnSpc>
                <a:spcPts val="24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   </a:t>
            </a:r>
            <a:r>
              <a:rPr lang="en-US" altLang="zh-TW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return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pig;</a:t>
            </a:r>
          </a:p>
          <a:p>
            <a:pPr>
              <a:lnSpc>
                <a:spcPts val="24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}</a:t>
            </a:r>
          </a:p>
          <a:p>
            <a:pPr>
              <a:lnSpc>
                <a:spcPts val="24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}</a:t>
            </a:r>
            <a:endParaRPr lang="zh-TW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9" name="左中括弧 28">
            <a:extLst>
              <a:ext uri="{FF2B5EF4-FFF2-40B4-BE49-F238E27FC236}">
                <a16:creationId xmlns:a16="http://schemas.microsoft.com/office/drawing/2014/main" id="{8113C27B-44A8-4CD3-98A0-E690C1151A02}"/>
              </a:ext>
            </a:extLst>
          </p:cNvPr>
          <p:cNvSpPr/>
          <p:nvPr/>
        </p:nvSpPr>
        <p:spPr>
          <a:xfrm>
            <a:off x="840751" y="2015138"/>
            <a:ext cx="385675" cy="2737165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左中括弧 29">
            <a:extLst>
              <a:ext uri="{FF2B5EF4-FFF2-40B4-BE49-F238E27FC236}">
                <a16:creationId xmlns:a16="http://schemas.microsoft.com/office/drawing/2014/main" id="{77F0058D-6762-4837-BFF0-B68BEC0D8C24}"/>
              </a:ext>
            </a:extLst>
          </p:cNvPr>
          <p:cNvSpPr/>
          <p:nvPr/>
        </p:nvSpPr>
        <p:spPr>
          <a:xfrm>
            <a:off x="1105118" y="2975020"/>
            <a:ext cx="385675" cy="1451120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D02C47BE-7A09-4712-B4BF-1222BF754586}"/>
              </a:ext>
            </a:extLst>
          </p:cNvPr>
          <p:cNvSpPr/>
          <p:nvPr/>
        </p:nvSpPr>
        <p:spPr>
          <a:xfrm>
            <a:off x="7296920" y="445644"/>
            <a:ext cx="3239881" cy="400110"/>
          </a:xfrm>
          <a:prstGeom prst="rect">
            <a:avLst/>
          </a:prstGeom>
          <a:ln w="19050">
            <a:solidFill>
              <a:srgbClr val="FFFF99"/>
            </a:solidFill>
          </a:ln>
        </p:spPr>
        <p:txBody>
          <a:bodyPr wrap="square">
            <a:spAutoFit/>
          </a:bodyPr>
          <a:lstStyle/>
          <a:p>
            <a:pPr marL="628650" lvl="0" indent="-628650" algn="just" latinLnBrk="0" hangingPunct="0">
              <a:spcAft>
                <a:spcPts val="600"/>
              </a:spcAft>
              <a:defRPr/>
            </a:pPr>
            <a:r>
              <a:rPr lang="zh-TW" altLang="en-US" sz="20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任务：</a:t>
            </a:r>
            <a:r>
              <a:rPr lang="zh-CN" altLang="en-US" sz="20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设计屠夫杀猪问题</a:t>
            </a:r>
            <a:r>
              <a:rPr lang="zh-TW" altLang="en-US" sz="20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。</a:t>
            </a:r>
            <a:endParaRPr lang="en-US" altLang="zh-CN" sz="2000" b="1" dirty="0">
              <a:solidFill>
                <a:srgbClr val="FFFF9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324444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500"/>
                            </p:stCondLst>
                            <p:childTnLst>
                              <p:par>
                                <p:cTn id="2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500"/>
                            </p:stCondLst>
                            <p:childTnLst>
                              <p:par>
                                <p:cTn id="4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2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000"/>
                            </p:stCondLst>
                            <p:childTnLst>
                              <p:par>
                                <p:cTn id="4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2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2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000"/>
                            </p:stCondLst>
                            <p:childTnLst>
                              <p:par>
                                <p:cTn id="5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2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500"/>
                            </p:stCondLst>
                            <p:childTnLst>
                              <p:par>
                                <p:cTn id="6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2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  <p:bldP spid="1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5D09AD1A-345F-4DBC-B633-6ECD484106A8}"/>
              </a:ext>
            </a:extLst>
          </p:cNvPr>
          <p:cNvGrpSpPr/>
          <p:nvPr/>
        </p:nvGrpSpPr>
        <p:grpSpPr>
          <a:xfrm>
            <a:off x="10913737" y="328451"/>
            <a:ext cx="1008063" cy="766763"/>
            <a:chOff x="7058025" y="534969"/>
            <a:chExt cx="1008063" cy="766763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03857">
              <a:off x="7456488" y="692132"/>
              <a:ext cx="609600" cy="609600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8025" y="534969"/>
              <a:ext cx="361950" cy="361950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00000">
              <a:off x="7543800" y="548306"/>
              <a:ext cx="180975" cy="180975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656245" y="5871315"/>
            <a:ext cx="379876" cy="379876"/>
          </a:xfrm>
          <a:prstGeom prst="rect">
            <a:avLst/>
          </a:prstGeom>
        </p:spPr>
      </p:pic>
      <p:sp>
        <p:nvSpPr>
          <p:cNvPr id="14" name="TextBox 7">
            <a:extLst>
              <a:ext uri="{FF2B5EF4-FFF2-40B4-BE49-F238E27FC236}">
                <a16:creationId xmlns:a16="http://schemas.microsoft.com/office/drawing/2014/main" id="{050060D9-94F3-48AF-87DB-86AF188D5862}"/>
              </a:ext>
            </a:extLst>
          </p:cNvPr>
          <p:cNvSpPr txBox="1"/>
          <p:nvPr/>
        </p:nvSpPr>
        <p:spPr>
          <a:xfrm>
            <a:off x="840751" y="1020447"/>
            <a:ext cx="10772857" cy="523074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lvl="0" indent="-342900" algn="just" latinLnBrk="0" hangingPunct="0">
              <a:spcAft>
                <a:spcPts val="1800"/>
              </a:spcAft>
              <a:buFont typeface="Wingdings" panose="05000000000000000000" pitchFamily="2" charset="2"/>
              <a:buChar char="n"/>
              <a:defRPr/>
            </a:pPr>
            <a:r>
              <a:rPr lang="zh-CN" altLang="en-US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类和类之间的关系</a:t>
            </a:r>
            <a:endParaRPr lang="en-US" altLang="zh-TW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Microsoft JhengHei" panose="020B0604030504040204" pitchFamily="34" charset="-120"/>
            </a:endParaRPr>
          </a:p>
          <a:p>
            <a:pPr marL="630238" lvl="1" indent="-357188" algn="just" latinLnBrk="0" hangingPunct="0">
              <a:spcAft>
                <a:spcPts val="1800"/>
              </a:spcAft>
              <a:buSzPct val="80000"/>
              <a:buFont typeface="Wingdings" panose="05000000000000000000" pitchFamily="2" charset="2"/>
              <a:buChar char="u"/>
              <a:defRPr/>
            </a:pP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A 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is-a 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B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：</a:t>
            </a:r>
            <a:r>
              <a:rPr lang="zh-CN" altLang="en-US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泛</a:t>
            </a:r>
            <a:r>
              <a:rPr lang="zh-CN" altLang="en-US" sz="24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化</a:t>
            </a:r>
            <a:r>
              <a:rPr lang="zh-TW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CN"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(</a:t>
            </a:r>
            <a:r>
              <a:rPr lang="zh-CN" altLang="en-US"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继承</a:t>
            </a:r>
            <a:r>
              <a:rPr lang="zh-TW" altLang="en-US"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、</a:t>
            </a:r>
            <a:r>
              <a:rPr lang="zh-CN" altLang="en-US"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实现</a:t>
            </a:r>
            <a:r>
              <a:rPr lang="en-US" altLang="zh-CN"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)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。</a:t>
            </a:r>
            <a:endParaRPr lang="zh-CN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>
                <a:solidFill>
                  <a:srgbClr val="FFFF00"/>
                </a:solidFill>
              </a:uFill>
              <a:latin typeface="Comic Sans MS" panose="030F0702030302020204" pitchFamily="66" charset="0"/>
              <a:ea typeface="Microsoft JhengHei" panose="020B0604030504040204" pitchFamily="34" charset="-120"/>
            </a:endParaRPr>
          </a:p>
          <a:p>
            <a:pPr marL="630238" lvl="1" indent="-357188" algn="just" latinLnBrk="0" hangingPunct="0">
              <a:spcAft>
                <a:spcPts val="1800"/>
              </a:spcAft>
              <a:buSzPct val="80000"/>
              <a:buFont typeface="Wingdings" panose="05000000000000000000" pitchFamily="2" charset="2"/>
              <a:buChar char="u"/>
              <a:defRPr/>
            </a:pP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A has-a B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：</a:t>
            </a:r>
            <a:r>
              <a:rPr lang="zh-CN" altLang="en-US" sz="24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包含</a:t>
            </a:r>
            <a:r>
              <a:rPr lang="zh-TW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CN"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(</a:t>
            </a:r>
            <a:r>
              <a:rPr lang="zh-CN" altLang="en-US"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组合</a:t>
            </a:r>
            <a:r>
              <a:rPr lang="zh-TW" altLang="en-US"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、</a:t>
            </a:r>
            <a:r>
              <a:rPr lang="zh-CN" altLang="en-US"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聚合</a:t>
            </a:r>
            <a:r>
              <a:rPr lang="zh-TW" altLang="en-US"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、</a:t>
            </a:r>
            <a:r>
              <a:rPr lang="zh-CN" altLang="en-US"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关联</a:t>
            </a:r>
            <a:r>
              <a:rPr lang="en-US" altLang="zh-CN"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)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。</a:t>
            </a:r>
            <a:endParaRPr lang="zh-CN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Microsoft JhengHei" panose="020B0604030504040204" pitchFamily="34" charset="-120"/>
              <a:cs typeface="Times New Roman" panose="02020603050405020304" pitchFamily="18" charset="0"/>
            </a:endParaRPr>
          </a:p>
          <a:p>
            <a:pPr marL="630238" lvl="1" indent="-357188" algn="just" latinLnBrk="0" hangingPunct="0">
              <a:spcAft>
                <a:spcPts val="1800"/>
              </a:spcAft>
              <a:buSzPct val="80000"/>
              <a:buFont typeface="Wingdings" panose="05000000000000000000" pitchFamily="2" charset="2"/>
              <a:buChar char="u"/>
              <a:defRPr/>
            </a:pP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A use-a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CN"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B</a:t>
            </a:r>
            <a:r>
              <a:rPr lang="zh-TW" altLang="en-US"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：</a:t>
            </a:r>
            <a:r>
              <a:rPr lang="zh-CN" altLang="en-US" sz="24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依赖</a:t>
            </a:r>
            <a:r>
              <a:rPr lang="zh-TW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CN"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(</a:t>
            </a:r>
            <a:r>
              <a:rPr lang="zh-CN" altLang="en-US"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依赖</a:t>
            </a:r>
            <a:r>
              <a:rPr lang="en-US" altLang="zh-CN"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)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。</a:t>
            </a:r>
            <a:r>
              <a:rPr lang="en-US" altLang="zh-TW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or</a:t>
            </a:r>
            <a:r>
              <a:rPr lang="en-US" altLang="zh-TW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TW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(</a:t>
            </a:r>
            <a:r>
              <a:rPr lang="zh-TW" alt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TW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A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TW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need-a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TW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B</a:t>
            </a:r>
            <a:r>
              <a:rPr lang="zh-TW" alt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TW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)</a:t>
            </a:r>
            <a:endParaRPr lang="zh-CN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Microsoft JhengHei" panose="020B0604030504040204" pitchFamily="34" charset="-120"/>
            </a:endParaRPr>
          </a:p>
        </p:txBody>
      </p:sp>
      <p:sp>
        <p:nvSpPr>
          <p:cNvPr id="8" name="TextBox 5">
            <a:extLst>
              <a:ext uri="{FF2B5EF4-FFF2-40B4-BE49-F238E27FC236}">
                <a16:creationId xmlns:a16="http://schemas.microsoft.com/office/drawing/2014/main" id="{81CED095-32CE-44C6-ADB6-F86D3DC5DD9F}"/>
              </a:ext>
            </a:extLst>
          </p:cNvPr>
          <p:cNvSpPr txBox="1"/>
          <p:nvPr/>
        </p:nvSpPr>
        <p:spPr>
          <a:xfrm>
            <a:off x="379142" y="273359"/>
            <a:ext cx="10487378" cy="747088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lvl="0">
              <a:defRPr/>
            </a:pPr>
            <a:r>
              <a:rPr kumimoji="0" lang="en-US" altLang="zh-CN" sz="3200" b="1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mic Sans MS" panose="030F0702030302020204" pitchFamily="66" charset="0"/>
                <a:ea typeface="微軟正黑體" panose="020B0604030504040204" pitchFamily="34" charset="-120"/>
              </a:rPr>
              <a:t>7.10 </a:t>
            </a:r>
            <a:r>
              <a:rPr kumimoji="0" lang="zh-CN" altLang="en-US" sz="3200" b="1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mic Sans MS" panose="030F0702030302020204" pitchFamily="66" charset="0"/>
                <a:ea typeface="微軟正黑體" panose="020B0604030504040204" pitchFamily="34" charset="-120"/>
              </a:rPr>
              <a:t>类和类的关系之继承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omic Sans MS" panose="030F0702030302020204" pitchFamily="66" charset="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029060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5D09AD1A-345F-4DBC-B633-6ECD484106A8}"/>
              </a:ext>
            </a:extLst>
          </p:cNvPr>
          <p:cNvGrpSpPr/>
          <p:nvPr/>
        </p:nvGrpSpPr>
        <p:grpSpPr>
          <a:xfrm>
            <a:off x="10913737" y="328451"/>
            <a:ext cx="1008063" cy="766763"/>
            <a:chOff x="7058025" y="534969"/>
            <a:chExt cx="1008063" cy="766763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03857">
              <a:off x="7456488" y="692132"/>
              <a:ext cx="609600" cy="609600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8025" y="534969"/>
              <a:ext cx="361950" cy="361950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00000">
              <a:off x="7543800" y="548306"/>
              <a:ext cx="180975" cy="180975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656245" y="5871315"/>
            <a:ext cx="379876" cy="37987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9142" y="273359"/>
            <a:ext cx="10487378" cy="747088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lvl="0">
              <a:defRPr/>
            </a:pPr>
            <a:r>
              <a:rPr lang="en-US" altLang="zh-CN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7.11 </a:t>
            </a:r>
            <a:r>
              <a:rPr lang="zh-CN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类和类的关系之包含和依赖</a:t>
            </a:r>
            <a:endParaRPr lang="ko-KR" altLang="en-US" sz="3200" b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야놀자 야체 B" panose="02020603020101020101" pitchFamily="18" charset="-127"/>
            </a:endParaRPr>
          </a:p>
        </p:txBody>
      </p:sp>
      <p:sp>
        <p:nvSpPr>
          <p:cNvPr id="14" name="TextBox 7">
            <a:extLst>
              <a:ext uri="{FF2B5EF4-FFF2-40B4-BE49-F238E27FC236}">
                <a16:creationId xmlns:a16="http://schemas.microsoft.com/office/drawing/2014/main" id="{050060D9-94F3-48AF-87DB-86AF188D5862}"/>
              </a:ext>
            </a:extLst>
          </p:cNvPr>
          <p:cNvSpPr txBox="1"/>
          <p:nvPr/>
        </p:nvSpPr>
        <p:spPr>
          <a:xfrm>
            <a:off x="840751" y="937133"/>
            <a:ext cx="10815494" cy="55082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lvl="0" indent="-342900" algn="just" latinLnBrk="0" hangingPunct="0">
              <a:spcAft>
                <a:spcPts val="600"/>
              </a:spcAft>
              <a:buFont typeface="Wingdings" panose="05000000000000000000" pitchFamily="2" charset="2"/>
              <a:buChar char="n"/>
              <a:defRPr/>
            </a:pPr>
            <a:r>
              <a:rPr lang="zh-TW" altLang="en-US" sz="28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依赖 </a:t>
            </a:r>
            <a:r>
              <a:rPr lang="en-US" altLang="zh-TW" sz="28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use-a</a:t>
            </a:r>
            <a:r>
              <a:rPr lang="en-US" altLang="zh-TW" sz="1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TW" sz="28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(</a:t>
            </a:r>
            <a:r>
              <a:rPr lang="en-US" altLang="zh-TW" sz="1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TW" sz="28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need-a</a:t>
            </a:r>
            <a:r>
              <a:rPr lang="zh-TW" altLang="en-US" sz="1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TW" sz="28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)</a:t>
            </a:r>
            <a:r>
              <a:rPr lang="en-US" altLang="zh-C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(</a:t>
            </a:r>
            <a:r>
              <a:rPr lang="zh-TW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续</a:t>
            </a:r>
            <a:r>
              <a:rPr lang="en-US" altLang="zh-C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)</a:t>
            </a:r>
            <a:endParaRPr lang="en-US" altLang="zh-CN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>
                <a:solidFill>
                  <a:srgbClr val="FFFF00"/>
                </a:solidFill>
              </a:uFill>
              <a:latin typeface="Comic Sans MS" panose="030F0702030302020204" pitchFamily="66" charset="0"/>
              <a:ea typeface="Microsoft JhengHei" panose="020B0604030504040204" pitchFamily="34" charset="-120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22EF2BA6-BC0B-42C8-8A7D-2358FB435923}"/>
              </a:ext>
            </a:extLst>
          </p:cNvPr>
          <p:cNvSpPr/>
          <p:nvPr/>
        </p:nvSpPr>
        <p:spPr>
          <a:xfrm>
            <a:off x="1226425" y="1487959"/>
            <a:ext cx="7659998" cy="3858742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lnSpc>
                <a:spcPts val="24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package </a:t>
            </a:r>
            <a:r>
              <a:rPr lang="en-US" altLang="zh-TW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use_a_Relation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;</a:t>
            </a:r>
          </a:p>
          <a:p>
            <a:pPr>
              <a:lnSpc>
                <a:spcPts val="24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public class </a:t>
            </a:r>
            <a:r>
              <a:rPr lang="en-US" altLang="zh-TW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Butcher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{</a:t>
            </a:r>
          </a:p>
          <a:p>
            <a:pPr>
              <a:lnSpc>
                <a:spcPts val="24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//</a:t>
            </a: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方法</a:t>
            </a:r>
          </a:p>
          <a:p>
            <a:pPr>
              <a:lnSpc>
                <a:spcPts val="2400"/>
              </a:lnSpc>
            </a:pP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//</a:t>
            </a: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描述一个屠夫杀猪的方法，需要提供条件为一头猪</a:t>
            </a:r>
          </a:p>
          <a:p>
            <a:pPr>
              <a:lnSpc>
                <a:spcPts val="2400"/>
              </a:lnSpc>
            </a:pP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public </a:t>
            </a:r>
            <a:r>
              <a:rPr lang="en-US" altLang="zh-TW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void </a:t>
            </a:r>
            <a:r>
              <a:rPr lang="en-US" altLang="zh-TW" sz="20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killPig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 </a:t>
            </a:r>
            <a:r>
              <a:rPr lang="en-US" altLang="zh-TW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Pig </a:t>
            </a:r>
            <a:r>
              <a:rPr lang="en-US" altLang="zh-TW" sz="20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pig</a:t>
            </a:r>
            <a:r>
              <a:rPr lang="en-US" altLang="zh-TW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){</a:t>
            </a:r>
          </a:p>
          <a:p>
            <a:pPr>
              <a:lnSpc>
                <a:spcPts val="24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   </a:t>
            </a:r>
            <a:r>
              <a:rPr lang="en-US" altLang="zh-TW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System.out.println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 "</a:t>
            </a: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屠夫执行了杀猪方法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" );</a:t>
            </a:r>
          </a:p>
          <a:p>
            <a:pPr>
              <a:lnSpc>
                <a:spcPts val="24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   String </a:t>
            </a:r>
            <a:r>
              <a:rPr lang="en-US" altLang="zh-TW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pigName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= pig.name;</a:t>
            </a:r>
          </a:p>
          <a:p>
            <a:pPr>
              <a:lnSpc>
                <a:spcPts val="24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   int </a:t>
            </a:r>
            <a:r>
              <a:rPr lang="en-US" altLang="zh-TW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pigWeight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= </a:t>
            </a:r>
            <a:r>
              <a:rPr lang="en-US" altLang="zh-TW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pig.weight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;</a:t>
            </a:r>
          </a:p>
          <a:p>
            <a:pPr>
              <a:lnSpc>
                <a:spcPts val="24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   </a:t>
            </a:r>
            <a:r>
              <a:rPr lang="en-US" altLang="zh-TW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System.out.println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 </a:t>
            </a:r>
            <a:r>
              <a:rPr lang="en-US" altLang="zh-TW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pigName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+ "</a:t>
            </a: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的体重为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" + </a:t>
            </a:r>
            <a:r>
              <a:rPr lang="en-US" altLang="zh-TW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pigWeight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);</a:t>
            </a:r>
          </a:p>
          <a:p>
            <a:pPr>
              <a:lnSpc>
                <a:spcPts val="24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   </a:t>
            </a:r>
            <a:r>
              <a:rPr lang="en-US" altLang="zh-TW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pig.</a:t>
            </a:r>
            <a:r>
              <a:rPr lang="en-US" altLang="zh-TW" sz="20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beKilled</a:t>
            </a:r>
            <a:r>
              <a:rPr lang="en-US" altLang="zh-TW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()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;</a:t>
            </a:r>
          </a:p>
          <a:p>
            <a:pPr>
              <a:lnSpc>
                <a:spcPts val="24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}</a:t>
            </a:r>
          </a:p>
          <a:p>
            <a:pPr>
              <a:lnSpc>
                <a:spcPts val="24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}</a:t>
            </a:r>
            <a:endParaRPr lang="zh-TW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9" name="左中括弧 28">
            <a:extLst>
              <a:ext uri="{FF2B5EF4-FFF2-40B4-BE49-F238E27FC236}">
                <a16:creationId xmlns:a16="http://schemas.microsoft.com/office/drawing/2014/main" id="{8113C27B-44A8-4CD3-98A0-E690C1151A02}"/>
              </a:ext>
            </a:extLst>
          </p:cNvPr>
          <p:cNvSpPr/>
          <p:nvPr/>
        </p:nvSpPr>
        <p:spPr>
          <a:xfrm>
            <a:off x="840751" y="2015139"/>
            <a:ext cx="385675" cy="3059138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左中括弧 29">
            <a:extLst>
              <a:ext uri="{FF2B5EF4-FFF2-40B4-BE49-F238E27FC236}">
                <a16:creationId xmlns:a16="http://schemas.microsoft.com/office/drawing/2014/main" id="{77F0058D-6762-4837-BFF0-B68BEC0D8C24}"/>
              </a:ext>
            </a:extLst>
          </p:cNvPr>
          <p:cNvSpPr/>
          <p:nvPr/>
        </p:nvSpPr>
        <p:spPr>
          <a:xfrm>
            <a:off x="1105118" y="2975020"/>
            <a:ext cx="385675" cy="1768180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D02C47BE-7A09-4712-B4BF-1222BF754586}"/>
              </a:ext>
            </a:extLst>
          </p:cNvPr>
          <p:cNvSpPr/>
          <p:nvPr/>
        </p:nvSpPr>
        <p:spPr>
          <a:xfrm>
            <a:off x="7296920" y="445644"/>
            <a:ext cx="3239881" cy="400110"/>
          </a:xfrm>
          <a:prstGeom prst="rect">
            <a:avLst/>
          </a:prstGeom>
          <a:ln w="19050">
            <a:solidFill>
              <a:srgbClr val="FFFF99"/>
            </a:solidFill>
          </a:ln>
        </p:spPr>
        <p:txBody>
          <a:bodyPr wrap="square">
            <a:spAutoFit/>
          </a:bodyPr>
          <a:lstStyle/>
          <a:p>
            <a:pPr marL="628650" lvl="0" indent="-628650" algn="just" latinLnBrk="0" hangingPunct="0">
              <a:spcAft>
                <a:spcPts val="600"/>
              </a:spcAft>
              <a:defRPr/>
            </a:pPr>
            <a:r>
              <a:rPr lang="zh-TW" altLang="en-US" sz="20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任务：</a:t>
            </a:r>
            <a:r>
              <a:rPr lang="zh-CN" altLang="en-US" sz="20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设计屠夫杀猪问题</a:t>
            </a:r>
            <a:r>
              <a:rPr lang="zh-TW" altLang="en-US" sz="20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。</a:t>
            </a:r>
            <a:endParaRPr lang="en-US" altLang="zh-CN" sz="2000" b="1" dirty="0">
              <a:solidFill>
                <a:srgbClr val="FFFF9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50568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500"/>
                            </p:stCondLst>
                            <p:childTnLst>
                              <p:par>
                                <p:cTn id="2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500"/>
                            </p:stCondLst>
                            <p:childTnLst>
                              <p:par>
                                <p:cTn id="4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2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000"/>
                            </p:stCondLst>
                            <p:childTnLst>
                              <p:par>
                                <p:cTn id="4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2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2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000"/>
                            </p:stCondLst>
                            <p:childTnLst>
                              <p:par>
                                <p:cTn id="6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2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2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  <p:bldP spid="15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5D09AD1A-345F-4DBC-B633-6ECD484106A8}"/>
              </a:ext>
            </a:extLst>
          </p:cNvPr>
          <p:cNvGrpSpPr/>
          <p:nvPr/>
        </p:nvGrpSpPr>
        <p:grpSpPr>
          <a:xfrm>
            <a:off x="10913737" y="328451"/>
            <a:ext cx="1008063" cy="766763"/>
            <a:chOff x="7058025" y="534969"/>
            <a:chExt cx="1008063" cy="766763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03857">
              <a:off x="7456488" y="692132"/>
              <a:ext cx="609600" cy="609600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8025" y="534969"/>
              <a:ext cx="361950" cy="361950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00000">
              <a:off x="7543800" y="548306"/>
              <a:ext cx="180975" cy="180975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656245" y="5871315"/>
            <a:ext cx="379876" cy="37987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9142" y="273359"/>
            <a:ext cx="10487378" cy="747088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lvl="0">
              <a:defRPr/>
            </a:pPr>
            <a:r>
              <a:rPr lang="en-US" altLang="zh-CN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7.11 </a:t>
            </a:r>
            <a:r>
              <a:rPr lang="zh-CN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类和类的关系之包含和依赖</a:t>
            </a:r>
            <a:endParaRPr lang="ko-KR" altLang="en-US" sz="3200" b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야놀자 야체 B" panose="02020603020101020101" pitchFamily="18" charset="-127"/>
            </a:endParaRPr>
          </a:p>
        </p:txBody>
      </p:sp>
      <p:sp>
        <p:nvSpPr>
          <p:cNvPr id="14" name="TextBox 7">
            <a:extLst>
              <a:ext uri="{FF2B5EF4-FFF2-40B4-BE49-F238E27FC236}">
                <a16:creationId xmlns:a16="http://schemas.microsoft.com/office/drawing/2014/main" id="{050060D9-94F3-48AF-87DB-86AF188D5862}"/>
              </a:ext>
            </a:extLst>
          </p:cNvPr>
          <p:cNvSpPr txBox="1"/>
          <p:nvPr/>
        </p:nvSpPr>
        <p:spPr>
          <a:xfrm>
            <a:off x="840751" y="937133"/>
            <a:ext cx="10815494" cy="55082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lvl="0" indent="-342900" algn="just" latinLnBrk="0" hangingPunct="0">
              <a:spcAft>
                <a:spcPts val="600"/>
              </a:spcAft>
              <a:buFont typeface="Wingdings" panose="05000000000000000000" pitchFamily="2" charset="2"/>
              <a:buChar char="n"/>
              <a:defRPr/>
            </a:pPr>
            <a:r>
              <a:rPr lang="zh-TW" altLang="en-US" sz="28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依赖 </a:t>
            </a:r>
            <a:r>
              <a:rPr lang="en-US" altLang="zh-TW" sz="28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use-a</a:t>
            </a:r>
            <a:r>
              <a:rPr lang="en-US" altLang="zh-TW" sz="1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TW" sz="28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(</a:t>
            </a:r>
            <a:r>
              <a:rPr lang="en-US" altLang="zh-TW" sz="1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TW" sz="28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need-a</a:t>
            </a:r>
            <a:r>
              <a:rPr lang="zh-TW" altLang="en-US" sz="1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TW" sz="28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)</a:t>
            </a:r>
            <a:r>
              <a:rPr lang="en-US" altLang="zh-C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(</a:t>
            </a:r>
            <a:r>
              <a:rPr lang="zh-TW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续</a:t>
            </a:r>
            <a:r>
              <a:rPr lang="en-US" altLang="zh-C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)</a:t>
            </a:r>
            <a:endParaRPr lang="en-US" altLang="zh-CN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>
                <a:solidFill>
                  <a:srgbClr val="FFFF00"/>
                </a:solidFill>
              </a:uFill>
              <a:latin typeface="Comic Sans MS" panose="030F0702030302020204" pitchFamily="66" charset="0"/>
              <a:ea typeface="Microsoft JhengHei" panose="020B0604030504040204" pitchFamily="34" charset="-120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22EF2BA6-BC0B-42C8-8A7D-2358FB435923}"/>
              </a:ext>
            </a:extLst>
          </p:cNvPr>
          <p:cNvSpPr/>
          <p:nvPr/>
        </p:nvSpPr>
        <p:spPr>
          <a:xfrm>
            <a:off x="1226425" y="1487959"/>
            <a:ext cx="5146249" cy="3766172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lnSpc>
                <a:spcPts val="24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package </a:t>
            </a:r>
            <a:r>
              <a:rPr lang="en-US" altLang="zh-TW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use_a_Relation</a:t>
            </a:r>
            <a:endParaRPr lang="en-US" altLang="zh-TW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lnSpc>
                <a:spcPts val="24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public class </a:t>
            </a:r>
            <a:r>
              <a:rPr lang="en-US" altLang="zh-TW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Test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{</a:t>
            </a:r>
          </a:p>
          <a:p>
            <a:pPr>
              <a:lnSpc>
                <a:spcPts val="24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public static void </a:t>
            </a:r>
            <a:r>
              <a:rPr lang="en-US" altLang="zh-TW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main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 String[] </a:t>
            </a:r>
            <a:r>
              <a:rPr lang="en-US" altLang="zh-TW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args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){</a:t>
            </a:r>
          </a:p>
          <a:p>
            <a:pPr>
              <a:lnSpc>
                <a:spcPts val="24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   //</a:t>
            </a: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创建农夫对象</a:t>
            </a:r>
          </a:p>
          <a:p>
            <a:pPr>
              <a:lnSpc>
                <a:spcPts val="2400"/>
              </a:lnSpc>
            </a:pP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   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Farmer </a:t>
            </a:r>
            <a:r>
              <a:rPr lang="en-US" altLang="zh-TW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farmer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= new Farmer();</a:t>
            </a:r>
          </a:p>
          <a:p>
            <a:pPr>
              <a:lnSpc>
                <a:spcPts val="24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   //</a:t>
            </a: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农夫做一件事情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--&gt; </a:t>
            </a: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养猪</a:t>
            </a:r>
          </a:p>
          <a:p>
            <a:pPr>
              <a:lnSpc>
                <a:spcPts val="2400"/>
              </a:lnSpc>
            </a:pP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   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Pig </a:t>
            </a:r>
            <a:r>
              <a:rPr lang="en-US" altLang="zh-TW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pig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= </a:t>
            </a:r>
            <a:r>
              <a:rPr lang="en-US" altLang="zh-TW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farmer.</a:t>
            </a:r>
            <a:r>
              <a:rPr lang="en-US" altLang="zh-TW" sz="20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feedPig</a:t>
            </a:r>
            <a:r>
              <a:rPr lang="en-US" altLang="zh-TW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( 5 )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;</a:t>
            </a:r>
          </a:p>
          <a:p>
            <a:pPr>
              <a:lnSpc>
                <a:spcPts val="24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   //</a:t>
            </a: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创建屠夫对象</a:t>
            </a:r>
          </a:p>
          <a:p>
            <a:pPr>
              <a:lnSpc>
                <a:spcPts val="2400"/>
              </a:lnSpc>
            </a:pP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   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Butcher </a:t>
            </a:r>
            <a:r>
              <a:rPr lang="en-US" altLang="zh-TW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butcher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= new Butcher();</a:t>
            </a:r>
          </a:p>
          <a:p>
            <a:pPr>
              <a:lnSpc>
                <a:spcPts val="24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   //</a:t>
            </a: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屠夫做事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--&gt; </a:t>
            </a: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杀猪</a:t>
            </a:r>
          </a:p>
          <a:p>
            <a:pPr>
              <a:lnSpc>
                <a:spcPts val="2400"/>
              </a:lnSpc>
            </a:pP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   </a:t>
            </a:r>
            <a:r>
              <a:rPr lang="en-US" altLang="zh-TW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butcher.</a:t>
            </a:r>
            <a:r>
              <a:rPr lang="en-US" altLang="zh-TW" sz="20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killPig</a:t>
            </a:r>
            <a:r>
              <a:rPr lang="en-US" altLang="zh-TW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 pig )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;</a:t>
            </a:r>
          </a:p>
          <a:p>
            <a:pPr>
              <a:lnSpc>
                <a:spcPts val="24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}</a:t>
            </a:r>
          </a:p>
          <a:p>
            <a:pPr>
              <a:lnSpc>
                <a:spcPts val="24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}</a:t>
            </a:r>
            <a:endParaRPr lang="zh-TW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9" name="左中括弧 28">
            <a:extLst>
              <a:ext uri="{FF2B5EF4-FFF2-40B4-BE49-F238E27FC236}">
                <a16:creationId xmlns:a16="http://schemas.microsoft.com/office/drawing/2014/main" id="{8113C27B-44A8-4CD3-98A0-E690C1151A02}"/>
              </a:ext>
            </a:extLst>
          </p:cNvPr>
          <p:cNvSpPr/>
          <p:nvPr/>
        </p:nvSpPr>
        <p:spPr>
          <a:xfrm>
            <a:off x="840751" y="2008222"/>
            <a:ext cx="385675" cy="3388026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左中括弧 29">
            <a:extLst>
              <a:ext uri="{FF2B5EF4-FFF2-40B4-BE49-F238E27FC236}">
                <a16:creationId xmlns:a16="http://schemas.microsoft.com/office/drawing/2014/main" id="{77F0058D-6762-4837-BFF0-B68BEC0D8C24}"/>
              </a:ext>
            </a:extLst>
          </p:cNvPr>
          <p:cNvSpPr/>
          <p:nvPr/>
        </p:nvSpPr>
        <p:spPr>
          <a:xfrm>
            <a:off x="1105118" y="2343955"/>
            <a:ext cx="385675" cy="2691684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D02C47BE-7A09-4712-B4BF-1222BF754586}"/>
              </a:ext>
            </a:extLst>
          </p:cNvPr>
          <p:cNvSpPr/>
          <p:nvPr/>
        </p:nvSpPr>
        <p:spPr>
          <a:xfrm>
            <a:off x="7296920" y="445644"/>
            <a:ext cx="3239881" cy="400110"/>
          </a:xfrm>
          <a:prstGeom prst="rect">
            <a:avLst/>
          </a:prstGeom>
          <a:ln w="19050">
            <a:solidFill>
              <a:srgbClr val="FFFF99"/>
            </a:solidFill>
          </a:ln>
        </p:spPr>
        <p:txBody>
          <a:bodyPr wrap="square">
            <a:spAutoFit/>
          </a:bodyPr>
          <a:lstStyle/>
          <a:p>
            <a:pPr marL="628650" lvl="0" indent="-628650" algn="just" latinLnBrk="0" hangingPunct="0">
              <a:spcAft>
                <a:spcPts val="600"/>
              </a:spcAft>
              <a:defRPr/>
            </a:pPr>
            <a:r>
              <a:rPr lang="zh-TW" altLang="en-US" sz="20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任务：</a:t>
            </a:r>
            <a:r>
              <a:rPr lang="zh-CN" altLang="en-US" sz="20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设计屠夫杀猪问题</a:t>
            </a:r>
            <a:r>
              <a:rPr lang="zh-TW" altLang="en-US" sz="20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。</a:t>
            </a:r>
            <a:endParaRPr lang="en-US" altLang="zh-CN" sz="2000" b="1" dirty="0">
              <a:solidFill>
                <a:srgbClr val="FFFF9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25" name="圖片 24">
            <a:extLst>
              <a:ext uri="{FF2B5EF4-FFF2-40B4-BE49-F238E27FC236}">
                <a16:creationId xmlns:a16="http://schemas.microsoft.com/office/drawing/2014/main" id="{0335665F-AC8C-40F9-A036-B1D9AD64651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10000"/>
                    </a14:imgEffect>
                    <a14:imgEffect>
                      <a14:brightnessContrast bright="30000" contrast="6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81486" y="308667"/>
            <a:ext cx="5105616" cy="6412356"/>
          </a:xfrm>
          <a:prstGeom prst="rect">
            <a:avLst/>
          </a:prstGeom>
        </p:spPr>
      </p:pic>
      <p:pic>
        <p:nvPicPr>
          <p:cNvPr id="27" name="圖片 26">
            <a:extLst>
              <a:ext uri="{FF2B5EF4-FFF2-40B4-BE49-F238E27FC236}">
                <a16:creationId xmlns:a16="http://schemas.microsoft.com/office/drawing/2014/main" id="{C9A165BF-A20A-429F-B1BB-7F973B020D0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10000"/>
                    </a14:imgEffect>
                    <a14:imgEffect>
                      <a14:brightnessContrast bright="30000" contras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7586" y="1442869"/>
            <a:ext cx="6468378" cy="4143953"/>
          </a:xfrm>
          <a:prstGeom prst="rect">
            <a:avLst/>
          </a:prstGeom>
        </p:spPr>
      </p:pic>
      <p:pic>
        <p:nvPicPr>
          <p:cNvPr id="32" name="圖片 31">
            <a:extLst>
              <a:ext uri="{FF2B5EF4-FFF2-40B4-BE49-F238E27FC236}">
                <a16:creationId xmlns:a16="http://schemas.microsoft.com/office/drawing/2014/main" id="{31970606-6C71-4C76-8372-0E552142D84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harpenSoften amount="10000"/>
                    </a14:imgEffect>
                    <a14:imgEffect>
                      <a14:brightnessContrast bright="30000" contras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4882" y="1357132"/>
            <a:ext cx="6592220" cy="4315427"/>
          </a:xfrm>
          <a:prstGeom prst="rect">
            <a:avLst/>
          </a:prstGeom>
        </p:spPr>
      </p:pic>
      <p:pic>
        <p:nvPicPr>
          <p:cNvPr id="34" name="圖片 33">
            <a:extLst>
              <a:ext uri="{FF2B5EF4-FFF2-40B4-BE49-F238E27FC236}">
                <a16:creationId xmlns:a16="http://schemas.microsoft.com/office/drawing/2014/main" id="{912A0EA1-5A46-454A-8F98-61B0B8548D8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harpenSoften amount="10000"/>
                    </a14:imgEffect>
                    <a14:imgEffect>
                      <a14:brightnessContrast bright="30000" contras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4935" y="1152316"/>
            <a:ext cx="6392167" cy="4725059"/>
          </a:xfrm>
          <a:prstGeom prst="rect">
            <a:avLst/>
          </a:prstGeom>
        </p:spPr>
      </p:pic>
      <p:pic>
        <p:nvPicPr>
          <p:cNvPr id="38" name="圖片 37">
            <a:extLst>
              <a:ext uri="{FF2B5EF4-FFF2-40B4-BE49-F238E27FC236}">
                <a16:creationId xmlns:a16="http://schemas.microsoft.com/office/drawing/2014/main" id="{0D843B07-9389-4CA1-B638-BC7F4FEB00E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sharpenSoften amount="10000"/>
                    </a14:imgEffect>
                    <a14:imgEffect>
                      <a14:brightnessContrast bright="30000" contras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7588" y="1664356"/>
            <a:ext cx="8959514" cy="3700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250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500"/>
                            </p:stCondLst>
                            <p:childTnLst>
                              <p:par>
                                <p:cTn id="2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2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2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2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2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2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"/>
                            </p:stCondLst>
                            <p:childTnLst>
                              <p:par>
                                <p:cTn id="7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2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1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85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1000"/>
                            </p:stCondLst>
                            <p:childTnLst>
                              <p:par>
                                <p:cTn id="8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0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4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000"/>
                            </p:stCondLst>
                            <p:childTnLst>
                              <p:par>
                                <p:cTn id="9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9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3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1000"/>
                            </p:stCondLst>
                            <p:childTnLst>
                              <p:par>
                                <p:cTn id="10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8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2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1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7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1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  <p:bldP spid="15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5D09AD1A-345F-4DBC-B633-6ECD484106A8}"/>
              </a:ext>
            </a:extLst>
          </p:cNvPr>
          <p:cNvGrpSpPr/>
          <p:nvPr/>
        </p:nvGrpSpPr>
        <p:grpSpPr>
          <a:xfrm>
            <a:off x="10913737" y="328451"/>
            <a:ext cx="1008063" cy="766763"/>
            <a:chOff x="7058025" y="534969"/>
            <a:chExt cx="1008063" cy="766763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03857">
              <a:off x="7456488" y="692132"/>
              <a:ext cx="609600" cy="609600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8025" y="534969"/>
              <a:ext cx="361950" cy="361950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00000">
              <a:off x="7543800" y="548306"/>
              <a:ext cx="180975" cy="180975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656245" y="5871315"/>
            <a:ext cx="379876" cy="37987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9142" y="273359"/>
            <a:ext cx="10487378" cy="747088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lvl="0">
              <a:defRPr/>
            </a:pPr>
            <a:r>
              <a:rPr lang="en-US" altLang="zh-CN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7.11 </a:t>
            </a:r>
            <a:r>
              <a:rPr lang="zh-CN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类和类的关系之包含和依赖</a:t>
            </a:r>
            <a:endParaRPr lang="ko-KR" altLang="en-US" sz="3200" b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야놀자 야체 B" panose="02020603020101020101" pitchFamily="18" charset="-127"/>
            </a:endParaRPr>
          </a:p>
        </p:txBody>
      </p:sp>
      <p:sp>
        <p:nvSpPr>
          <p:cNvPr id="14" name="TextBox 7">
            <a:extLst>
              <a:ext uri="{FF2B5EF4-FFF2-40B4-BE49-F238E27FC236}">
                <a16:creationId xmlns:a16="http://schemas.microsoft.com/office/drawing/2014/main" id="{050060D9-94F3-48AF-87DB-86AF188D5862}"/>
              </a:ext>
            </a:extLst>
          </p:cNvPr>
          <p:cNvSpPr txBox="1"/>
          <p:nvPr/>
        </p:nvSpPr>
        <p:spPr>
          <a:xfrm>
            <a:off x="840751" y="937133"/>
            <a:ext cx="10815494" cy="55082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lvl="0" indent="-342900" algn="just" latinLnBrk="0" hangingPunct="0">
              <a:spcAft>
                <a:spcPts val="600"/>
              </a:spcAft>
              <a:buFont typeface="Wingdings" panose="05000000000000000000" pitchFamily="2" charset="2"/>
              <a:buChar char="n"/>
              <a:defRPr/>
            </a:pPr>
            <a:r>
              <a:rPr lang="zh-TW" altLang="en-US" sz="28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依赖 </a:t>
            </a:r>
            <a:r>
              <a:rPr lang="en-US" altLang="zh-TW" sz="28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use-a</a:t>
            </a:r>
            <a:r>
              <a:rPr lang="en-US" altLang="zh-TW" sz="1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TW" sz="28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(</a:t>
            </a:r>
            <a:r>
              <a:rPr lang="en-US" altLang="zh-TW" sz="1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TW" sz="28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need-a</a:t>
            </a:r>
            <a:r>
              <a:rPr lang="zh-TW" altLang="en-US" sz="1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TW" sz="28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)</a:t>
            </a:r>
            <a:r>
              <a:rPr lang="en-US" altLang="zh-C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(</a:t>
            </a:r>
            <a:r>
              <a:rPr lang="zh-TW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续</a:t>
            </a:r>
            <a:r>
              <a:rPr lang="en-US" altLang="zh-C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)</a:t>
            </a:r>
            <a:endParaRPr lang="en-US" altLang="zh-CN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>
                <a:solidFill>
                  <a:srgbClr val="FFFF00"/>
                </a:solidFill>
              </a:uFill>
              <a:latin typeface="Comic Sans MS" panose="030F0702030302020204" pitchFamily="66" charset="0"/>
              <a:ea typeface="Microsoft JhengHei" panose="020B0604030504040204" pitchFamily="34" charset="-120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22EF2BA6-BC0B-42C8-8A7D-2358FB435923}"/>
              </a:ext>
            </a:extLst>
          </p:cNvPr>
          <p:cNvSpPr/>
          <p:nvPr/>
        </p:nvSpPr>
        <p:spPr>
          <a:xfrm>
            <a:off x="947456" y="1534453"/>
            <a:ext cx="7093327" cy="4666627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lnSpc>
                <a:spcPts val="24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package </a:t>
            </a:r>
            <a:r>
              <a:rPr lang="en-US" altLang="zh-TW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use_a_Relation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;</a:t>
            </a:r>
          </a:p>
          <a:p>
            <a:pPr>
              <a:lnSpc>
                <a:spcPts val="24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public class Pig {</a:t>
            </a:r>
          </a:p>
          <a:p>
            <a:pPr>
              <a:lnSpc>
                <a:spcPts val="24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//</a:t>
            </a: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属性</a:t>
            </a:r>
          </a:p>
          <a:p>
            <a:pPr>
              <a:lnSpc>
                <a:spcPts val="2400"/>
              </a:lnSpc>
            </a:pP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</a:t>
            </a:r>
            <a:r>
              <a:rPr lang="en-US" altLang="zh-TW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private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String name;        //</a:t>
            </a: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名字</a:t>
            </a:r>
          </a:p>
          <a:p>
            <a:pPr>
              <a:lnSpc>
                <a:spcPts val="2400"/>
              </a:lnSpc>
            </a:pP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</a:t>
            </a:r>
            <a:r>
              <a:rPr lang="en-US" altLang="zh-TW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private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int weight = 20;  //</a:t>
            </a: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重量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斤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  <a:endParaRPr lang="zh-TW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lnSpc>
                <a:spcPts val="2400"/>
              </a:lnSpc>
            </a:pP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//</a:t>
            </a: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构造方法</a:t>
            </a:r>
          </a:p>
          <a:p>
            <a:pPr>
              <a:lnSpc>
                <a:spcPts val="2400"/>
              </a:lnSpc>
            </a:pP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public Pig(){ }</a:t>
            </a:r>
          </a:p>
          <a:p>
            <a:pPr>
              <a:lnSpc>
                <a:spcPts val="24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public Pig( String name ){</a:t>
            </a:r>
          </a:p>
          <a:p>
            <a:pPr>
              <a:lnSpc>
                <a:spcPts val="24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   this.name = name;</a:t>
            </a:r>
          </a:p>
          <a:p>
            <a:pPr>
              <a:lnSpc>
                <a:spcPts val="24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}</a:t>
            </a:r>
          </a:p>
          <a:p>
            <a:pPr>
              <a:lnSpc>
                <a:spcPts val="24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//</a:t>
            </a: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方法</a:t>
            </a:r>
          </a:p>
          <a:p>
            <a:pPr>
              <a:lnSpc>
                <a:spcPts val="2400"/>
              </a:lnSpc>
            </a:pP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//</a:t>
            </a: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描述一个方法，表示小猪被杀啦</a:t>
            </a:r>
          </a:p>
          <a:p>
            <a:pPr>
              <a:lnSpc>
                <a:spcPts val="2400"/>
              </a:lnSpc>
            </a:pP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public void </a:t>
            </a:r>
            <a:r>
              <a:rPr lang="en-US" altLang="zh-TW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beKilled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(){</a:t>
            </a:r>
          </a:p>
          <a:p>
            <a:pPr>
              <a:lnSpc>
                <a:spcPts val="24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   </a:t>
            </a:r>
            <a:r>
              <a:rPr lang="en-US" altLang="zh-TW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System.out.println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 this.name + "</a:t>
            </a: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被杀啦，好惨呀！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" );</a:t>
            </a:r>
          </a:p>
          <a:p>
            <a:pPr>
              <a:lnSpc>
                <a:spcPts val="24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}</a:t>
            </a:r>
            <a:endParaRPr lang="zh-TW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9" name="左中括弧 28">
            <a:extLst>
              <a:ext uri="{FF2B5EF4-FFF2-40B4-BE49-F238E27FC236}">
                <a16:creationId xmlns:a16="http://schemas.microsoft.com/office/drawing/2014/main" id="{8113C27B-44A8-4CD3-98A0-E690C1151A02}"/>
              </a:ext>
            </a:extLst>
          </p:cNvPr>
          <p:cNvSpPr/>
          <p:nvPr/>
        </p:nvSpPr>
        <p:spPr>
          <a:xfrm>
            <a:off x="561782" y="2061633"/>
            <a:ext cx="385675" cy="4269751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左中括弧 29">
            <a:extLst>
              <a:ext uri="{FF2B5EF4-FFF2-40B4-BE49-F238E27FC236}">
                <a16:creationId xmlns:a16="http://schemas.microsoft.com/office/drawing/2014/main" id="{77F0058D-6762-4837-BFF0-B68BEC0D8C24}"/>
              </a:ext>
            </a:extLst>
          </p:cNvPr>
          <p:cNvSpPr/>
          <p:nvPr/>
        </p:nvSpPr>
        <p:spPr>
          <a:xfrm>
            <a:off x="826149" y="3910157"/>
            <a:ext cx="385675" cy="581338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D02C47BE-7A09-4712-B4BF-1222BF754586}"/>
              </a:ext>
            </a:extLst>
          </p:cNvPr>
          <p:cNvSpPr/>
          <p:nvPr/>
        </p:nvSpPr>
        <p:spPr>
          <a:xfrm>
            <a:off x="7296920" y="445644"/>
            <a:ext cx="3239881" cy="400110"/>
          </a:xfrm>
          <a:prstGeom prst="rect">
            <a:avLst/>
          </a:prstGeom>
          <a:ln w="19050">
            <a:solidFill>
              <a:srgbClr val="FFFF99"/>
            </a:solidFill>
          </a:ln>
        </p:spPr>
        <p:txBody>
          <a:bodyPr wrap="square">
            <a:spAutoFit/>
          </a:bodyPr>
          <a:lstStyle/>
          <a:p>
            <a:pPr marL="628650" lvl="0" indent="-628650" algn="just" latinLnBrk="0" hangingPunct="0">
              <a:spcAft>
                <a:spcPts val="600"/>
              </a:spcAft>
              <a:defRPr/>
            </a:pPr>
            <a:r>
              <a:rPr lang="zh-TW" altLang="en-US" sz="20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任务：优化</a:t>
            </a:r>
            <a:r>
              <a:rPr lang="zh-CN" altLang="en-US" sz="20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屠夫杀猪问题</a:t>
            </a:r>
            <a:r>
              <a:rPr lang="zh-TW" altLang="en-US" sz="20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。</a:t>
            </a:r>
            <a:endParaRPr lang="en-US" altLang="zh-CN" sz="2000" b="1" dirty="0">
              <a:solidFill>
                <a:srgbClr val="FFFF9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259C44FF-A35F-4395-9C5B-89CEF356F052}"/>
              </a:ext>
            </a:extLst>
          </p:cNvPr>
          <p:cNvSpPr/>
          <p:nvPr/>
        </p:nvSpPr>
        <p:spPr>
          <a:xfrm>
            <a:off x="7221183" y="1089057"/>
            <a:ext cx="4970817" cy="5020021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lnSpc>
                <a:spcPts val="24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// </a:t>
            </a: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描述一个方法，让猪长肉</a:t>
            </a:r>
          </a:p>
          <a:p>
            <a:pPr>
              <a:lnSpc>
                <a:spcPts val="2400"/>
              </a:lnSpc>
            </a:pP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// </a:t>
            </a: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算法：每一个月长到前一个月的两倍</a:t>
            </a:r>
          </a:p>
          <a:p>
            <a:pPr>
              <a:lnSpc>
                <a:spcPts val="2400"/>
              </a:lnSpc>
            </a:pP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public </a:t>
            </a:r>
            <a:r>
              <a:rPr lang="en-US" altLang="zh-TW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void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growUp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 int month ){</a:t>
            </a:r>
          </a:p>
          <a:p>
            <a:pPr>
              <a:lnSpc>
                <a:spcPts val="24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   for( int </a:t>
            </a:r>
            <a:r>
              <a:rPr lang="en-US" altLang="zh-TW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= 1; </a:t>
            </a:r>
            <a:r>
              <a:rPr lang="en-US" altLang="zh-TW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&lt;= month; </a:t>
            </a:r>
            <a:r>
              <a:rPr lang="en-US" altLang="zh-TW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++ ){</a:t>
            </a:r>
          </a:p>
          <a:p>
            <a:pPr>
              <a:lnSpc>
                <a:spcPts val="24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       </a:t>
            </a:r>
            <a:r>
              <a:rPr lang="en-US" altLang="zh-TW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this.weight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*= 2;</a:t>
            </a:r>
          </a:p>
          <a:p>
            <a:pPr>
              <a:lnSpc>
                <a:spcPts val="24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   }</a:t>
            </a:r>
          </a:p>
          <a:p>
            <a:pPr>
              <a:lnSpc>
                <a:spcPts val="24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   </a:t>
            </a:r>
            <a:r>
              <a:rPr lang="en-US" altLang="zh-TW" sz="2000" b="1" strike="dblStrike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return </a:t>
            </a:r>
            <a:r>
              <a:rPr lang="en-US" altLang="zh-TW" sz="2000" b="1" strike="dblStrike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this.weight</a:t>
            </a:r>
            <a:r>
              <a:rPr lang="en-US" altLang="zh-TW" sz="2000" b="1" strike="dblStrike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;</a:t>
            </a:r>
          </a:p>
          <a:p>
            <a:pPr>
              <a:lnSpc>
                <a:spcPts val="24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}</a:t>
            </a:r>
          </a:p>
          <a:p>
            <a:pPr>
              <a:lnSpc>
                <a:spcPts val="24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</a:t>
            </a:r>
            <a:r>
              <a:rPr lang="en-US" altLang="zh-TW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//</a:t>
            </a:r>
            <a:r>
              <a:rPr lang="zh-TW" altLang="en-US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描述一个方法，猪告知牠的体重</a:t>
            </a:r>
          </a:p>
          <a:p>
            <a:pPr>
              <a:lnSpc>
                <a:spcPts val="2400"/>
              </a:lnSpc>
            </a:pPr>
            <a:r>
              <a:rPr lang="zh-TW" altLang="en-US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</a:t>
            </a:r>
            <a:r>
              <a:rPr lang="en-US" altLang="zh-TW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public int </a:t>
            </a:r>
            <a:r>
              <a:rPr lang="en-US" altLang="zh-TW" sz="20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getWeight</a:t>
            </a:r>
            <a:r>
              <a:rPr lang="en-US" altLang="zh-TW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(){</a:t>
            </a:r>
          </a:p>
          <a:p>
            <a:pPr>
              <a:lnSpc>
                <a:spcPts val="2400"/>
              </a:lnSpc>
            </a:pPr>
            <a:r>
              <a:rPr lang="en-US" altLang="zh-TW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   return </a:t>
            </a:r>
            <a:r>
              <a:rPr lang="en-US" altLang="zh-TW" sz="20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this.weight</a:t>
            </a:r>
            <a:r>
              <a:rPr lang="en-US" altLang="zh-TW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;</a:t>
            </a:r>
          </a:p>
          <a:p>
            <a:pPr>
              <a:lnSpc>
                <a:spcPts val="2400"/>
              </a:lnSpc>
            </a:pPr>
            <a:r>
              <a:rPr lang="en-US" altLang="zh-TW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}</a:t>
            </a:r>
          </a:p>
          <a:p>
            <a:pPr>
              <a:lnSpc>
                <a:spcPts val="2400"/>
              </a:lnSpc>
            </a:pPr>
            <a:r>
              <a:rPr lang="en-US" altLang="zh-TW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public String </a:t>
            </a:r>
            <a:r>
              <a:rPr lang="en-US" altLang="zh-TW" sz="20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getName</a:t>
            </a:r>
            <a:r>
              <a:rPr lang="en-US" altLang="zh-TW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(){</a:t>
            </a:r>
          </a:p>
          <a:p>
            <a:pPr>
              <a:lnSpc>
                <a:spcPts val="2400"/>
              </a:lnSpc>
            </a:pPr>
            <a:r>
              <a:rPr lang="en-US" altLang="zh-TW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   return this.name;</a:t>
            </a:r>
          </a:p>
          <a:p>
            <a:pPr>
              <a:lnSpc>
                <a:spcPts val="2400"/>
              </a:lnSpc>
            </a:pPr>
            <a:r>
              <a:rPr lang="en-US" altLang="zh-TW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}</a:t>
            </a:r>
          </a:p>
          <a:p>
            <a:pPr>
              <a:lnSpc>
                <a:spcPts val="24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}</a:t>
            </a:r>
            <a:endParaRPr lang="zh-TW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7" name="左中括弧 16">
            <a:extLst>
              <a:ext uri="{FF2B5EF4-FFF2-40B4-BE49-F238E27FC236}">
                <a16:creationId xmlns:a16="http://schemas.microsoft.com/office/drawing/2014/main" id="{A2A91C0D-6D49-4CF6-B334-AB13CD9CA955}"/>
              </a:ext>
            </a:extLst>
          </p:cNvPr>
          <p:cNvSpPr/>
          <p:nvPr/>
        </p:nvSpPr>
        <p:spPr>
          <a:xfrm>
            <a:off x="826148" y="5416536"/>
            <a:ext cx="385675" cy="579997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1004AD09-D424-4204-87FD-CE02F29B118E}"/>
              </a:ext>
            </a:extLst>
          </p:cNvPr>
          <p:cNvSpPr/>
          <p:nvPr/>
        </p:nvSpPr>
        <p:spPr>
          <a:xfrm>
            <a:off x="364975" y="6201080"/>
            <a:ext cx="846848" cy="246215"/>
          </a:xfrm>
          <a:prstGeom prst="rect">
            <a:avLst/>
          </a:prstGeom>
          <a:solidFill>
            <a:srgbClr val="0037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左中括弧 17">
            <a:extLst>
              <a:ext uri="{FF2B5EF4-FFF2-40B4-BE49-F238E27FC236}">
                <a16:creationId xmlns:a16="http://schemas.microsoft.com/office/drawing/2014/main" id="{2048F4D1-66D6-4AEA-B0AF-EB71B2C3F6DE}"/>
              </a:ext>
            </a:extLst>
          </p:cNvPr>
          <p:cNvSpPr/>
          <p:nvPr/>
        </p:nvSpPr>
        <p:spPr>
          <a:xfrm>
            <a:off x="6804717" y="938952"/>
            <a:ext cx="385675" cy="4925465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DA69EDC0-5FCC-4E7D-9E75-D284E8B45ABA}"/>
              </a:ext>
            </a:extLst>
          </p:cNvPr>
          <p:cNvSpPr/>
          <p:nvPr/>
        </p:nvSpPr>
        <p:spPr>
          <a:xfrm>
            <a:off x="6421427" y="906740"/>
            <a:ext cx="846848" cy="246215"/>
          </a:xfrm>
          <a:prstGeom prst="rect">
            <a:avLst/>
          </a:prstGeom>
          <a:solidFill>
            <a:srgbClr val="015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左中括弧 19">
            <a:extLst>
              <a:ext uri="{FF2B5EF4-FFF2-40B4-BE49-F238E27FC236}">
                <a16:creationId xmlns:a16="http://schemas.microsoft.com/office/drawing/2014/main" id="{32B9CBCA-ABAB-4D19-888A-1363BE4BF4EA}"/>
              </a:ext>
            </a:extLst>
          </p:cNvPr>
          <p:cNvSpPr/>
          <p:nvPr/>
        </p:nvSpPr>
        <p:spPr>
          <a:xfrm>
            <a:off x="7089874" y="1910605"/>
            <a:ext cx="385675" cy="1532586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左中括弧 20">
            <a:extLst>
              <a:ext uri="{FF2B5EF4-FFF2-40B4-BE49-F238E27FC236}">
                <a16:creationId xmlns:a16="http://schemas.microsoft.com/office/drawing/2014/main" id="{134E2147-E313-47ED-A1B7-FC5B6BD77FDC}"/>
              </a:ext>
            </a:extLst>
          </p:cNvPr>
          <p:cNvSpPr/>
          <p:nvPr/>
        </p:nvSpPr>
        <p:spPr>
          <a:xfrm>
            <a:off x="7327546" y="2178599"/>
            <a:ext cx="385675" cy="659285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左中括弧 22">
            <a:extLst>
              <a:ext uri="{FF2B5EF4-FFF2-40B4-BE49-F238E27FC236}">
                <a16:creationId xmlns:a16="http://schemas.microsoft.com/office/drawing/2014/main" id="{F3511A21-37C1-4318-B19C-455FD265B3CC}"/>
              </a:ext>
            </a:extLst>
          </p:cNvPr>
          <p:cNvSpPr/>
          <p:nvPr/>
        </p:nvSpPr>
        <p:spPr>
          <a:xfrm>
            <a:off x="7089874" y="4024530"/>
            <a:ext cx="385675" cy="653942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左中括弧 23">
            <a:extLst>
              <a:ext uri="{FF2B5EF4-FFF2-40B4-BE49-F238E27FC236}">
                <a16:creationId xmlns:a16="http://schemas.microsoft.com/office/drawing/2014/main" id="{CE9410E5-1720-4BD4-8782-D6DC25F1879A}"/>
              </a:ext>
            </a:extLst>
          </p:cNvPr>
          <p:cNvSpPr/>
          <p:nvPr/>
        </p:nvSpPr>
        <p:spPr>
          <a:xfrm>
            <a:off x="7079764" y="4949570"/>
            <a:ext cx="385675" cy="643301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7DEAEBAE-C7E2-4C4B-8485-F8A6E14FC9C8}"/>
              </a:ext>
            </a:extLst>
          </p:cNvPr>
          <p:cNvSpPr/>
          <p:nvPr/>
        </p:nvSpPr>
        <p:spPr>
          <a:xfrm>
            <a:off x="3133086" y="2231192"/>
            <a:ext cx="5838455" cy="3139321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 marL="0" lvl="1" algn="just" latinLnBrk="0" hangingPunct="0">
              <a:buSzPct val="80000"/>
              <a:defRPr/>
            </a:pPr>
            <a:r>
              <a:rPr lang="zh-TW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编写应用程序代码时，应确保程序代码具备以下特性，并养成良好编写代码习惯：</a:t>
            </a:r>
            <a:endParaRPr lang="en-US" altLang="zh-TW" b="1" dirty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>
                <a:solidFill>
                  <a:srgbClr val="FFFF00"/>
                </a:solidFill>
              </a:u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357188" lvl="1" indent="-357188" algn="just" latinLnBrk="0" hangingPunct="0">
              <a:buSzPct val="80000"/>
              <a:defRPr/>
            </a:pPr>
            <a:r>
              <a:rPr lang="en-US" altLang="zh-TW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1.</a:t>
            </a:r>
            <a:r>
              <a:rPr lang="zh-CN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可读性</a:t>
            </a:r>
          </a:p>
          <a:p>
            <a:pPr marL="357188" lvl="1" algn="just" latinLnBrk="0" hangingPunct="0">
              <a:buSzPct val="80000"/>
              <a:defRPr/>
            </a:pPr>
            <a:r>
              <a:rPr lang="zh-TW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命</a:t>
            </a:r>
            <a:r>
              <a:rPr lang="zh-CN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名规范</a:t>
            </a:r>
            <a:r>
              <a:rPr lang="zh-TW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、规约</a:t>
            </a:r>
            <a:endParaRPr lang="zh-CN" altLang="en-US" b="1" dirty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>
                <a:solidFill>
                  <a:srgbClr val="FFFF00"/>
                </a:solidFill>
              </a:u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357188" lvl="1" algn="just" latinLnBrk="0" hangingPunct="0">
              <a:buSzPct val="80000"/>
              <a:defRPr/>
            </a:pPr>
            <a:r>
              <a:rPr lang="zh-CN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代码缩进</a:t>
            </a:r>
          </a:p>
          <a:p>
            <a:pPr marL="357188" lvl="1" algn="just" latinLnBrk="0" hangingPunct="0">
              <a:buSzPct val="80000"/>
              <a:defRPr/>
            </a:pPr>
            <a:r>
              <a:rPr lang="zh-CN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多添加注释</a:t>
            </a:r>
            <a:endParaRPr lang="en-US" altLang="zh-CN" b="1" dirty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>
                <a:solidFill>
                  <a:srgbClr val="FFFF00"/>
                </a:solidFill>
              </a:u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357188" lvl="1" indent="-357188" algn="just" latinLnBrk="0" hangingPunct="0">
              <a:buSzPct val="80000"/>
              <a:defRPr/>
            </a:pPr>
            <a:r>
              <a:rPr lang="en-US" altLang="zh-TW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2.</a:t>
            </a:r>
            <a:r>
              <a:rPr lang="zh-TW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健壮性</a:t>
            </a:r>
            <a:endParaRPr lang="en-US" altLang="zh-TW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>
                <a:solidFill>
                  <a:srgbClr val="FFFF00"/>
                </a:solidFill>
              </a:u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357188" lvl="1" algn="just" latinLnBrk="0" hangingPunct="0">
              <a:buSzPct val="80000"/>
              <a:defRPr/>
            </a:pPr>
            <a:r>
              <a:rPr lang="zh-TW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程序严谨</a:t>
            </a:r>
            <a:endParaRPr lang="en-US" altLang="zh-TW" b="1" dirty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>
                <a:solidFill>
                  <a:srgbClr val="FFFF00"/>
                </a:solidFill>
              </a:u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lvl="1" algn="just" latinLnBrk="0" hangingPunct="0">
              <a:buSzPct val="80000"/>
              <a:defRPr/>
            </a:pPr>
            <a:r>
              <a:rPr lang="en-US" altLang="zh-TW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3.</a:t>
            </a:r>
            <a:r>
              <a:rPr lang="zh-TW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优化</a:t>
            </a:r>
            <a:endParaRPr lang="en-US" altLang="zh-TW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>
                <a:solidFill>
                  <a:srgbClr val="FFFF00"/>
                </a:solidFill>
              </a:u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357188" lvl="1" latinLnBrk="0" hangingPunct="0">
              <a:buSzPct val="80000"/>
              <a:defRPr/>
            </a:pPr>
            <a:r>
              <a:rPr lang="zh-CN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实现功能的基础上</a:t>
            </a:r>
            <a:r>
              <a:rPr lang="zh-TW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，</a:t>
            </a:r>
            <a:r>
              <a:rPr lang="zh-CN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能不能做优化</a:t>
            </a:r>
            <a:r>
              <a:rPr lang="zh-TW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？</a:t>
            </a:r>
            <a:br>
              <a:rPr lang="en-US" altLang="zh-CN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</a:br>
            <a:r>
              <a:rPr lang="en-US" altLang="zh-CN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lang="zh-CN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代码结构</a:t>
            </a:r>
            <a:r>
              <a:rPr lang="zh-TW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CN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  <a:sym typeface="Wingdings" panose="05000000000000000000" pitchFamily="2" charset="2"/>
              </a:rPr>
              <a:t></a:t>
            </a:r>
            <a:r>
              <a:rPr lang="zh-TW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  <a:sym typeface="Wingdings" panose="05000000000000000000" pitchFamily="2" charset="2"/>
              </a:rPr>
              <a:t> </a:t>
            </a:r>
            <a:r>
              <a:rPr lang="zh-CN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简单</a:t>
            </a:r>
            <a:r>
              <a:rPr lang="zh-TW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、</a:t>
            </a:r>
            <a:r>
              <a:rPr lang="zh-CN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减少冗余</a:t>
            </a:r>
            <a:r>
              <a:rPr lang="zh-TW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、</a:t>
            </a:r>
            <a:r>
              <a:rPr lang="zh-CN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性能</a:t>
            </a:r>
            <a:r>
              <a:rPr lang="zh-TW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、</a:t>
            </a:r>
            <a:r>
              <a:rPr lang="zh-CN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内存空间</a:t>
            </a:r>
            <a:r>
              <a:rPr lang="en-US" altLang="zh-CN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  <a:endParaRPr lang="zh-TW" altLang="en-US" b="1" dirty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>
                <a:solidFill>
                  <a:srgbClr val="FFFF00"/>
                </a:solidFill>
              </a:u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104135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2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2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2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2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000"/>
                            </p:stCondLst>
                            <p:childTnLst>
                              <p:par>
                                <p:cTn id="6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2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500"/>
                            </p:stCondLst>
                            <p:childTnLst>
                              <p:par>
                                <p:cTn id="7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2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00"/>
                            </p:stCondLst>
                            <p:childTnLst>
                              <p:par>
                                <p:cTn id="7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2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000"/>
                            </p:stCondLst>
                            <p:childTnLst>
                              <p:par>
                                <p:cTn id="8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2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1500"/>
                            </p:stCondLst>
                            <p:childTnLst>
                              <p:par>
                                <p:cTn id="8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2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2000"/>
                            </p:stCondLst>
                            <p:childTnLst>
                              <p:par>
                                <p:cTn id="9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2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2500"/>
                            </p:stCondLst>
                            <p:childTnLst>
                              <p:par>
                                <p:cTn id="9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1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500"/>
                            </p:stCondLst>
                            <p:childTnLst>
                              <p:par>
                                <p:cTn id="10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500"/>
                            </p:stCondLst>
                            <p:childTnLst>
                              <p:par>
                                <p:cTn id="1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500"/>
                            </p:stCondLst>
                            <p:childTnLst>
                              <p:par>
                                <p:cTn id="1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4" dur="500"/>
                                        <p:tgtEl>
                                          <p:spTgt spid="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1000"/>
                            </p:stCondLst>
                            <p:childTnLst>
                              <p:par>
                                <p:cTn id="12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3" dur="500"/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500"/>
                            </p:stCondLst>
                            <p:childTnLst>
                              <p:par>
                                <p:cTn id="1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7" dur="500"/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1000"/>
                            </p:stCondLst>
                            <p:childTnLst>
                              <p:par>
                                <p:cTn id="13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1500"/>
                            </p:stCondLst>
                            <p:childTnLst>
                              <p:par>
                                <p:cTn id="14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5" dur="500"/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0" dur="500"/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5" dur="500"/>
                                        <p:tgtEl>
                                          <p:spTgt spid="1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500"/>
                            </p:stCondLst>
                            <p:childTnLst>
                              <p:par>
                                <p:cTn id="15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9" dur="500"/>
                                        <p:tgtEl>
                                          <p:spTgt spid="1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1000"/>
                            </p:stCondLst>
                            <p:childTnLst>
                              <p:par>
                                <p:cTn id="16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3" dur="500"/>
                                        <p:tgtEl>
                                          <p:spTgt spid="1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1500"/>
                            </p:stCondLst>
                            <p:childTnLst>
                              <p:par>
                                <p:cTn id="16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7" dur="500"/>
                                        <p:tgtEl>
                                          <p:spTgt spid="1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2000"/>
                            </p:stCondLst>
                            <p:childTnLst>
                              <p:par>
                                <p:cTn id="16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" fill="hold">
                      <p:stCondLst>
                        <p:cond delay="indefinite"/>
                      </p:stCondLst>
                      <p:childTnLst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6" dur="500"/>
                                        <p:tgtEl>
                                          <p:spTgt spid="1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7" fill="hold">
                            <p:stCondLst>
                              <p:cond delay="500"/>
                            </p:stCondLst>
                            <p:childTnLst>
                              <p:par>
                                <p:cTn id="17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0" dur="500"/>
                                        <p:tgtEl>
                                          <p:spTgt spid="1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1" fill="hold">
                            <p:stCondLst>
                              <p:cond delay="1000"/>
                            </p:stCondLst>
                            <p:childTnLst>
                              <p:par>
                                <p:cTn id="18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4" dur="500"/>
                                        <p:tgtEl>
                                          <p:spTgt spid="1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5" fill="hold">
                            <p:stCondLst>
                              <p:cond delay="1500"/>
                            </p:stCondLst>
                            <p:childTnLst>
                              <p:par>
                                <p:cTn id="18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  <p:bldP spid="15" grpId="0" animBg="1"/>
      <p:bldP spid="17" grpId="0" animBg="1"/>
      <p:bldP spid="18" grpId="0" animBg="1"/>
      <p:bldP spid="20" grpId="0" animBg="1"/>
      <p:bldP spid="21" grpId="0" animBg="1"/>
      <p:bldP spid="23" grpId="0" animBg="1"/>
      <p:bldP spid="24" grpId="0" animBg="1"/>
      <p:bldP spid="25" grpId="0" animBg="1"/>
      <p:bldP spid="25" grpId="1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5D09AD1A-345F-4DBC-B633-6ECD484106A8}"/>
              </a:ext>
            </a:extLst>
          </p:cNvPr>
          <p:cNvGrpSpPr/>
          <p:nvPr/>
        </p:nvGrpSpPr>
        <p:grpSpPr>
          <a:xfrm>
            <a:off x="10913737" y="328451"/>
            <a:ext cx="1008063" cy="766763"/>
            <a:chOff x="7058025" y="534969"/>
            <a:chExt cx="1008063" cy="766763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03857">
              <a:off x="7456488" y="692132"/>
              <a:ext cx="609600" cy="609600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8025" y="534969"/>
              <a:ext cx="361950" cy="361950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00000">
              <a:off x="7543800" y="548306"/>
              <a:ext cx="180975" cy="180975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656245" y="5871315"/>
            <a:ext cx="379876" cy="37987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9142" y="273359"/>
            <a:ext cx="10487378" cy="747088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lvl="0">
              <a:defRPr/>
            </a:pPr>
            <a:r>
              <a:rPr lang="en-US" altLang="zh-CN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7.11 </a:t>
            </a:r>
            <a:r>
              <a:rPr lang="zh-CN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类和类的关系之包含和依赖</a:t>
            </a:r>
            <a:endParaRPr lang="ko-KR" altLang="en-US" sz="3200" b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야놀자 야체 B" panose="02020603020101020101" pitchFamily="18" charset="-127"/>
            </a:endParaRPr>
          </a:p>
        </p:txBody>
      </p:sp>
      <p:sp>
        <p:nvSpPr>
          <p:cNvPr id="14" name="TextBox 7">
            <a:extLst>
              <a:ext uri="{FF2B5EF4-FFF2-40B4-BE49-F238E27FC236}">
                <a16:creationId xmlns:a16="http://schemas.microsoft.com/office/drawing/2014/main" id="{050060D9-94F3-48AF-87DB-86AF188D5862}"/>
              </a:ext>
            </a:extLst>
          </p:cNvPr>
          <p:cNvSpPr txBox="1"/>
          <p:nvPr/>
        </p:nvSpPr>
        <p:spPr>
          <a:xfrm>
            <a:off x="840751" y="937133"/>
            <a:ext cx="10815494" cy="55082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lvl="0" indent="-342900" algn="just" latinLnBrk="0" hangingPunct="0">
              <a:spcAft>
                <a:spcPts val="600"/>
              </a:spcAft>
              <a:buFont typeface="Wingdings" panose="05000000000000000000" pitchFamily="2" charset="2"/>
              <a:buChar char="n"/>
              <a:defRPr/>
            </a:pPr>
            <a:r>
              <a:rPr lang="zh-TW" altLang="en-US" sz="28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依赖 </a:t>
            </a:r>
            <a:r>
              <a:rPr lang="en-US" altLang="zh-TW" sz="28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use-a</a:t>
            </a:r>
            <a:r>
              <a:rPr lang="en-US" altLang="zh-TW" sz="1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TW" sz="28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(</a:t>
            </a:r>
            <a:r>
              <a:rPr lang="en-US" altLang="zh-TW" sz="1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TW" sz="28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need-a</a:t>
            </a:r>
            <a:r>
              <a:rPr lang="zh-TW" altLang="en-US" sz="1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TW" sz="28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)</a:t>
            </a:r>
            <a:r>
              <a:rPr lang="en-US" altLang="zh-C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(</a:t>
            </a:r>
            <a:r>
              <a:rPr lang="zh-TW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续</a:t>
            </a:r>
            <a:r>
              <a:rPr lang="en-US" altLang="zh-C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)</a:t>
            </a:r>
            <a:endParaRPr lang="en-US" altLang="zh-CN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>
                <a:solidFill>
                  <a:srgbClr val="FFFF00"/>
                </a:solidFill>
              </a:uFill>
              <a:latin typeface="Comic Sans MS" panose="030F0702030302020204" pitchFamily="66" charset="0"/>
              <a:ea typeface="Microsoft JhengHei" panose="020B0604030504040204" pitchFamily="34" charset="-120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22EF2BA6-BC0B-42C8-8A7D-2358FB435923}"/>
              </a:ext>
            </a:extLst>
          </p:cNvPr>
          <p:cNvSpPr/>
          <p:nvPr/>
        </p:nvSpPr>
        <p:spPr>
          <a:xfrm>
            <a:off x="1226425" y="1487959"/>
            <a:ext cx="7409575" cy="3547232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lnSpc>
                <a:spcPts val="24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package </a:t>
            </a:r>
            <a:r>
              <a:rPr lang="en-US" altLang="zh-TW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use_a_Relation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;</a:t>
            </a:r>
          </a:p>
          <a:p>
            <a:pPr>
              <a:lnSpc>
                <a:spcPts val="24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public class Farmer {</a:t>
            </a:r>
          </a:p>
          <a:p>
            <a:pPr>
              <a:lnSpc>
                <a:spcPts val="24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//</a:t>
            </a: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方法</a:t>
            </a:r>
          </a:p>
          <a:p>
            <a:pPr>
              <a:lnSpc>
                <a:spcPts val="2400"/>
              </a:lnSpc>
            </a:pP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//</a:t>
            </a: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设计农夫养猪方法，返回值为一头猪，需要条件为养几个月</a:t>
            </a:r>
          </a:p>
          <a:p>
            <a:pPr>
              <a:lnSpc>
                <a:spcPts val="2400"/>
              </a:lnSpc>
            </a:pP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public Pig </a:t>
            </a:r>
            <a:r>
              <a:rPr lang="en-US" altLang="zh-TW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feedPig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 int month ){</a:t>
            </a:r>
          </a:p>
          <a:p>
            <a:pPr>
              <a:lnSpc>
                <a:spcPts val="24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   //</a:t>
            </a: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在农夫的方法中使用到了猪的对象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依赖关系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</a:p>
          <a:p>
            <a:pPr>
              <a:lnSpc>
                <a:spcPts val="24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   Pig </a:t>
            </a:r>
            <a:r>
              <a:rPr lang="en-US" altLang="zh-TW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pig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= new Pig( "</a:t>
            </a: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小花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" );</a:t>
            </a:r>
          </a:p>
          <a:p>
            <a:pPr>
              <a:lnSpc>
                <a:spcPts val="24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   </a:t>
            </a:r>
            <a:r>
              <a:rPr lang="en-US" altLang="zh-TW" sz="2000" b="1" strike="dblStrike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pig.weight</a:t>
            </a:r>
            <a:r>
              <a:rPr lang="en-US" altLang="zh-TW" sz="2000" b="1" strike="dblStrike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= </a:t>
            </a:r>
            <a:r>
              <a:rPr lang="en-US" altLang="zh-TW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pig.growUp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 month );</a:t>
            </a:r>
          </a:p>
          <a:p>
            <a:pPr>
              <a:lnSpc>
                <a:spcPts val="24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   return pig;</a:t>
            </a:r>
          </a:p>
          <a:p>
            <a:pPr>
              <a:lnSpc>
                <a:spcPts val="24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}</a:t>
            </a:r>
          </a:p>
          <a:p>
            <a:pPr>
              <a:lnSpc>
                <a:spcPts val="24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}</a:t>
            </a:r>
            <a:endParaRPr lang="zh-TW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9" name="左中括弧 28">
            <a:extLst>
              <a:ext uri="{FF2B5EF4-FFF2-40B4-BE49-F238E27FC236}">
                <a16:creationId xmlns:a16="http://schemas.microsoft.com/office/drawing/2014/main" id="{8113C27B-44A8-4CD3-98A0-E690C1151A02}"/>
              </a:ext>
            </a:extLst>
          </p:cNvPr>
          <p:cNvSpPr/>
          <p:nvPr/>
        </p:nvSpPr>
        <p:spPr>
          <a:xfrm>
            <a:off x="840751" y="2015138"/>
            <a:ext cx="385675" cy="2737165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左中括弧 29">
            <a:extLst>
              <a:ext uri="{FF2B5EF4-FFF2-40B4-BE49-F238E27FC236}">
                <a16:creationId xmlns:a16="http://schemas.microsoft.com/office/drawing/2014/main" id="{77F0058D-6762-4837-BFF0-B68BEC0D8C24}"/>
              </a:ext>
            </a:extLst>
          </p:cNvPr>
          <p:cNvSpPr/>
          <p:nvPr/>
        </p:nvSpPr>
        <p:spPr>
          <a:xfrm>
            <a:off x="1105118" y="2975020"/>
            <a:ext cx="385675" cy="1451120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D02C47BE-7A09-4712-B4BF-1222BF754586}"/>
              </a:ext>
            </a:extLst>
          </p:cNvPr>
          <p:cNvSpPr/>
          <p:nvPr/>
        </p:nvSpPr>
        <p:spPr>
          <a:xfrm>
            <a:off x="7296920" y="445644"/>
            <a:ext cx="3239881" cy="400110"/>
          </a:xfrm>
          <a:prstGeom prst="rect">
            <a:avLst/>
          </a:prstGeom>
          <a:ln w="19050">
            <a:solidFill>
              <a:srgbClr val="FFFF99"/>
            </a:solidFill>
          </a:ln>
        </p:spPr>
        <p:txBody>
          <a:bodyPr wrap="square">
            <a:spAutoFit/>
          </a:bodyPr>
          <a:lstStyle/>
          <a:p>
            <a:pPr marL="628650" lvl="0" indent="-628650" algn="just" latinLnBrk="0" hangingPunct="0">
              <a:spcAft>
                <a:spcPts val="600"/>
              </a:spcAft>
              <a:defRPr/>
            </a:pPr>
            <a:r>
              <a:rPr lang="zh-TW" altLang="en-US" sz="20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任务：优化</a:t>
            </a:r>
            <a:r>
              <a:rPr lang="zh-CN" altLang="en-US" sz="20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屠夫杀猪问题</a:t>
            </a:r>
            <a:r>
              <a:rPr lang="zh-TW" altLang="en-US" sz="20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。</a:t>
            </a:r>
            <a:endParaRPr lang="en-US" altLang="zh-CN" sz="2000" b="1" dirty="0">
              <a:solidFill>
                <a:srgbClr val="FFFF9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905767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500"/>
                            </p:stCondLst>
                            <p:childTnLst>
                              <p:par>
                                <p:cTn id="2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500"/>
                            </p:stCondLst>
                            <p:childTnLst>
                              <p:par>
                                <p:cTn id="4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2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000"/>
                            </p:stCondLst>
                            <p:childTnLst>
                              <p:par>
                                <p:cTn id="4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2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2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000"/>
                            </p:stCondLst>
                            <p:childTnLst>
                              <p:par>
                                <p:cTn id="5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2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500"/>
                            </p:stCondLst>
                            <p:childTnLst>
                              <p:par>
                                <p:cTn id="6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2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  <p:bldP spid="15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5D09AD1A-345F-4DBC-B633-6ECD484106A8}"/>
              </a:ext>
            </a:extLst>
          </p:cNvPr>
          <p:cNvGrpSpPr/>
          <p:nvPr/>
        </p:nvGrpSpPr>
        <p:grpSpPr>
          <a:xfrm>
            <a:off x="10913737" y="328451"/>
            <a:ext cx="1008063" cy="766763"/>
            <a:chOff x="7058025" y="534969"/>
            <a:chExt cx="1008063" cy="766763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03857">
              <a:off x="7456488" y="692132"/>
              <a:ext cx="609600" cy="609600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8025" y="534969"/>
              <a:ext cx="361950" cy="361950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00000">
              <a:off x="7543800" y="548306"/>
              <a:ext cx="180975" cy="180975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656245" y="5871315"/>
            <a:ext cx="379876" cy="37987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9142" y="273359"/>
            <a:ext cx="10487378" cy="747088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lvl="0">
              <a:defRPr/>
            </a:pPr>
            <a:r>
              <a:rPr lang="en-US" altLang="zh-CN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7.11 </a:t>
            </a:r>
            <a:r>
              <a:rPr lang="zh-CN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类和类的关系之包含和依赖</a:t>
            </a:r>
            <a:endParaRPr lang="ko-KR" altLang="en-US" sz="3200" b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야놀자 야체 B" panose="02020603020101020101" pitchFamily="18" charset="-127"/>
            </a:endParaRPr>
          </a:p>
        </p:txBody>
      </p:sp>
      <p:sp>
        <p:nvSpPr>
          <p:cNvPr id="14" name="TextBox 7">
            <a:extLst>
              <a:ext uri="{FF2B5EF4-FFF2-40B4-BE49-F238E27FC236}">
                <a16:creationId xmlns:a16="http://schemas.microsoft.com/office/drawing/2014/main" id="{050060D9-94F3-48AF-87DB-86AF188D5862}"/>
              </a:ext>
            </a:extLst>
          </p:cNvPr>
          <p:cNvSpPr txBox="1"/>
          <p:nvPr/>
        </p:nvSpPr>
        <p:spPr>
          <a:xfrm>
            <a:off x="840751" y="937133"/>
            <a:ext cx="10815494" cy="55082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lvl="0" indent="-342900" algn="just" latinLnBrk="0" hangingPunct="0">
              <a:spcAft>
                <a:spcPts val="600"/>
              </a:spcAft>
              <a:buFont typeface="Wingdings" panose="05000000000000000000" pitchFamily="2" charset="2"/>
              <a:buChar char="n"/>
              <a:defRPr/>
            </a:pPr>
            <a:r>
              <a:rPr lang="zh-TW" altLang="en-US" sz="28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依赖 </a:t>
            </a:r>
            <a:r>
              <a:rPr lang="en-US" altLang="zh-TW" sz="28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use-a</a:t>
            </a:r>
            <a:r>
              <a:rPr lang="en-US" altLang="zh-TW" sz="1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TW" sz="28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(</a:t>
            </a:r>
            <a:r>
              <a:rPr lang="en-US" altLang="zh-TW" sz="1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TW" sz="28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need-a</a:t>
            </a:r>
            <a:r>
              <a:rPr lang="zh-TW" altLang="en-US" sz="1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TW" sz="28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)</a:t>
            </a:r>
            <a:r>
              <a:rPr lang="en-US" altLang="zh-C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(</a:t>
            </a:r>
            <a:r>
              <a:rPr lang="zh-TW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续</a:t>
            </a:r>
            <a:r>
              <a:rPr lang="en-US" altLang="zh-C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)</a:t>
            </a:r>
            <a:endParaRPr lang="en-US" altLang="zh-CN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>
                <a:solidFill>
                  <a:srgbClr val="FFFF00"/>
                </a:solidFill>
              </a:uFill>
              <a:latin typeface="Comic Sans MS" panose="030F0702030302020204" pitchFamily="66" charset="0"/>
              <a:ea typeface="Microsoft JhengHei" panose="020B0604030504040204" pitchFamily="34" charset="-120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22EF2BA6-BC0B-42C8-8A7D-2358FB435923}"/>
              </a:ext>
            </a:extLst>
          </p:cNvPr>
          <p:cNvSpPr/>
          <p:nvPr/>
        </p:nvSpPr>
        <p:spPr>
          <a:xfrm>
            <a:off x="1226425" y="1487959"/>
            <a:ext cx="7659998" cy="3858742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lnSpc>
                <a:spcPts val="24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package </a:t>
            </a:r>
            <a:r>
              <a:rPr lang="en-US" altLang="zh-TW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use_a_Relation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;</a:t>
            </a:r>
          </a:p>
          <a:p>
            <a:pPr>
              <a:lnSpc>
                <a:spcPts val="24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public class Butcher {</a:t>
            </a:r>
          </a:p>
          <a:p>
            <a:pPr>
              <a:lnSpc>
                <a:spcPts val="24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//</a:t>
            </a: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方法</a:t>
            </a:r>
          </a:p>
          <a:p>
            <a:pPr>
              <a:lnSpc>
                <a:spcPts val="2400"/>
              </a:lnSpc>
            </a:pP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//</a:t>
            </a: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描述一个屠夫杀猪的方法，需要提供条件为一头猪</a:t>
            </a:r>
          </a:p>
          <a:p>
            <a:pPr>
              <a:lnSpc>
                <a:spcPts val="2400"/>
              </a:lnSpc>
            </a:pP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public void </a:t>
            </a:r>
            <a:r>
              <a:rPr lang="en-US" altLang="zh-TW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killPig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 Pig </a:t>
            </a:r>
            <a:r>
              <a:rPr lang="en-US" altLang="zh-TW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pig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){</a:t>
            </a:r>
          </a:p>
          <a:p>
            <a:pPr>
              <a:lnSpc>
                <a:spcPts val="24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   </a:t>
            </a:r>
            <a:r>
              <a:rPr lang="en-US" altLang="zh-TW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System.out.println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 "</a:t>
            </a: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屠夫执行了杀猪方法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" );</a:t>
            </a:r>
          </a:p>
          <a:p>
            <a:pPr>
              <a:lnSpc>
                <a:spcPts val="24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   String </a:t>
            </a:r>
            <a:r>
              <a:rPr lang="en-US" altLang="zh-TW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pigName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= </a:t>
            </a:r>
            <a:r>
              <a:rPr lang="en-US" altLang="zh-TW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pig.</a:t>
            </a:r>
            <a:r>
              <a:rPr lang="en-US" altLang="zh-TW" sz="20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getName</a:t>
            </a:r>
            <a:r>
              <a:rPr lang="en-US" altLang="zh-TW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()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;</a:t>
            </a:r>
          </a:p>
          <a:p>
            <a:pPr>
              <a:lnSpc>
                <a:spcPts val="24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   int </a:t>
            </a:r>
            <a:r>
              <a:rPr lang="en-US" altLang="zh-TW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pigWeight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= </a:t>
            </a:r>
            <a:r>
              <a:rPr lang="en-US" altLang="zh-TW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pig.</a:t>
            </a:r>
            <a:r>
              <a:rPr lang="en-US" altLang="zh-TW" sz="20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getWeight</a:t>
            </a:r>
            <a:r>
              <a:rPr lang="en-US" altLang="zh-TW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()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;</a:t>
            </a:r>
          </a:p>
          <a:p>
            <a:pPr>
              <a:lnSpc>
                <a:spcPts val="24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   </a:t>
            </a:r>
            <a:r>
              <a:rPr lang="en-US" altLang="zh-TW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System.out.println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 </a:t>
            </a:r>
            <a:r>
              <a:rPr lang="en-US" altLang="zh-TW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pigName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+ "</a:t>
            </a: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的体重为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" + </a:t>
            </a:r>
            <a:r>
              <a:rPr lang="en-US" altLang="zh-TW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pigWeight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);</a:t>
            </a:r>
          </a:p>
          <a:p>
            <a:pPr>
              <a:lnSpc>
                <a:spcPts val="24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   </a:t>
            </a:r>
            <a:r>
              <a:rPr lang="en-US" altLang="zh-TW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pig.beKilled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();</a:t>
            </a:r>
          </a:p>
          <a:p>
            <a:pPr>
              <a:lnSpc>
                <a:spcPts val="24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}</a:t>
            </a:r>
          </a:p>
          <a:p>
            <a:pPr>
              <a:lnSpc>
                <a:spcPts val="24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}</a:t>
            </a:r>
            <a:endParaRPr lang="zh-TW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9" name="左中括弧 28">
            <a:extLst>
              <a:ext uri="{FF2B5EF4-FFF2-40B4-BE49-F238E27FC236}">
                <a16:creationId xmlns:a16="http://schemas.microsoft.com/office/drawing/2014/main" id="{8113C27B-44A8-4CD3-98A0-E690C1151A02}"/>
              </a:ext>
            </a:extLst>
          </p:cNvPr>
          <p:cNvSpPr/>
          <p:nvPr/>
        </p:nvSpPr>
        <p:spPr>
          <a:xfrm>
            <a:off x="840751" y="2015139"/>
            <a:ext cx="385675" cy="3059138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左中括弧 29">
            <a:extLst>
              <a:ext uri="{FF2B5EF4-FFF2-40B4-BE49-F238E27FC236}">
                <a16:creationId xmlns:a16="http://schemas.microsoft.com/office/drawing/2014/main" id="{77F0058D-6762-4837-BFF0-B68BEC0D8C24}"/>
              </a:ext>
            </a:extLst>
          </p:cNvPr>
          <p:cNvSpPr/>
          <p:nvPr/>
        </p:nvSpPr>
        <p:spPr>
          <a:xfrm>
            <a:off x="1105118" y="2975020"/>
            <a:ext cx="385675" cy="1768180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D02C47BE-7A09-4712-B4BF-1222BF754586}"/>
              </a:ext>
            </a:extLst>
          </p:cNvPr>
          <p:cNvSpPr/>
          <p:nvPr/>
        </p:nvSpPr>
        <p:spPr>
          <a:xfrm>
            <a:off x="7296920" y="445644"/>
            <a:ext cx="3239881" cy="400110"/>
          </a:xfrm>
          <a:prstGeom prst="rect">
            <a:avLst/>
          </a:prstGeom>
          <a:ln w="19050">
            <a:solidFill>
              <a:srgbClr val="FFFF99"/>
            </a:solidFill>
          </a:ln>
        </p:spPr>
        <p:txBody>
          <a:bodyPr wrap="square">
            <a:spAutoFit/>
          </a:bodyPr>
          <a:lstStyle/>
          <a:p>
            <a:pPr marL="628650" lvl="0" indent="-628650" algn="just" latinLnBrk="0" hangingPunct="0">
              <a:spcAft>
                <a:spcPts val="600"/>
              </a:spcAft>
              <a:defRPr/>
            </a:pPr>
            <a:r>
              <a:rPr lang="zh-TW" altLang="en-US" sz="20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任务：优化</a:t>
            </a:r>
            <a:r>
              <a:rPr lang="zh-CN" altLang="en-US" sz="20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屠夫杀猪问题</a:t>
            </a:r>
            <a:r>
              <a:rPr lang="zh-TW" altLang="en-US" sz="20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。</a:t>
            </a:r>
            <a:endParaRPr lang="en-US" altLang="zh-CN" sz="2000" b="1" dirty="0">
              <a:solidFill>
                <a:srgbClr val="FFFF9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945334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500"/>
                            </p:stCondLst>
                            <p:childTnLst>
                              <p:par>
                                <p:cTn id="2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500"/>
                            </p:stCondLst>
                            <p:childTnLst>
                              <p:par>
                                <p:cTn id="4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2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000"/>
                            </p:stCondLst>
                            <p:childTnLst>
                              <p:par>
                                <p:cTn id="4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2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2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000"/>
                            </p:stCondLst>
                            <p:childTnLst>
                              <p:par>
                                <p:cTn id="6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2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2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  <p:bldP spid="15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5D09AD1A-345F-4DBC-B633-6ECD484106A8}"/>
              </a:ext>
            </a:extLst>
          </p:cNvPr>
          <p:cNvGrpSpPr/>
          <p:nvPr/>
        </p:nvGrpSpPr>
        <p:grpSpPr>
          <a:xfrm>
            <a:off x="10913737" y="328451"/>
            <a:ext cx="1008063" cy="766763"/>
            <a:chOff x="7058025" y="534969"/>
            <a:chExt cx="1008063" cy="766763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03857">
              <a:off x="7456488" y="692132"/>
              <a:ext cx="609600" cy="609600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8025" y="534969"/>
              <a:ext cx="361950" cy="361950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00000">
              <a:off x="7543800" y="548306"/>
              <a:ext cx="180975" cy="180975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656245" y="5871315"/>
            <a:ext cx="379876" cy="37987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9142" y="273359"/>
            <a:ext cx="10487378" cy="747088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lvl="0">
              <a:defRPr/>
            </a:pPr>
            <a:r>
              <a:rPr lang="en-US" altLang="zh-CN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7.11 </a:t>
            </a:r>
            <a:r>
              <a:rPr lang="zh-CN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类和类的关系之包含和依赖</a:t>
            </a:r>
            <a:endParaRPr lang="ko-KR" altLang="en-US" sz="3200" b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야놀자 야체 B" panose="02020603020101020101" pitchFamily="18" charset="-127"/>
            </a:endParaRPr>
          </a:p>
        </p:txBody>
      </p:sp>
      <p:sp>
        <p:nvSpPr>
          <p:cNvPr id="14" name="TextBox 7">
            <a:extLst>
              <a:ext uri="{FF2B5EF4-FFF2-40B4-BE49-F238E27FC236}">
                <a16:creationId xmlns:a16="http://schemas.microsoft.com/office/drawing/2014/main" id="{050060D9-94F3-48AF-87DB-86AF188D5862}"/>
              </a:ext>
            </a:extLst>
          </p:cNvPr>
          <p:cNvSpPr txBox="1"/>
          <p:nvPr/>
        </p:nvSpPr>
        <p:spPr>
          <a:xfrm>
            <a:off x="840751" y="937133"/>
            <a:ext cx="10815494" cy="55082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lvl="0" indent="-342900" algn="just" latinLnBrk="0" hangingPunct="0">
              <a:spcAft>
                <a:spcPts val="600"/>
              </a:spcAft>
              <a:buFont typeface="Wingdings" panose="05000000000000000000" pitchFamily="2" charset="2"/>
              <a:buChar char="n"/>
              <a:defRPr/>
            </a:pPr>
            <a:r>
              <a:rPr lang="zh-TW" altLang="en-US" sz="28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依赖 </a:t>
            </a:r>
            <a:r>
              <a:rPr lang="en-US" altLang="zh-TW" sz="28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use-a</a:t>
            </a:r>
            <a:r>
              <a:rPr lang="en-US" altLang="zh-TW" sz="1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TW" sz="28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(</a:t>
            </a:r>
            <a:r>
              <a:rPr lang="en-US" altLang="zh-TW" sz="1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TW" sz="28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need-a</a:t>
            </a:r>
            <a:r>
              <a:rPr lang="zh-TW" altLang="en-US" sz="1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TW" sz="28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)</a:t>
            </a:r>
            <a:r>
              <a:rPr lang="en-US" altLang="zh-C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(</a:t>
            </a:r>
            <a:r>
              <a:rPr lang="zh-TW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续</a:t>
            </a:r>
            <a:r>
              <a:rPr lang="en-US" altLang="zh-C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)</a:t>
            </a:r>
            <a:endParaRPr lang="en-US" altLang="zh-CN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>
                <a:solidFill>
                  <a:srgbClr val="FFFF00"/>
                </a:solidFill>
              </a:uFill>
              <a:latin typeface="Comic Sans MS" panose="030F0702030302020204" pitchFamily="66" charset="0"/>
              <a:ea typeface="Microsoft JhengHei" panose="020B0604030504040204" pitchFamily="34" charset="-120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22EF2BA6-BC0B-42C8-8A7D-2358FB435923}"/>
              </a:ext>
            </a:extLst>
          </p:cNvPr>
          <p:cNvSpPr/>
          <p:nvPr/>
        </p:nvSpPr>
        <p:spPr>
          <a:xfrm>
            <a:off x="1226425" y="1487959"/>
            <a:ext cx="5146249" cy="3766172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lnSpc>
                <a:spcPts val="24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package </a:t>
            </a:r>
            <a:r>
              <a:rPr lang="en-US" altLang="zh-TW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use_a_Relation</a:t>
            </a:r>
            <a:endParaRPr lang="en-US" altLang="zh-TW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lnSpc>
                <a:spcPts val="24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public class Test {</a:t>
            </a:r>
          </a:p>
          <a:p>
            <a:pPr>
              <a:lnSpc>
                <a:spcPts val="24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public static void main( String[] </a:t>
            </a:r>
            <a:r>
              <a:rPr lang="en-US" altLang="zh-TW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args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){</a:t>
            </a:r>
          </a:p>
          <a:p>
            <a:pPr>
              <a:lnSpc>
                <a:spcPts val="24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   //</a:t>
            </a: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创建农夫对象</a:t>
            </a:r>
          </a:p>
          <a:p>
            <a:pPr>
              <a:lnSpc>
                <a:spcPts val="2400"/>
              </a:lnSpc>
            </a:pP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   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Farmer </a:t>
            </a:r>
            <a:r>
              <a:rPr lang="en-US" altLang="zh-TW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farmer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= new Farmer();</a:t>
            </a:r>
          </a:p>
          <a:p>
            <a:pPr>
              <a:lnSpc>
                <a:spcPts val="24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   //</a:t>
            </a: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农夫做一件事情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--&gt; </a:t>
            </a: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养猪</a:t>
            </a:r>
          </a:p>
          <a:p>
            <a:pPr>
              <a:lnSpc>
                <a:spcPts val="2400"/>
              </a:lnSpc>
            </a:pP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   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Pig </a:t>
            </a:r>
            <a:r>
              <a:rPr lang="en-US" altLang="zh-TW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pig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= </a:t>
            </a:r>
            <a:r>
              <a:rPr lang="en-US" altLang="zh-TW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farmer.feedPig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( 5 );</a:t>
            </a:r>
          </a:p>
          <a:p>
            <a:pPr>
              <a:lnSpc>
                <a:spcPts val="24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   //</a:t>
            </a: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创建屠夫对象</a:t>
            </a:r>
          </a:p>
          <a:p>
            <a:pPr>
              <a:lnSpc>
                <a:spcPts val="2400"/>
              </a:lnSpc>
            </a:pP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   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Butcher </a:t>
            </a:r>
            <a:r>
              <a:rPr lang="en-US" altLang="zh-TW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butcher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= new Butcher();</a:t>
            </a:r>
          </a:p>
          <a:p>
            <a:pPr>
              <a:lnSpc>
                <a:spcPts val="24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   //</a:t>
            </a: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屠夫做事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--&gt; </a:t>
            </a: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杀猪</a:t>
            </a:r>
          </a:p>
          <a:p>
            <a:pPr>
              <a:lnSpc>
                <a:spcPts val="2400"/>
              </a:lnSpc>
            </a:pP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   </a:t>
            </a:r>
            <a:r>
              <a:rPr lang="en-US" altLang="zh-TW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butcher.killPig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 pig );</a:t>
            </a:r>
          </a:p>
          <a:p>
            <a:pPr>
              <a:lnSpc>
                <a:spcPts val="24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}</a:t>
            </a:r>
          </a:p>
          <a:p>
            <a:pPr>
              <a:lnSpc>
                <a:spcPts val="24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}</a:t>
            </a:r>
            <a:endParaRPr lang="zh-TW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9" name="左中括弧 28">
            <a:extLst>
              <a:ext uri="{FF2B5EF4-FFF2-40B4-BE49-F238E27FC236}">
                <a16:creationId xmlns:a16="http://schemas.microsoft.com/office/drawing/2014/main" id="{8113C27B-44A8-4CD3-98A0-E690C1151A02}"/>
              </a:ext>
            </a:extLst>
          </p:cNvPr>
          <p:cNvSpPr/>
          <p:nvPr/>
        </p:nvSpPr>
        <p:spPr>
          <a:xfrm>
            <a:off x="840751" y="2008222"/>
            <a:ext cx="385675" cy="3388026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左中括弧 29">
            <a:extLst>
              <a:ext uri="{FF2B5EF4-FFF2-40B4-BE49-F238E27FC236}">
                <a16:creationId xmlns:a16="http://schemas.microsoft.com/office/drawing/2014/main" id="{77F0058D-6762-4837-BFF0-B68BEC0D8C24}"/>
              </a:ext>
            </a:extLst>
          </p:cNvPr>
          <p:cNvSpPr/>
          <p:nvPr/>
        </p:nvSpPr>
        <p:spPr>
          <a:xfrm>
            <a:off x="1105118" y="2343955"/>
            <a:ext cx="385675" cy="2691684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D02C47BE-7A09-4712-B4BF-1222BF754586}"/>
              </a:ext>
            </a:extLst>
          </p:cNvPr>
          <p:cNvSpPr/>
          <p:nvPr/>
        </p:nvSpPr>
        <p:spPr>
          <a:xfrm>
            <a:off x="7296920" y="445644"/>
            <a:ext cx="3239881" cy="400110"/>
          </a:xfrm>
          <a:prstGeom prst="rect">
            <a:avLst/>
          </a:prstGeom>
          <a:ln w="19050">
            <a:solidFill>
              <a:srgbClr val="FFFF99"/>
            </a:solidFill>
          </a:ln>
        </p:spPr>
        <p:txBody>
          <a:bodyPr wrap="square">
            <a:spAutoFit/>
          </a:bodyPr>
          <a:lstStyle/>
          <a:p>
            <a:pPr marL="628650" lvl="0" indent="-628650" algn="just" latinLnBrk="0" hangingPunct="0">
              <a:spcAft>
                <a:spcPts val="600"/>
              </a:spcAft>
              <a:defRPr/>
            </a:pPr>
            <a:r>
              <a:rPr lang="zh-TW" altLang="en-US" sz="20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任务：优化</a:t>
            </a:r>
            <a:r>
              <a:rPr lang="zh-CN" altLang="en-US" sz="20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屠夫杀猪问题</a:t>
            </a:r>
            <a:r>
              <a:rPr lang="zh-TW" altLang="en-US" sz="20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。</a:t>
            </a:r>
            <a:endParaRPr lang="en-US" altLang="zh-CN" sz="2000" b="1" dirty="0">
              <a:solidFill>
                <a:srgbClr val="FFFF9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7DCCD3B-B26A-46AC-A2E3-A7DD31C33D4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10000"/>
                    </a14:imgEffect>
                    <a14:imgEffect>
                      <a14:brightnessContrast bright="30000" contras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179" y="144000"/>
            <a:ext cx="4119160" cy="6584641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DE869774-79E8-4DBC-BC2C-9007C925B56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20000" contras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016" y="1799997"/>
            <a:ext cx="5182323" cy="3258005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577CFBFD-F6E4-4F43-BBF3-DC3A0ECD64E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20000" contras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9331" y="1671392"/>
            <a:ext cx="5249008" cy="3515216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D9DAAD01-9F98-4FB9-8A24-49BC1C18133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20000" contras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6489" y="1538023"/>
            <a:ext cx="5191850" cy="3781953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F50B25F1-E52C-453C-90E6-661E8D32E0E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sharpenSoften amount="10000"/>
                    </a14:imgEffect>
                    <a14:imgEffect>
                      <a14:brightnessContrast bright="30000" contras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9167" y="1408621"/>
            <a:ext cx="9469172" cy="3924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564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500"/>
                            </p:stCondLst>
                            <p:childTnLst>
                              <p:par>
                                <p:cTn id="2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2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2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2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2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2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"/>
                            </p:stCondLst>
                            <p:childTnLst>
                              <p:par>
                                <p:cTn id="7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2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8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500"/>
                            </p:stCondLst>
                            <p:childTnLst>
                              <p:par>
                                <p:cTn id="8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500"/>
                            </p:stCondLst>
                            <p:childTnLst>
                              <p:par>
                                <p:cTn id="9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500"/>
                            </p:stCondLst>
                            <p:childTnLst>
                              <p:par>
                                <p:cTn id="10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500"/>
                            </p:stCondLst>
                            <p:childTnLst>
                              <p:par>
                                <p:cTn id="11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  <p:bldP spid="15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5D09AD1A-345F-4DBC-B633-6ECD484106A8}"/>
              </a:ext>
            </a:extLst>
          </p:cNvPr>
          <p:cNvGrpSpPr/>
          <p:nvPr/>
        </p:nvGrpSpPr>
        <p:grpSpPr>
          <a:xfrm>
            <a:off x="10913737" y="328451"/>
            <a:ext cx="1008063" cy="766763"/>
            <a:chOff x="7058025" y="534969"/>
            <a:chExt cx="1008063" cy="766763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03857">
              <a:off x="7456488" y="692132"/>
              <a:ext cx="609600" cy="609600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8025" y="534969"/>
              <a:ext cx="361950" cy="361950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00000">
              <a:off x="7543800" y="548306"/>
              <a:ext cx="180975" cy="180975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656245" y="5871315"/>
            <a:ext cx="379876" cy="379876"/>
          </a:xfrm>
          <a:prstGeom prst="rect">
            <a:avLst/>
          </a:prstGeom>
        </p:spPr>
      </p:pic>
      <p:sp>
        <p:nvSpPr>
          <p:cNvPr id="14" name="TextBox 7">
            <a:extLst>
              <a:ext uri="{FF2B5EF4-FFF2-40B4-BE49-F238E27FC236}">
                <a16:creationId xmlns:a16="http://schemas.microsoft.com/office/drawing/2014/main" id="{050060D9-94F3-48AF-87DB-86AF188D5862}"/>
              </a:ext>
            </a:extLst>
          </p:cNvPr>
          <p:cNvSpPr txBox="1"/>
          <p:nvPr/>
        </p:nvSpPr>
        <p:spPr>
          <a:xfrm>
            <a:off x="840752" y="1020447"/>
            <a:ext cx="10815494" cy="523074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lvl="0" indent="-342900" algn="just" latinLnBrk="0" hangingPunct="0">
              <a:spcAft>
                <a:spcPts val="1200"/>
              </a:spcAft>
              <a:buFont typeface="Wingdings" panose="05000000000000000000" pitchFamily="2" charset="2"/>
              <a:buChar char="n"/>
              <a:defRPr/>
            </a:pPr>
            <a:r>
              <a:rPr lang="zh-TW" altLang="en-US" sz="28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任务：</a:t>
            </a:r>
            <a:r>
              <a:rPr lang="zh-CN" altLang="en-US" sz="28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模拟一个学生在机房内使用电脑</a:t>
            </a:r>
            <a:endParaRPr lang="en-US" altLang="zh-TW" sz="28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Microsoft JhengHei" panose="020B0604030504040204" pitchFamily="34" charset="-120"/>
            </a:endParaRPr>
          </a:p>
          <a:p>
            <a:pPr marL="355600" lvl="1" algn="just" latinLnBrk="0" hangingPunct="0">
              <a:spcAft>
                <a:spcPts val="1200"/>
              </a:spcAft>
              <a:defRPr/>
            </a:pPr>
            <a:r>
              <a:rPr lang="zh-TW" altLang="en-US" sz="2400" b="1" u="heavy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问题解决思路</a:t>
            </a:r>
            <a:endParaRPr lang="en-US" altLang="zh-TW" sz="2400" b="1" u="heavy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>
                <a:solidFill>
                  <a:srgbClr val="FFFF00"/>
                </a:solidFill>
              </a:uFill>
              <a:latin typeface="Comic Sans MS" panose="030F0702030302020204" pitchFamily="66" charset="0"/>
              <a:ea typeface="Microsoft JhengHei" panose="020B0604030504040204" pitchFamily="34" charset="-120"/>
            </a:endParaRPr>
          </a:p>
          <a:p>
            <a:pPr marL="723900" lvl="1" indent="-368300" algn="just" latinLnBrk="0" hangingPunct="0">
              <a:spcAft>
                <a:spcPts val="1200"/>
              </a:spcAft>
              <a:buFont typeface="Wingdings" panose="05000000000000000000" pitchFamily="2" charset="2"/>
              <a:buChar char="u"/>
              <a:defRPr/>
            </a:pPr>
            <a:r>
              <a:rPr lang="zh-TW" altLang="en-US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机房有电脑 </a:t>
            </a:r>
            <a:r>
              <a:rPr lang="zh-TW" altLang="en-US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  <a:sym typeface="Wingdings" panose="05000000000000000000" pitchFamily="2" charset="2"/>
              </a:rPr>
              <a:t> 学生进机房用电脑</a:t>
            </a:r>
            <a:endParaRPr lang="en-US" altLang="zh-TW" sz="24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>
                <a:solidFill>
                  <a:srgbClr val="FFFF00"/>
                </a:solidFill>
              </a:uFill>
              <a:latin typeface="Comic Sans MS" panose="030F0702030302020204" pitchFamily="66" charset="0"/>
              <a:ea typeface="Microsoft JhengHei" panose="020B0604030504040204" pitchFamily="34" charset="-120"/>
              <a:sym typeface="Wingdings" panose="05000000000000000000" pitchFamily="2" charset="2"/>
            </a:endParaRPr>
          </a:p>
          <a:p>
            <a:pPr marL="723900" lvl="1" indent="-368300" algn="just" latinLnBrk="0" hangingPunct="0">
              <a:spcAft>
                <a:spcPts val="1200"/>
              </a:spcAft>
              <a:buFont typeface="Wingdings" panose="05000000000000000000" pitchFamily="2" charset="2"/>
              <a:buChar char="u"/>
              <a:defRPr/>
            </a:pPr>
            <a:r>
              <a:rPr lang="zh-TW" altLang="en-US" sz="2400" b="1" u="heavy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  <a:sym typeface="Wingdings" panose="05000000000000000000" pitchFamily="2" charset="2"/>
              </a:rPr>
              <a:t>分析有几个具体类</a:t>
            </a: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  <a:sym typeface="Wingdings" panose="05000000000000000000" pitchFamily="2" charset="2"/>
              </a:rPr>
              <a:t>：电脑、学生、机房</a:t>
            </a: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。</a:t>
            </a:r>
            <a:endParaRPr lang="en-US" altLang="zh-TW" sz="24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>
                <a:solidFill>
                  <a:srgbClr val="FFFF00"/>
                </a:solidFill>
              </a:uFill>
              <a:latin typeface="Comic Sans MS" panose="030F0702030302020204" pitchFamily="66" charset="0"/>
              <a:ea typeface="Microsoft JhengHei" panose="020B0604030504040204" pitchFamily="34" charset="-120"/>
              <a:sym typeface="Wingdings" panose="05000000000000000000" pitchFamily="2" charset="2"/>
            </a:endParaRPr>
          </a:p>
          <a:p>
            <a:pPr marL="723900" lvl="1" indent="-368300" latinLnBrk="0" hangingPunct="0">
              <a:spcAft>
                <a:spcPts val="1200"/>
              </a:spcAft>
              <a:buFont typeface="Wingdings" panose="05000000000000000000" pitchFamily="2" charset="2"/>
              <a:buChar char="u"/>
              <a:defRPr/>
            </a:pPr>
            <a:r>
              <a:rPr lang="zh-TW" altLang="en-US" sz="2400" b="1" u="heavy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分析类和类之间的关系</a:t>
            </a: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：</a:t>
            </a:r>
            <a:endParaRPr lang="en-US" altLang="zh-TW" sz="24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>
                <a:solidFill>
                  <a:srgbClr val="FFFF00"/>
                </a:solidFill>
              </a:uFill>
              <a:latin typeface="Comic Sans MS" panose="030F0702030302020204" pitchFamily="66" charset="0"/>
              <a:ea typeface="Microsoft JhengHei" panose="020B0604030504040204" pitchFamily="34" charset="-120"/>
            </a:endParaRPr>
          </a:p>
          <a:p>
            <a:pPr marL="711200" lvl="1" latinLnBrk="0" hangingPunct="0">
              <a:spcAft>
                <a:spcPts val="1200"/>
              </a:spcAft>
              <a:defRPr/>
            </a:pP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学生</a:t>
            </a:r>
            <a:r>
              <a:rPr lang="en-US" altLang="zh-TW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-</a:t>
            </a: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电脑：学生使用电脑</a:t>
            </a:r>
            <a:r>
              <a:rPr lang="zh-TW" altLang="en-US" sz="12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TW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(</a:t>
            </a: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依赖关系</a:t>
            </a:r>
            <a:r>
              <a:rPr lang="en-US" altLang="zh-TW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)</a:t>
            </a: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。</a:t>
            </a:r>
            <a:endParaRPr lang="en-US" altLang="zh-TW" sz="24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>
                <a:solidFill>
                  <a:srgbClr val="FFFF00"/>
                </a:solidFill>
              </a:uFill>
              <a:latin typeface="Comic Sans MS" panose="030F0702030302020204" pitchFamily="66" charset="0"/>
              <a:ea typeface="Microsoft JhengHei" panose="020B0604030504040204" pitchFamily="34" charset="-120"/>
            </a:endParaRPr>
          </a:p>
          <a:p>
            <a:pPr marL="711200" lvl="1" latinLnBrk="0" hangingPunct="0">
              <a:spcAft>
                <a:spcPts val="1200"/>
              </a:spcAft>
              <a:defRPr/>
            </a:pPr>
            <a:r>
              <a:rPr lang="zh-CN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机房</a:t>
            </a:r>
            <a:r>
              <a:rPr lang="en-US" altLang="zh-CN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-</a:t>
            </a:r>
            <a:r>
              <a:rPr lang="zh-CN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电脑</a:t>
            </a: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：</a:t>
            </a:r>
            <a:r>
              <a:rPr lang="zh-CN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机房内有电脑</a:t>
            </a:r>
            <a:r>
              <a:rPr lang="zh-TW" altLang="en-US" sz="12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TW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(</a:t>
            </a:r>
            <a:r>
              <a:rPr lang="zh-CN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聚合关系</a:t>
            </a:r>
            <a:r>
              <a:rPr lang="en-US" altLang="zh-TW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)</a:t>
            </a: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。</a:t>
            </a:r>
            <a:endParaRPr lang="en-US" altLang="zh-CN" sz="24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>
                <a:solidFill>
                  <a:srgbClr val="FFFF00"/>
                </a:solidFill>
              </a:uFill>
              <a:latin typeface="Comic Sans MS" panose="030F0702030302020204" pitchFamily="66" charset="0"/>
              <a:ea typeface="Microsoft JhengHei" panose="020B0604030504040204" pitchFamily="34" charset="-120"/>
            </a:endParaRPr>
          </a:p>
          <a:p>
            <a:pPr marL="711200" lvl="1" latinLnBrk="0" hangingPunct="0">
              <a:spcAft>
                <a:spcPts val="1200"/>
              </a:spcAft>
              <a:defRPr/>
            </a:pPr>
            <a:r>
              <a:rPr lang="zh-CN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机房</a:t>
            </a:r>
            <a:r>
              <a:rPr lang="en-US" altLang="zh-CN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-</a:t>
            </a:r>
            <a:r>
              <a:rPr lang="zh-CN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学生</a:t>
            </a: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：</a:t>
            </a:r>
            <a:r>
              <a:rPr lang="zh-CN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机房欢迎学生进来使用</a:t>
            </a: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电脑</a:t>
            </a:r>
            <a:r>
              <a:rPr lang="zh-TW" altLang="en-US" sz="12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TW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(</a:t>
            </a:r>
            <a:r>
              <a:rPr lang="zh-CN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依赖关系</a:t>
            </a:r>
            <a:r>
              <a:rPr lang="en-US" altLang="zh-TW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)</a:t>
            </a: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。</a:t>
            </a:r>
            <a:endParaRPr lang="en-US" altLang="zh-TW" sz="24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>
                <a:solidFill>
                  <a:srgbClr val="FFFF00"/>
                </a:solidFill>
              </a:uFill>
              <a:latin typeface="Comic Sans MS" panose="030F0702030302020204" pitchFamily="66" charset="0"/>
              <a:ea typeface="Microsoft JhengHei" panose="020B0604030504040204" pitchFamily="34" charset="-120"/>
            </a:endParaRPr>
          </a:p>
        </p:txBody>
      </p:sp>
      <p:sp>
        <p:nvSpPr>
          <p:cNvPr id="8" name="TextBox 5">
            <a:extLst>
              <a:ext uri="{FF2B5EF4-FFF2-40B4-BE49-F238E27FC236}">
                <a16:creationId xmlns:a16="http://schemas.microsoft.com/office/drawing/2014/main" id="{81CED095-32CE-44C6-ADB6-F86D3DC5DD9F}"/>
              </a:ext>
            </a:extLst>
          </p:cNvPr>
          <p:cNvSpPr txBox="1"/>
          <p:nvPr/>
        </p:nvSpPr>
        <p:spPr>
          <a:xfrm>
            <a:off x="379142" y="273359"/>
            <a:ext cx="10487378" cy="747088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lvl="0"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mic Sans MS" panose="030F0702030302020204" pitchFamily="66" charset="0"/>
                <a:ea typeface="微軟正黑體" panose="020B0604030504040204" pitchFamily="34" charset="-120"/>
              </a:rPr>
              <a:t>7.12 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mic Sans MS" panose="030F0702030302020204" pitchFamily="66" charset="0"/>
                <a:ea typeface="微軟正黑體" panose="020B0604030504040204" pitchFamily="34" charset="-120"/>
              </a:rPr>
              <a:t>类和类的关系之练习</a:t>
            </a:r>
          </a:p>
        </p:txBody>
      </p:sp>
    </p:spTree>
    <p:extLst>
      <p:ext uri="{BB962C8B-B14F-4D97-AF65-F5344CB8AC3E}">
        <p14:creationId xmlns:p14="http://schemas.microsoft.com/office/powerpoint/2010/main" val="798977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5D09AD1A-345F-4DBC-B633-6ECD484106A8}"/>
              </a:ext>
            </a:extLst>
          </p:cNvPr>
          <p:cNvGrpSpPr/>
          <p:nvPr/>
        </p:nvGrpSpPr>
        <p:grpSpPr>
          <a:xfrm>
            <a:off x="10913737" y="328451"/>
            <a:ext cx="1008063" cy="766763"/>
            <a:chOff x="7058025" y="534969"/>
            <a:chExt cx="1008063" cy="766763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03857">
              <a:off x="7456488" y="692132"/>
              <a:ext cx="609600" cy="609600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8025" y="534969"/>
              <a:ext cx="361950" cy="361950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00000">
              <a:off x="7543800" y="548306"/>
              <a:ext cx="180975" cy="180975"/>
            </a:xfrm>
            <a:prstGeom prst="rect">
              <a:avLst/>
            </a:prstGeom>
          </p:spPr>
        </p:pic>
      </p:grpSp>
      <p:sp>
        <p:nvSpPr>
          <p:cNvPr id="8" name="TextBox 5">
            <a:extLst>
              <a:ext uri="{FF2B5EF4-FFF2-40B4-BE49-F238E27FC236}">
                <a16:creationId xmlns:a16="http://schemas.microsoft.com/office/drawing/2014/main" id="{81CED095-32CE-44C6-ADB6-F86D3DC5DD9F}"/>
              </a:ext>
            </a:extLst>
          </p:cNvPr>
          <p:cNvSpPr txBox="1"/>
          <p:nvPr/>
        </p:nvSpPr>
        <p:spPr>
          <a:xfrm>
            <a:off x="379142" y="273359"/>
            <a:ext cx="10487378" cy="747088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lvl="0"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mic Sans MS" panose="030F0702030302020204" pitchFamily="66" charset="0"/>
                <a:ea typeface="微軟正黑體" panose="020B0604030504040204" pitchFamily="34" charset="-120"/>
              </a:rPr>
              <a:t>7.12 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mic Sans MS" panose="030F0702030302020204" pitchFamily="66" charset="0"/>
                <a:ea typeface="微軟正黑體" panose="020B0604030504040204" pitchFamily="34" charset="-120"/>
              </a:rPr>
              <a:t>类和类的关系之练</a:t>
            </a:r>
            <a:r>
              <a:rPr kumimoji="0" lang="zh-TW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mic Sans MS" panose="030F0702030302020204" pitchFamily="66" charset="0"/>
                <a:ea typeface="微軟正黑體" panose="020B0604030504040204" pitchFamily="34" charset="-120"/>
              </a:rPr>
              <a:t>习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omic Sans MS" panose="030F0702030302020204" pitchFamily="66" charset="0"/>
              <a:ea typeface="微軟正黑體" panose="020B0604030504040204" pitchFamily="34" charset="-120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656245" y="5871315"/>
            <a:ext cx="379876" cy="379876"/>
          </a:xfrm>
          <a:prstGeom prst="rect">
            <a:avLst/>
          </a:prstGeom>
        </p:spPr>
      </p:pic>
      <p:sp>
        <p:nvSpPr>
          <p:cNvPr id="14" name="TextBox 7">
            <a:extLst>
              <a:ext uri="{FF2B5EF4-FFF2-40B4-BE49-F238E27FC236}">
                <a16:creationId xmlns:a16="http://schemas.microsoft.com/office/drawing/2014/main" id="{050060D9-94F3-48AF-87DB-86AF188D5862}"/>
              </a:ext>
            </a:extLst>
          </p:cNvPr>
          <p:cNvSpPr txBox="1"/>
          <p:nvPr/>
        </p:nvSpPr>
        <p:spPr>
          <a:xfrm>
            <a:off x="840752" y="954000"/>
            <a:ext cx="10815494" cy="529719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55600" lvl="1" algn="just" latinLnBrk="0" hangingPunct="0">
              <a:spcAft>
                <a:spcPts val="1200"/>
              </a:spcAft>
              <a:defRPr/>
            </a:pPr>
            <a:r>
              <a:rPr lang="zh-TW" altLang="en-US" sz="2400" b="1" u="heavy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问题解决思路</a:t>
            </a:r>
            <a:r>
              <a:rPr lang="zh-TW" altLang="en-US" sz="12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TW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(</a:t>
            </a: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续</a:t>
            </a:r>
            <a:r>
              <a:rPr lang="en-US" altLang="zh-TW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)</a:t>
            </a:r>
          </a:p>
          <a:p>
            <a:pPr marL="723900" lvl="1" indent="-368300" algn="just" latinLnBrk="0" hangingPunct="0">
              <a:spcAft>
                <a:spcPts val="1200"/>
              </a:spcAft>
              <a:buFont typeface="Wingdings" panose="05000000000000000000" pitchFamily="2" charset="2"/>
              <a:buChar char="u"/>
              <a:defRPr/>
            </a:pPr>
            <a:r>
              <a:rPr lang="zh-CN" altLang="en-US" sz="2400" b="1" u="heavy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分别描述三个类</a:t>
            </a: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：</a:t>
            </a:r>
            <a:endParaRPr lang="en-US" altLang="zh-TW" sz="24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>
                <a:solidFill>
                  <a:srgbClr val="FFFF00"/>
                </a:solidFill>
              </a:uFill>
              <a:latin typeface="Comic Sans MS" panose="030F0702030302020204" pitchFamily="66" charset="0"/>
              <a:ea typeface="Microsoft JhengHei" panose="020B0604030504040204" pitchFamily="34" charset="-120"/>
            </a:endParaRPr>
          </a:p>
          <a:p>
            <a:pPr marL="711200" lvl="1" algn="just" latinLnBrk="0" hangingPunct="0">
              <a:spcAft>
                <a:spcPts val="1200"/>
              </a:spcAft>
              <a:defRPr/>
            </a:pP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学生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类：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属性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为</a:t>
            </a:r>
            <a:r>
              <a:rPr lang="zh-CN" altLang="en-US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姓名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，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方法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为</a:t>
            </a:r>
            <a:r>
              <a:rPr lang="zh-CN" altLang="en-US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使用电脑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方法。</a:t>
            </a:r>
            <a:endParaRPr lang="en-US" altLang="zh-CN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>
                <a:solidFill>
                  <a:srgbClr val="FFFF00"/>
                </a:solidFill>
              </a:uFill>
              <a:latin typeface="Comic Sans MS" panose="030F0702030302020204" pitchFamily="66" charset="0"/>
              <a:ea typeface="Microsoft JhengHei" panose="020B0604030504040204" pitchFamily="34" charset="-120"/>
            </a:endParaRPr>
          </a:p>
          <a:p>
            <a:pPr marL="711200" lvl="1" algn="just" latinLnBrk="0" hangingPunct="0">
              <a:spcAft>
                <a:spcPts val="1200"/>
              </a:spcAft>
              <a:defRPr/>
            </a:pP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电脑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类：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属性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为电脑</a:t>
            </a:r>
            <a:r>
              <a:rPr lang="zh-CN" altLang="en-US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状态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，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方法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为电脑被</a:t>
            </a:r>
            <a:r>
              <a:rPr lang="zh-CN" altLang="en-US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打开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、</a:t>
            </a:r>
            <a:r>
              <a:rPr lang="zh-CN" altLang="en-US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使用中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、</a:t>
            </a:r>
            <a:r>
              <a:rPr lang="zh-CN" altLang="en-US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关闭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方法。</a:t>
            </a:r>
            <a:endParaRPr lang="en-US" altLang="zh-TW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>
                <a:solidFill>
                  <a:srgbClr val="FFFF00"/>
                </a:solidFill>
              </a:uFill>
              <a:latin typeface="Comic Sans MS" panose="030F0702030302020204" pitchFamily="66" charset="0"/>
              <a:ea typeface="Microsoft JhengHei" panose="020B0604030504040204" pitchFamily="34" charset="-120"/>
            </a:endParaRPr>
          </a:p>
          <a:p>
            <a:pPr marL="711200" lvl="1" algn="just" latinLnBrk="0" hangingPunct="0">
              <a:spcAft>
                <a:spcPts val="1200"/>
              </a:spcAft>
              <a:defRPr/>
            </a:pP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机房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类：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属性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为</a:t>
            </a:r>
            <a:r>
              <a:rPr lang="zh-CN" altLang="en-US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电脑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，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方法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为</a:t>
            </a:r>
            <a:r>
              <a:rPr lang="zh-CN" altLang="en-US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欢迎学生进来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方法。</a:t>
            </a:r>
            <a:endParaRPr lang="en-US" altLang="zh-TW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>
                <a:solidFill>
                  <a:srgbClr val="FFFF00"/>
                </a:solidFill>
              </a:uFill>
              <a:latin typeface="Comic Sans MS" panose="030F0702030302020204" pitchFamily="66" charset="0"/>
              <a:ea typeface="Microsoft JhengHei" panose="020B0604030504040204" pitchFamily="34" charset="-120"/>
            </a:endParaRPr>
          </a:p>
          <a:p>
            <a:pPr marL="723900" lvl="1" indent="-368300" algn="just" latinLnBrk="0" hangingPunct="0">
              <a:spcAft>
                <a:spcPts val="1200"/>
              </a:spcAft>
              <a:buFont typeface="Wingdings" panose="05000000000000000000" pitchFamily="2" charset="2"/>
              <a:buChar char="u"/>
              <a:defRPr/>
            </a:pPr>
            <a:r>
              <a:rPr lang="zh-TW" altLang="en-US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测试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：</a:t>
            </a:r>
            <a:r>
              <a:rPr lang="zh-CN" altLang="en-US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创建对象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、</a:t>
            </a:r>
            <a:r>
              <a:rPr lang="zh-CN" altLang="en-US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对象去做事情</a:t>
            </a:r>
            <a:r>
              <a:rPr lang="en-US" altLang="zh-TW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(</a:t>
            </a:r>
            <a:r>
              <a:rPr lang="zh-TW" altLang="en-US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调用方法做事</a:t>
            </a:r>
            <a:r>
              <a:rPr lang="en-US" altLang="zh-TW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)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。</a:t>
            </a:r>
            <a:endParaRPr lang="en-US" altLang="zh-TW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>
                <a:solidFill>
                  <a:srgbClr val="FFFF00"/>
                </a:solidFill>
              </a:uFill>
              <a:latin typeface="Comic Sans MS" panose="030F0702030302020204" pitchFamily="66" charset="0"/>
              <a:ea typeface="Microsoft JhengHei" panose="020B0604030504040204" pitchFamily="34" charset="-12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A5625CF9-A9B7-454A-B0D9-25808E94AE99}"/>
              </a:ext>
            </a:extLst>
          </p:cNvPr>
          <p:cNvSpPr/>
          <p:nvPr/>
        </p:nvSpPr>
        <p:spPr>
          <a:xfrm>
            <a:off x="5442857" y="468000"/>
            <a:ext cx="5380175" cy="400110"/>
          </a:xfrm>
          <a:prstGeom prst="rect">
            <a:avLst/>
          </a:prstGeom>
          <a:ln w="19050">
            <a:solidFill>
              <a:srgbClr val="FFFF99"/>
            </a:solidFill>
          </a:ln>
        </p:spPr>
        <p:txBody>
          <a:bodyPr wrap="square">
            <a:spAutoFit/>
          </a:bodyPr>
          <a:lstStyle/>
          <a:p>
            <a:pPr marL="628650" lvl="0" indent="-628650" algn="just" latinLnBrk="0" hangingPunct="0">
              <a:spcAft>
                <a:spcPts val="600"/>
              </a:spcAft>
              <a:defRPr/>
            </a:pPr>
            <a:r>
              <a:rPr lang="zh-TW" altLang="en-US" sz="20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任务：</a:t>
            </a:r>
            <a:r>
              <a:rPr lang="zh-CN" altLang="en-US" sz="20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模拟一个学生在机房内使用电脑</a:t>
            </a:r>
            <a:r>
              <a:rPr lang="zh-TW" altLang="en-US" sz="20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。</a:t>
            </a:r>
            <a:endParaRPr lang="en-US" altLang="zh-CN" sz="2000" b="1" dirty="0">
              <a:solidFill>
                <a:srgbClr val="FFFF9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D8994173-C143-4B63-8131-52AFE118C0B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4973" y="775858"/>
            <a:ext cx="8207052" cy="5306284"/>
          </a:xfrm>
          <a:prstGeom prst="rect">
            <a:avLst/>
          </a:prstGeom>
          <a:effectLst>
            <a:outerShdw blurRad="127000" dist="127000" dir="2700000" algn="tl" rotWithShape="0">
              <a:schemeClr val="bg1">
                <a:alpha val="5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655829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5D09AD1A-345F-4DBC-B633-6ECD484106A8}"/>
              </a:ext>
            </a:extLst>
          </p:cNvPr>
          <p:cNvGrpSpPr/>
          <p:nvPr/>
        </p:nvGrpSpPr>
        <p:grpSpPr>
          <a:xfrm>
            <a:off x="10913737" y="328451"/>
            <a:ext cx="1008063" cy="766763"/>
            <a:chOff x="7058025" y="534969"/>
            <a:chExt cx="1008063" cy="766763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03857">
              <a:off x="7456488" y="692132"/>
              <a:ext cx="609600" cy="609600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8025" y="534969"/>
              <a:ext cx="361950" cy="361950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00000">
              <a:off x="7543800" y="548306"/>
              <a:ext cx="180975" cy="180975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656245" y="5871315"/>
            <a:ext cx="379876" cy="379876"/>
          </a:xfrm>
          <a:prstGeom prst="rect">
            <a:avLst/>
          </a:prstGeom>
        </p:spPr>
      </p:pic>
      <p:sp>
        <p:nvSpPr>
          <p:cNvPr id="8" name="TextBox 5">
            <a:extLst>
              <a:ext uri="{FF2B5EF4-FFF2-40B4-BE49-F238E27FC236}">
                <a16:creationId xmlns:a16="http://schemas.microsoft.com/office/drawing/2014/main" id="{81CED095-32CE-44C6-ADB6-F86D3DC5DD9F}"/>
              </a:ext>
            </a:extLst>
          </p:cNvPr>
          <p:cNvSpPr txBox="1"/>
          <p:nvPr/>
        </p:nvSpPr>
        <p:spPr>
          <a:xfrm>
            <a:off x="379142" y="273359"/>
            <a:ext cx="10487378" cy="747088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lvl="0"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mic Sans MS" panose="030F0702030302020204" pitchFamily="66" charset="0"/>
                <a:ea typeface="微軟正黑體" panose="020B0604030504040204" pitchFamily="34" charset="-120"/>
              </a:rPr>
              <a:t>7.12 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mic Sans MS" panose="030F0702030302020204" pitchFamily="66" charset="0"/>
                <a:ea typeface="微軟正黑體" panose="020B0604030504040204" pitchFamily="34" charset="-120"/>
              </a:rPr>
              <a:t>类和类的关系之练</a:t>
            </a:r>
            <a:r>
              <a:rPr kumimoji="0" lang="zh-TW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mic Sans MS" panose="030F0702030302020204" pitchFamily="66" charset="0"/>
                <a:ea typeface="微軟正黑體" panose="020B0604030504040204" pitchFamily="34" charset="-120"/>
              </a:rPr>
              <a:t>习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omic Sans MS" panose="030F0702030302020204" pitchFamily="66" charset="0"/>
              <a:ea typeface="微軟正黑體" panose="020B0604030504040204" pitchFamily="34" charset="-12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F720B294-8A7D-4EE8-AAC9-6E4047AF565A}"/>
              </a:ext>
            </a:extLst>
          </p:cNvPr>
          <p:cNvSpPr/>
          <p:nvPr/>
        </p:nvSpPr>
        <p:spPr>
          <a:xfrm>
            <a:off x="5442857" y="468000"/>
            <a:ext cx="5380175" cy="400110"/>
          </a:xfrm>
          <a:prstGeom prst="rect">
            <a:avLst/>
          </a:prstGeom>
          <a:ln w="19050">
            <a:solidFill>
              <a:srgbClr val="FFFF99"/>
            </a:solidFill>
          </a:ln>
        </p:spPr>
        <p:txBody>
          <a:bodyPr wrap="square">
            <a:spAutoFit/>
          </a:bodyPr>
          <a:lstStyle/>
          <a:p>
            <a:pPr marL="628650" lvl="0" indent="-628650" algn="just" latinLnBrk="0" hangingPunct="0">
              <a:spcAft>
                <a:spcPts val="600"/>
              </a:spcAft>
              <a:defRPr/>
            </a:pPr>
            <a:r>
              <a:rPr lang="zh-TW" altLang="en-US" sz="20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任务：</a:t>
            </a:r>
            <a:r>
              <a:rPr lang="zh-CN" altLang="en-US" sz="20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模拟一个学生在机房内使用电脑</a:t>
            </a:r>
            <a:r>
              <a:rPr lang="zh-TW" altLang="en-US" sz="20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。</a:t>
            </a:r>
            <a:endParaRPr lang="en-US" altLang="zh-CN" sz="2000" b="1" dirty="0">
              <a:solidFill>
                <a:srgbClr val="FFFF9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9EFBBCF8-E51D-45D7-B33B-1C1737020736}"/>
              </a:ext>
            </a:extLst>
          </p:cNvPr>
          <p:cNvSpPr/>
          <p:nvPr/>
        </p:nvSpPr>
        <p:spPr>
          <a:xfrm>
            <a:off x="764818" y="1037777"/>
            <a:ext cx="4178918" cy="503756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lnSpc>
                <a:spcPts val="24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package </a:t>
            </a:r>
            <a:r>
              <a:rPr lang="en-US" altLang="zh-TW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class_relation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;</a:t>
            </a:r>
          </a:p>
          <a:p>
            <a:pPr>
              <a:lnSpc>
                <a:spcPts val="24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public class </a:t>
            </a:r>
            <a:r>
              <a:rPr lang="en-US" altLang="zh-TW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Computer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{</a:t>
            </a:r>
          </a:p>
          <a:p>
            <a:pPr>
              <a:lnSpc>
                <a:spcPts val="24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//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属性</a:t>
            </a:r>
          </a:p>
          <a:p>
            <a:pPr>
              <a:lnSpc>
                <a:spcPts val="2400"/>
              </a:lnSpc>
            </a:pP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</a:t>
            </a:r>
            <a:r>
              <a:rPr lang="en-US" altLang="zh-TW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private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int number;  //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电脑编号</a:t>
            </a:r>
            <a:endParaRPr lang="en-US" altLang="zh-TW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lnSpc>
                <a:spcPts val="24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//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状态，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true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开启的， 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false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关闭的</a:t>
            </a:r>
          </a:p>
          <a:p>
            <a:pPr>
              <a:lnSpc>
                <a:spcPts val="2400"/>
              </a:lnSpc>
            </a:pP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</a:t>
            </a:r>
            <a:r>
              <a:rPr lang="en-US" altLang="zh-TW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private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boolean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used = false;  </a:t>
            </a:r>
            <a:endParaRPr lang="zh-TW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lnSpc>
                <a:spcPts val="2400"/>
              </a:lnSpc>
            </a:pP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//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构造方法</a:t>
            </a:r>
          </a:p>
          <a:p>
            <a:pPr>
              <a:lnSpc>
                <a:spcPts val="2400"/>
              </a:lnSpc>
            </a:pP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public </a:t>
            </a:r>
            <a:r>
              <a:rPr lang="en-US" altLang="zh-TW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Computer()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{ }</a:t>
            </a:r>
          </a:p>
          <a:p>
            <a:pPr>
              <a:lnSpc>
                <a:spcPts val="24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public </a:t>
            </a:r>
            <a:r>
              <a:rPr lang="en-US" altLang="zh-TW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Computer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 </a:t>
            </a:r>
            <a:r>
              <a:rPr lang="en-US" altLang="zh-TW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int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number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){</a:t>
            </a:r>
          </a:p>
          <a:p>
            <a:pPr>
              <a:lnSpc>
                <a:spcPts val="24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   </a:t>
            </a:r>
            <a:r>
              <a:rPr lang="en-US" altLang="zh-TW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this.number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= number;</a:t>
            </a:r>
          </a:p>
          <a:p>
            <a:pPr>
              <a:lnSpc>
                <a:spcPts val="24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}</a:t>
            </a:r>
          </a:p>
          <a:p>
            <a:pPr>
              <a:lnSpc>
                <a:spcPts val="24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//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方法</a:t>
            </a:r>
            <a:endParaRPr lang="en-US" altLang="zh-TW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lnSpc>
                <a:spcPts val="24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//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获取电脑的编号方法</a:t>
            </a:r>
          </a:p>
          <a:p>
            <a:pPr>
              <a:lnSpc>
                <a:spcPts val="2400"/>
              </a:lnSpc>
            </a:pP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public int </a:t>
            </a:r>
            <a:r>
              <a:rPr lang="en-US" altLang="zh-TW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getNumber</a:t>
            </a:r>
            <a:r>
              <a:rPr lang="en-US" altLang="zh-TW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()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{</a:t>
            </a:r>
            <a:endParaRPr lang="zh-TW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lnSpc>
                <a:spcPts val="2400"/>
              </a:lnSpc>
            </a:pP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   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return </a:t>
            </a:r>
            <a:r>
              <a:rPr lang="en-US" altLang="zh-TW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this.number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;</a:t>
            </a:r>
          </a:p>
          <a:p>
            <a:pPr>
              <a:lnSpc>
                <a:spcPts val="24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}</a:t>
            </a:r>
          </a:p>
        </p:txBody>
      </p:sp>
      <p:sp>
        <p:nvSpPr>
          <p:cNvPr id="17" name="左中括弧 16">
            <a:extLst>
              <a:ext uri="{FF2B5EF4-FFF2-40B4-BE49-F238E27FC236}">
                <a16:creationId xmlns:a16="http://schemas.microsoft.com/office/drawing/2014/main" id="{C71436D4-0C65-4642-86AA-2CE0156F2445}"/>
              </a:ext>
            </a:extLst>
          </p:cNvPr>
          <p:cNvSpPr/>
          <p:nvPr/>
        </p:nvSpPr>
        <p:spPr>
          <a:xfrm>
            <a:off x="379142" y="1564955"/>
            <a:ext cx="373905" cy="4510382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左中括弧 17">
            <a:extLst>
              <a:ext uri="{FF2B5EF4-FFF2-40B4-BE49-F238E27FC236}">
                <a16:creationId xmlns:a16="http://schemas.microsoft.com/office/drawing/2014/main" id="{50A390A5-E59D-4CD2-8645-1A94313B3447}"/>
              </a:ext>
            </a:extLst>
          </p:cNvPr>
          <p:cNvSpPr/>
          <p:nvPr/>
        </p:nvSpPr>
        <p:spPr>
          <a:xfrm>
            <a:off x="643509" y="3719593"/>
            <a:ext cx="373905" cy="573438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29A62BC6-F63A-4581-A1FE-1F44CDC9C13E}"/>
              </a:ext>
            </a:extLst>
          </p:cNvPr>
          <p:cNvSpPr/>
          <p:nvPr/>
        </p:nvSpPr>
        <p:spPr>
          <a:xfrm>
            <a:off x="5094991" y="1272161"/>
            <a:ext cx="7248264" cy="471018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lnSpc>
                <a:spcPts val="24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public </a:t>
            </a:r>
            <a:r>
              <a:rPr lang="en-US" altLang="zh-TW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boolean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isUsed</a:t>
            </a:r>
            <a:r>
              <a:rPr lang="en-US" altLang="zh-TW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()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{  //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获取电脑状态方法</a:t>
            </a:r>
          </a:p>
          <a:p>
            <a:pPr>
              <a:lnSpc>
                <a:spcPts val="2400"/>
              </a:lnSpc>
            </a:pP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   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return </a:t>
            </a:r>
            <a:r>
              <a:rPr lang="en-US" altLang="zh-TW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this.used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;</a:t>
            </a:r>
          </a:p>
          <a:p>
            <a:pPr>
              <a:lnSpc>
                <a:spcPts val="24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}</a:t>
            </a:r>
          </a:p>
          <a:p>
            <a:pPr>
              <a:lnSpc>
                <a:spcPts val="24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public void </a:t>
            </a:r>
            <a:r>
              <a:rPr lang="en-US" altLang="zh-TW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beOpen</a:t>
            </a:r>
            <a:r>
              <a:rPr lang="en-US" altLang="zh-TW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()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{  //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电脑被打开方法</a:t>
            </a:r>
          </a:p>
          <a:p>
            <a:pPr>
              <a:lnSpc>
                <a:spcPts val="2400"/>
              </a:lnSpc>
            </a:pP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   </a:t>
            </a:r>
            <a:r>
              <a:rPr lang="en-US" altLang="zh-TW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this.used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= true;  //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状态切换成开启的</a:t>
            </a:r>
          </a:p>
          <a:p>
            <a:pPr>
              <a:lnSpc>
                <a:spcPts val="2400"/>
              </a:lnSpc>
            </a:pP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   </a:t>
            </a:r>
            <a:r>
              <a:rPr lang="en-US" altLang="zh-TW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System.out.println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 </a:t>
            </a:r>
            <a:r>
              <a:rPr lang="en-US" altLang="zh-TW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this.number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+ "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号电脑被打开啦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" );</a:t>
            </a:r>
          </a:p>
          <a:p>
            <a:pPr>
              <a:lnSpc>
                <a:spcPts val="24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}</a:t>
            </a:r>
          </a:p>
          <a:p>
            <a:pPr>
              <a:lnSpc>
                <a:spcPts val="24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public void </a:t>
            </a:r>
            <a:r>
              <a:rPr lang="en-US" altLang="zh-TW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beUsing</a:t>
            </a:r>
            <a:r>
              <a:rPr lang="en-US" altLang="zh-TW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()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{  //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电脑被使用方法</a:t>
            </a:r>
          </a:p>
          <a:p>
            <a:pPr>
              <a:lnSpc>
                <a:spcPts val="2400"/>
              </a:lnSpc>
            </a:pP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   </a:t>
            </a:r>
            <a:r>
              <a:rPr lang="en-US" altLang="zh-TW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System.out.println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 </a:t>
            </a:r>
            <a:r>
              <a:rPr lang="en-US" altLang="zh-TW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this.number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+ "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号电脑正在被使用中 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..." );</a:t>
            </a:r>
          </a:p>
          <a:p>
            <a:pPr>
              <a:lnSpc>
                <a:spcPts val="24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}</a:t>
            </a:r>
          </a:p>
          <a:p>
            <a:pPr>
              <a:lnSpc>
                <a:spcPts val="24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public void </a:t>
            </a:r>
            <a:r>
              <a:rPr lang="en-US" altLang="zh-TW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beClose</a:t>
            </a:r>
            <a:r>
              <a:rPr lang="en-US" altLang="zh-TW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()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{  //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电脑被关闭方法</a:t>
            </a:r>
          </a:p>
          <a:p>
            <a:pPr>
              <a:lnSpc>
                <a:spcPts val="2400"/>
              </a:lnSpc>
            </a:pP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   </a:t>
            </a:r>
            <a:r>
              <a:rPr lang="en-US" altLang="zh-TW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this.used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= false;  //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状态切换成关闭的</a:t>
            </a:r>
          </a:p>
          <a:p>
            <a:pPr>
              <a:lnSpc>
                <a:spcPts val="2400"/>
              </a:lnSpc>
            </a:pP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   </a:t>
            </a:r>
            <a:r>
              <a:rPr lang="en-US" altLang="zh-TW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System.out.println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 </a:t>
            </a:r>
            <a:r>
              <a:rPr lang="en-US" altLang="zh-TW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this.number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+ "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号电脑被关闭啦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" );</a:t>
            </a:r>
          </a:p>
          <a:p>
            <a:pPr>
              <a:lnSpc>
                <a:spcPts val="24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}</a:t>
            </a:r>
          </a:p>
          <a:p>
            <a:pPr>
              <a:lnSpc>
                <a:spcPts val="24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}</a:t>
            </a:r>
            <a:endParaRPr lang="zh-TW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0" name="左中括弧 19">
            <a:extLst>
              <a:ext uri="{FF2B5EF4-FFF2-40B4-BE49-F238E27FC236}">
                <a16:creationId xmlns:a16="http://schemas.microsoft.com/office/drawing/2014/main" id="{E47BDC0E-C120-4BA6-96EA-07DFB3FB59ED}"/>
              </a:ext>
            </a:extLst>
          </p:cNvPr>
          <p:cNvSpPr/>
          <p:nvPr/>
        </p:nvSpPr>
        <p:spPr>
          <a:xfrm>
            <a:off x="660681" y="5246784"/>
            <a:ext cx="373905" cy="573438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左中括弧 20">
            <a:extLst>
              <a:ext uri="{FF2B5EF4-FFF2-40B4-BE49-F238E27FC236}">
                <a16:creationId xmlns:a16="http://schemas.microsoft.com/office/drawing/2014/main" id="{3875DB16-48E2-403A-B04C-ED298F2C9D0F}"/>
              </a:ext>
            </a:extLst>
          </p:cNvPr>
          <p:cNvSpPr/>
          <p:nvPr/>
        </p:nvSpPr>
        <p:spPr>
          <a:xfrm>
            <a:off x="4959250" y="1494003"/>
            <a:ext cx="373905" cy="591377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左中括弧 22">
            <a:extLst>
              <a:ext uri="{FF2B5EF4-FFF2-40B4-BE49-F238E27FC236}">
                <a16:creationId xmlns:a16="http://schemas.microsoft.com/office/drawing/2014/main" id="{4ABB5018-8D50-4F5B-BCA2-91593C7F2EF3}"/>
              </a:ext>
            </a:extLst>
          </p:cNvPr>
          <p:cNvSpPr/>
          <p:nvPr/>
        </p:nvSpPr>
        <p:spPr>
          <a:xfrm>
            <a:off x="4972931" y="2390095"/>
            <a:ext cx="373905" cy="904154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左中括弧 23">
            <a:extLst>
              <a:ext uri="{FF2B5EF4-FFF2-40B4-BE49-F238E27FC236}">
                <a16:creationId xmlns:a16="http://schemas.microsoft.com/office/drawing/2014/main" id="{5B81415E-FB34-447A-A063-7ADD0B414FA7}"/>
              </a:ext>
            </a:extLst>
          </p:cNvPr>
          <p:cNvSpPr/>
          <p:nvPr/>
        </p:nvSpPr>
        <p:spPr>
          <a:xfrm>
            <a:off x="4972930" y="3607393"/>
            <a:ext cx="373905" cy="591377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左中括弧 24">
            <a:extLst>
              <a:ext uri="{FF2B5EF4-FFF2-40B4-BE49-F238E27FC236}">
                <a16:creationId xmlns:a16="http://schemas.microsoft.com/office/drawing/2014/main" id="{C78D576F-B507-479B-AC8D-3CFF0256FA10}"/>
              </a:ext>
            </a:extLst>
          </p:cNvPr>
          <p:cNvSpPr/>
          <p:nvPr/>
        </p:nvSpPr>
        <p:spPr>
          <a:xfrm>
            <a:off x="4972930" y="4489586"/>
            <a:ext cx="373905" cy="946237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左中括弧 25">
            <a:extLst>
              <a:ext uri="{FF2B5EF4-FFF2-40B4-BE49-F238E27FC236}">
                <a16:creationId xmlns:a16="http://schemas.microsoft.com/office/drawing/2014/main" id="{7EB51E03-81B7-40DF-9FEB-C0E55EEA8194}"/>
              </a:ext>
            </a:extLst>
          </p:cNvPr>
          <p:cNvSpPr/>
          <p:nvPr/>
        </p:nvSpPr>
        <p:spPr>
          <a:xfrm>
            <a:off x="4727942" y="1404910"/>
            <a:ext cx="373905" cy="4384566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1E0FD2C6-0321-47E2-BB71-3C040330A505}"/>
              </a:ext>
            </a:extLst>
          </p:cNvPr>
          <p:cNvSpPr/>
          <p:nvPr/>
        </p:nvSpPr>
        <p:spPr>
          <a:xfrm>
            <a:off x="247973" y="5982346"/>
            <a:ext cx="650929" cy="268845"/>
          </a:xfrm>
          <a:prstGeom prst="rect">
            <a:avLst/>
          </a:prstGeom>
          <a:solidFill>
            <a:srgbClr val="0030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9DB8464-ACFA-4278-86EE-CA219E0C2CDA}"/>
              </a:ext>
            </a:extLst>
          </p:cNvPr>
          <p:cNvSpPr/>
          <p:nvPr/>
        </p:nvSpPr>
        <p:spPr>
          <a:xfrm>
            <a:off x="4494286" y="1370057"/>
            <a:ext cx="607562" cy="123946"/>
          </a:xfrm>
          <a:prstGeom prst="rect">
            <a:avLst/>
          </a:prstGeom>
          <a:solidFill>
            <a:srgbClr val="0151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98667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1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000"/>
                            </p:stCondLst>
                            <p:childTnLst>
                              <p:par>
                                <p:cTn id="5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1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500"/>
                            </p:stCondLst>
                            <p:childTnLst>
                              <p:par>
                                <p:cTn id="6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1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"/>
                            </p:stCondLst>
                            <p:childTnLst>
                              <p:par>
                                <p:cTn id="7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1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000"/>
                            </p:stCondLst>
                            <p:childTnLst>
                              <p:par>
                                <p:cTn id="7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1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500"/>
                            </p:stCondLst>
                            <p:childTnLst>
                              <p:par>
                                <p:cTn id="7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1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2000"/>
                            </p:stCondLst>
                            <p:childTnLst>
                              <p:par>
                                <p:cTn id="8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1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2500"/>
                            </p:stCondLst>
                            <p:childTnLst>
                              <p:par>
                                <p:cTn id="8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1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500"/>
                            </p:stCondLst>
                            <p:childTnLst>
                              <p:par>
                                <p:cTn id="9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500"/>
                            </p:stCondLst>
                            <p:childTnLst>
                              <p:par>
                                <p:cTn id="10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000"/>
                            </p:stCondLst>
                            <p:childTnLst>
                              <p:par>
                                <p:cTn id="10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5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500"/>
                            </p:stCondLst>
                            <p:childTnLst>
                              <p:par>
                                <p:cTn id="1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4" dur="500"/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1000"/>
                            </p:stCondLst>
                            <p:childTnLst>
                              <p:par>
                                <p:cTn id="1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8" dur="500"/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1500"/>
                            </p:stCondLst>
                            <p:childTnLst>
                              <p:par>
                                <p:cTn id="1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2" dur="500"/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2000"/>
                            </p:stCondLst>
                            <p:childTnLst>
                              <p:par>
                                <p:cTn id="13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1" dur="500"/>
                                        <p:tgtEl>
                                          <p:spTgt spid="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500"/>
                            </p:stCondLst>
                            <p:childTnLst>
                              <p:par>
                                <p:cTn id="14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5" dur="500"/>
                                        <p:tgtEl>
                                          <p:spTgt spid="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1000"/>
                            </p:stCondLst>
                            <p:childTnLst>
                              <p:par>
                                <p:cTn id="14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9" dur="500"/>
                                        <p:tgtEl>
                                          <p:spTgt spid="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1500"/>
                            </p:stCondLst>
                            <p:childTnLst>
                              <p:par>
                                <p:cTn id="15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8" dur="500"/>
                                        <p:tgtEl>
                                          <p:spTgt spid="1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>
                            <p:stCondLst>
                              <p:cond delay="500"/>
                            </p:stCondLst>
                            <p:childTnLst>
                              <p:par>
                                <p:cTn id="16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2" dur="500"/>
                                        <p:tgtEl>
                                          <p:spTgt spid="1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" fill="hold">
                            <p:stCondLst>
                              <p:cond delay="1000"/>
                            </p:stCondLst>
                            <p:childTnLst>
                              <p:par>
                                <p:cTn id="16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6" dur="500"/>
                                        <p:tgtEl>
                                          <p:spTgt spid="1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7" fill="hold">
                            <p:stCondLst>
                              <p:cond delay="1500"/>
                            </p:stCondLst>
                            <p:childTnLst>
                              <p:par>
                                <p:cTn id="16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0" dur="500"/>
                                        <p:tgtEl>
                                          <p:spTgt spid="1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1" fill="hold">
                            <p:stCondLst>
                              <p:cond delay="2000"/>
                            </p:stCondLst>
                            <p:childTnLst>
                              <p:par>
                                <p:cTn id="17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  <p:bldP spid="18" grpId="0" animBg="1"/>
      <p:bldP spid="20" grpId="0" animBg="1"/>
      <p:bldP spid="21" grpId="0" animBg="1"/>
      <p:bldP spid="23" grpId="0" animBg="1"/>
      <p:bldP spid="24" grpId="0" animBg="1"/>
      <p:bldP spid="25" grpId="0" animBg="1"/>
      <p:bldP spid="26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5D09AD1A-345F-4DBC-B633-6ECD484106A8}"/>
              </a:ext>
            </a:extLst>
          </p:cNvPr>
          <p:cNvGrpSpPr/>
          <p:nvPr/>
        </p:nvGrpSpPr>
        <p:grpSpPr>
          <a:xfrm>
            <a:off x="10913737" y="328451"/>
            <a:ext cx="1008063" cy="766763"/>
            <a:chOff x="7058025" y="534969"/>
            <a:chExt cx="1008063" cy="766763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03857">
              <a:off x="7456488" y="692132"/>
              <a:ext cx="609600" cy="609600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8025" y="534969"/>
              <a:ext cx="361950" cy="361950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00000">
              <a:off x="7543800" y="548306"/>
              <a:ext cx="180975" cy="180975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656245" y="5871315"/>
            <a:ext cx="379876" cy="379876"/>
          </a:xfrm>
          <a:prstGeom prst="rect">
            <a:avLst/>
          </a:prstGeom>
        </p:spPr>
      </p:pic>
      <p:sp>
        <p:nvSpPr>
          <p:cNvPr id="8" name="TextBox 5">
            <a:extLst>
              <a:ext uri="{FF2B5EF4-FFF2-40B4-BE49-F238E27FC236}">
                <a16:creationId xmlns:a16="http://schemas.microsoft.com/office/drawing/2014/main" id="{81CED095-32CE-44C6-ADB6-F86D3DC5DD9F}"/>
              </a:ext>
            </a:extLst>
          </p:cNvPr>
          <p:cNvSpPr txBox="1"/>
          <p:nvPr/>
        </p:nvSpPr>
        <p:spPr>
          <a:xfrm>
            <a:off x="379142" y="273359"/>
            <a:ext cx="10487378" cy="747088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lvl="0"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mic Sans MS" panose="030F0702030302020204" pitchFamily="66" charset="0"/>
                <a:ea typeface="微軟正黑體" panose="020B0604030504040204" pitchFamily="34" charset="-120"/>
              </a:rPr>
              <a:t>7.12 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mic Sans MS" panose="030F0702030302020204" pitchFamily="66" charset="0"/>
                <a:ea typeface="微軟正黑體" panose="020B0604030504040204" pitchFamily="34" charset="-120"/>
              </a:rPr>
              <a:t>类和类的关系之练</a:t>
            </a:r>
            <a:r>
              <a:rPr kumimoji="0" lang="zh-TW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mic Sans MS" panose="030F0702030302020204" pitchFamily="66" charset="0"/>
                <a:ea typeface="微軟正黑體" panose="020B0604030504040204" pitchFamily="34" charset="-120"/>
              </a:rPr>
              <a:t>习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omic Sans MS" panose="030F0702030302020204" pitchFamily="66" charset="0"/>
              <a:ea typeface="微軟正黑體" panose="020B0604030504040204" pitchFamily="34" charset="-12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F720B294-8A7D-4EE8-AAC9-6E4047AF565A}"/>
              </a:ext>
            </a:extLst>
          </p:cNvPr>
          <p:cNvSpPr/>
          <p:nvPr/>
        </p:nvSpPr>
        <p:spPr>
          <a:xfrm>
            <a:off x="5442857" y="468000"/>
            <a:ext cx="5380175" cy="400110"/>
          </a:xfrm>
          <a:prstGeom prst="rect">
            <a:avLst/>
          </a:prstGeom>
          <a:ln w="19050">
            <a:solidFill>
              <a:srgbClr val="FFFF99"/>
            </a:solidFill>
          </a:ln>
        </p:spPr>
        <p:txBody>
          <a:bodyPr wrap="square">
            <a:spAutoFit/>
          </a:bodyPr>
          <a:lstStyle/>
          <a:p>
            <a:pPr marL="628650" lvl="0" indent="-628650" algn="just" latinLnBrk="0" hangingPunct="0">
              <a:spcAft>
                <a:spcPts val="600"/>
              </a:spcAft>
              <a:defRPr/>
            </a:pPr>
            <a:r>
              <a:rPr lang="zh-TW" altLang="en-US" sz="20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任务：</a:t>
            </a:r>
            <a:r>
              <a:rPr lang="zh-CN" altLang="en-US" sz="20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模拟一个学生在机房内使用电脑</a:t>
            </a:r>
            <a:r>
              <a:rPr lang="zh-TW" altLang="en-US" sz="20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。</a:t>
            </a:r>
            <a:endParaRPr lang="en-US" altLang="zh-CN" sz="2000" b="1" dirty="0">
              <a:solidFill>
                <a:srgbClr val="FFFF9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9EFBBCF8-E51D-45D7-B33B-1C1737020736}"/>
              </a:ext>
            </a:extLst>
          </p:cNvPr>
          <p:cNvSpPr/>
          <p:nvPr/>
        </p:nvSpPr>
        <p:spPr>
          <a:xfrm>
            <a:off x="1078054" y="1213631"/>
            <a:ext cx="4108979" cy="4458749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lnSpc>
                <a:spcPts val="24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package </a:t>
            </a:r>
            <a:r>
              <a:rPr lang="en-US" altLang="zh-TW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class_relation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;</a:t>
            </a:r>
          </a:p>
          <a:p>
            <a:pPr>
              <a:lnSpc>
                <a:spcPts val="24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public class </a:t>
            </a:r>
            <a:r>
              <a:rPr lang="en-US" altLang="zh-TW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Student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{</a:t>
            </a:r>
          </a:p>
          <a:p>
            <a:pPr>
              <a:lnSpc>
                <a:spcPts val="24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//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属性</a:t>
            </a:r>
          </a:p>
          <a:p>
            <a:pPr>
              <a:lnSpc>
                <a:spcPts val="2400"/>
              </a:lnSpc>
            </a:pP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</a:t>
            </a:r>
            <a:r>
              <a:rPr lang="en-US" altLang="zh-TW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private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String name;  //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学生的名字</a:t>
            </a:r>
          </a:p>
          <a:p>
            <a:pPr>
              <a:lnSpc>
                <a:spcPts val="2400"/>
              </a:lnSpc>
            </a:pP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//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构造方法</a:t>
            </a:r>
          </a:p>
          <a:p>
            <a:pPr>
              <a:lnSpc>
                <a:spcPts val="2400"/>
              </a:lnSpc>
            </a:pP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public </a:t>
            </a:r>
            <a:r>
              <a:rPr lang="en-US" altLang="zh-TW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Student()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{ }</a:t>
            </a:r>
          </a:p>
          <a:p>
            <a:pPr>
              <a:lnSpc>
                <a:spcPts val="24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public </a:t>
            </a:r>
            <a:r>
              <a:rPr lang="en-US" altLang="zh-TW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Student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 </a:t>
            </a:r>
            <a:r>
              <a:rPr lang="en-US" altLang="zh-TW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String name 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){</a:t>
            </a:r>
          </a:p>
          <a:p>
            <a:pPr>
              <a:lnSpc>
                <a:spcPts val="24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   this.name = name;</a:t>
            </a:r>
          </a:p>
          <a:p>
            <a:pPr>
              <a:lnSpc>
                <a:spcPts val="24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}</a:t>
            </a:r>
          </a:p>
          <a:p>
            <a:pPr>
              <a:lnSpc>
                <a:spcPts val="24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//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方法</a:t>
            </a:r>
            <a:endParaRPr lang="en-US" altLang="zh-TW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lnSpc>
                <a:spcPts val="24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//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获取学生名字方法</a:t>
            </a:r>
          </a:p>
          <a:p>
            <a:pPr>
              <a:lnSpc>
                <a:spcPts val="2400"/>
              </a:lnSpc>
            </a:pP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public </a:t>
            </a:r>
            <a:r>
              <a:rPr lang="en-US" altLang="zh-TW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String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getName</a:t>
            </a:r>
            <a:r>
              <a:rPr lang="en-US" altLang="zh-TW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()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{  </a:t>
            </a:r>
            <a:endParaRPr lang="zh-TW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lnSpc>
                <a:spcPts val="2400"/>
              </a:lnSpc>
            </a:pP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   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return this.name;</a:t>
            </a:r>
          </a:p>
          <a:p>
            <a:pPr>
              <a:lnSpc>
                <a:spcPts val="24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}</a:t>
            </a:r>
          </a:p>
        </p:txBody>
      </p:sp>
      <p:sp>
        <p:nvSpPr>
          <p:cNvPr id="17" name="左中括弧 16">
            <a:extLst>
              <a:ext uri="{FF2B5EF4-FFF2-40B4-BE49-F238E27FC236}">
                <a16:creationId xmlns:a16="http://schemas.microsoft.com/office/drawing/2014/main" id="{C71436D4-0C65-4642-86AA-2CE0156F2445}"/>
              </a:ext>
            </a:extLst>
          </p:cNvPr>
          <p:cNvSpPr/>
          <p:nvPr/>
        </p:nvSpPr>
        <p:spPr>
          <a:xfrm>
            <a:off x="692378" y="1740809"/>
            <a:ext cx="373905" cy="3931571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左中括弧 17">
            <a:extLst>
              <a:ext uri="{FF2B5EF4-FFF2-40B4-BE49-F238E27FC236}">
                <a16:creationId xmlns:a16="http://schemas.microsoft.com/office/drawing/2014/main" id="{50A390A5-E59D-4CD2-8645-1A94313B3447}"/>
              </a:ext>
            </a:extLst>
          </p:cNvPr>
          <p:cNvSpPr/>
          <p:nvPr/>
        </p:nvSpPr>
        <p:spPr>
          <a:xfrm>
            <a:off x="956745" y="3277890"/>
            <a:ext cx="373905" cy="573438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29A62BC6-F63A-4581-A1FE-1F44CDC9C13E}"/>
              </a:ext>
            </a:extLst>
          </p:cNvPr>
          <p:cNvSpPr/>
          <p:nvPr/>
        </p:nvSpPr>
        <p:spPr>
          <a:xfrm>
            <a:off x="5764721" y="1502550"/>
            <a:ext cx="6271400" cy="2577911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lnSpc>
                <a:spcPts val="24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// 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学生使用电脑方法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依赖关系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</a:p>
          <a:p>
            <a:pPr>
              <a:lnSpc>
                <a:spcPts val="24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public void </a:t>
            </a:r>
            <a:r>
              <a:rPr lang="en-US" altLang="zh-TW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useComputer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 </a:t>
            </a:r>
            <a:r>
              <a:rPr lang="en-US" altLang="zh-TW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Computer </a:t>
            </a:r>
            <a:r>
              <a:rPr lang="en-US" altLang="zh-TW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computer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){</a:t>
            </a:r>
          </a:p>
          <a:p>
            <a:pPr>
              <a:lnSpc>
                <a:spcPts val="24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   </a:t>
            </a:r>
            <a:r>
              <a:rPr lang="en-US" altLang="zh-TW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System.out.println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 this.name + "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开始使用电脑啦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" );</a:t>
            </a:r>
          </a:p>
          <a:p>
            <a:pPr>
              <a:lnSpc>
                <a:spcPts val="24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   </a:t>
            </a:r>
            <a:r>
              <a:rPr lang="en-US" altLang="zh-TW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computer.</a:t>
            </a:r>
            <a:r>
              <a:rPr lang="en-US" altLang="zh-TW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beOpen</a:t>
            </a:r>
            <a:r>
              <a:rPr lang="en-US" altLang="zh-TW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()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;</a:t>
            </a:r>
          </a:p>
          <a:p>
            <a:pPr>
              <a:lnSpc>
                <a:spcPts val="24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   </a:t>
            </a:r>
            <a:r>
              <a:rPr lang="en-US" altLang="zh-TW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computer.</a:t>
            </a:r>
            <a:r>
              <a:rPr lang="en-US" altLang="zh-TW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beUsing</a:t>
            </a:r>
            <a:r>
              <a:rPr lang="en-US" altLang="zh-TW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()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;</a:t>
            </a:r>
          </a:p>
          <a:p>
            <a:pPr>
              <a:lnSpc>
                <a:spcPts val="24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   </a:t>
            </a:r>
            <a:r>
              <a:rPr lang="en-US" altLang="zh-TW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computer.</a:t>
            </a:r>
            <a:r>
              <a:rPr lang="en-US" altLang="zh-TW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beClose</a:t>
            </a:r>
            <a:r>
              <a:rPr lang="en-US" altLang="zh-TW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()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;</a:t>
            </a:r>
          </a:p>
          <a:p>
            <a:pPr>
              <a:lnSpc>
                <a:spcPts val="24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}</a:t>
            </a:r>
          </a:p>
          <a:p>
            <a:pPr>
              <a:lnSpc>
                <a:spcPts val="24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}</a:t>
            </a:r>
            <a:endParaRPr lang="zh-TW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0" name="左中括弧 19">
            <a:extLst>
              <a:ext uri="{FF2B5EF4-FFF2-40B4-BE49-F238E27FC236}">
                <a16:creationId xmlns:a16="http://schemas.microsoft.com/office/drawing/2014/main" id="{E47BDC0E-C120-4BA6-96EA-07DFB3FB59ED}"/>
              </a:ext>
            </a:extLst>
          </p:cNvPr>
          <p:cNvSpPr/>
          <p:nvPr/>
        </p:nvSpPr>
        <p:spPr>
          <a:xfrm>
            <a:off x="973917" y="4788000"/>
            <a:ext cx="373905" cy="573438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左中括弧 20">
            <a:extLst>
              <a:ext uri="{FF2B5EF4-FFF2-40B4-BE49-F238E27FC236}">
                <a16:creationId xmlns:a16="http://schemas.microsoft.com/office/drawing/2014/main" id="{3875DB16-48E2-403A-B04C-ED298F2C9D0F}"/>
              </a:ext>
            </a:extLst>
          </p:cNvPr>
          <p:cNvSpPr/>
          <p:nvPr/>
        </p:nvSpPr>
        <p:spPr>
          <a:xfrm>
            <a:off x="5628980" y="2061274"/>
            <a:ext cx="373905" cy="1503335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左中括弧 25">
            <a:extLst>
              <a:ext uri="{FF2B5EF4-FFF2-40B4-BE49-F238E27FC236}">
                <a16:creationId xmlns:a16="http://schemas.microsoft.com/office/drawing/2014/main" id="{7EB51E03-81B7-40DF-9FEB-C0E55EEA8194}"/>
              </a:ext>
            </a:extLst>
          </p:cNvPr>
          <p:cNvSpPr/>
          <p:nvPr/>
        </p:nvSpPr>
        <p:spPr>
          <a:xfrm>
            <a:off x="5397672" y="1359039"/>
            <a:ext cx="373905" cy="2500039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1E0FD2C6-0321-47E2-BB71-3C040330A505}"/>
              </a:ext>
            </a:extLst>
          </p:cNvPr>
          <p:cNvSpPr/>
          <p:nvPr/>
        </p:nvSpPr>
        <p:spPr>
          <a:xfrm>
            <a:off x="561209" y="5596719"/>
            <a:ext cx="650929" cy="268845"/>
          </a:xfrm>
          <a:prstGeom prst="rect">
            <a:avLst/>
          </a:prstGeom>
          <a:solidFill>
            <a:srgbClr val="0036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9DB8464-ACFA-4278-86EE-CA219E0C2CDA}"/>
              </a:ext>
            </a:extLst>
          </p:cNvPr>
          <p:cNvSpPr/>
          <p:nvPr/>
        </p:nvSpPr>
        <p:spPr>
          <a:xfrm>
            <a:off x="5196639" y="1326603"/>
            <a:ext cx="607562" cy="123946"/>
          </a:xfrm>
          <a:prstGeom prst="rect">
            <a:avLst/>
          </a:prstGeom>
          <a:solidFill>
            <a:srgbClr val="0152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77280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500"/>
                            </p:stCondLst>
                            <p:childTnLst>
                              <p:par>
                                <p:cTn id="5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1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1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000"/>
                            </p:stCondLst>
                            <p:childTnLst>
                              <p:par>
                                <p:cTn id="6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1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500"/>
                            </p:stCondLst>
                            <p:childTnLst>
                              <p:par>
                                <p:cTn id="7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1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2000"/>
                            </p:stCondLst>
                            <p:childTnLst>
                              <p:par>
                                <p:cTn id="7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1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2500"/>
                            </p:stCondLst>
                            <p:childTnLst>
                              <p:par>
                                <p:cTn id="7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500"/>
                            </p:stCondLst>
                            <p:childTnLst>
                              <p:par>
                                <p:cTn id="8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000"/>
                            </p:stCondLst>
                            <p:childTnLst>
                              <p:par>
                                <p:cTn id="9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500"/>
                            </p:stCondLst>
                            <p:childTnLst>
                              <p:par>
                                <p:cTn id="10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1000"/>
                            </p:stCondLst>
                            <p:childTnLst>
                              <p:par>
                                <p:cTn id="10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1500"/>
                            </p:stCondLst>
                            <p:childTnLst>
                              <p:par>
                                <p:cTn id="10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5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500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5" dur="500"/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  <p:bldP spid="18" grpId="0" animBg="1"/>
      <p:bldP spid="20" grpId="0" animBg="1"/>
      <p:bldP spid="21" grpId="0" animBg="1"/>
      <p:bldP spid="2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5D09AD1A-345F-4DBC-B633-6ECD484106A8}"/>
              </a:ext>
            </a:extLst>
          </p:cNvPr>
          <p:cNvGrpSpPr/>
          <p:nvPr/>
        </p:nvGrpSpPr>
        <p:grpSpPr>
          <a:xfrm>
            <a:off x="10913737" y="328451"/>
            <a:ext cx="1008063" cy="766763"/>
            <a:chOff x="7058025" y="534969"/>
            <a:chExt cx="1008063" cy="766763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03857">
              <a:off x="7456488" y="692132"/>
              <a:ext cx="609600" cy="609600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8025" y="534969"/>
              <a:ext cx="361950" cy="361950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00000">
              <a:off x="7543800" y="548306"/>
              <a:ext cx="180975" cy="180975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656245" y="5871315"/>
            <a:ext cx="379876" cy="379876"/>
          </a:xfrm>
          <a:prstGeom prst="rect">
            <a:avLst/>
          </a:prstGeom>
        </p:spPr>
      </p:pic>
      <p:sp>
        <p:nvSpPr>
          <p:cNvPr id="14" name="TextBox 7">
            <a:extLst>
              <a:ext uri="{FF2B5EF4-FFF2-40B4-BE49-F238E27FC236}">
                <a16:creationId xmlns:a16="http://schemas.microsoft.com/office/drawing/2014/main" id="{050060D9-94F3-48AF-87DB-86AF188D5862}"/>
              </a:ext>
            </a:extLst>
          </p:cNvPr>
          <p:cNvSpPr txBox="1"/>
          <p:nvPr/>
        </p:nvSpPr>
        <p:spPr>
          <a:xfrm>
            <a:off x="840751" y="1020447"/>
            <a:ext cx="10772857" cy="55382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lvl="0" indent="-342900" algn="just" latinLnBrk="0" hangingPunct="0">
              <a:spcAft>
                <a:spcPts val="1200"/>
              </a:spcAft>
              <a:buFont typeface="Wingdings" panose="05000000000000000000" pitchFamily="2" charset="2"/>
              <a:buChar char="n"/>
              <a:defRPr/>
            </a:pPr>
            <a:r>
              <a:rPr lang="zh-CN" altLang="en-US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继承</a:t>
            </a:r>
            <a:r>
              <a:rPr lang="zh-TW" altLang="en-US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TW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is-a</a:t>
            </a:r>
            <a:endParaRPr lang="zh-CN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Microsoft JhengHei" panose="020B0604030504040204" pitchFamily="34" charset="-120"/>
            </a:endParaRPr>
          </a:p>
        </p:txBody>
      </p:sp>
      <p:sp>
        <p:nvSpPr>
          <p:cNvPr id="8" name="TextBox 5">
            <a:extLst>
              <a:ext uri="{FF2B5EF4-FFF2-40B4-BE49-F238E27FC236}">
                <a16:creationId xmlns:a16="http://schemas.microsoft.com/office/drawing/2014/main" id="{81CED095-32CE-44C6-ADB6-F86D3DC5DD9F}"/>
              </a:ext>
            </a:extLst>
          </p:cNvPr>
          <p:cNvSpPr txBox="1"/>
          <p:nvPr/>
        </p:nvSpPr>
        <p:spPr>
          <a:xfrm>
            <a:off x="379142" y="273359"/>
            <a:ext cx="10487378" cy="747088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lvl="0">
              <a:defRPr/>
            </a:pPr>
            <a:r>
              <a:rPr kumimoji="0" lang="en-US" altLang="zh-CN" sz="3200" b="1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mic Sans MS" panose="030F0702030302020204" pitchFamily="66" charset="0"/>
                <a:ea typeface="微軟正黑體" panose="020B0604030504040204" pitchFamily="34" charset="-120"/>
              </a:rPr>
              <a:t>7.10 </a:t>
            </a:r>
            <a:r>
              <a:rPr kumimoji="0" lang="zh-CN" altLang="en-US" sz="3200" b="1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mic Sans MS" panose="030F0702030302020204" pitchFamily="66" charset="0"/>
                <a:ea typeface="微軟正黑體" panose="020B0604030504040204" pitchFamily="34" charset="-120"/>
              </a:rPr>
              <a:t>类和类的关系之继承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omic Sans MS" panose="030F0702030302020204" pitchFamily="66" charset="0"/>
              <a:ea typeface="微軟正黑體" panose="020B0604030504040204" pitchFamily="34" charset="-12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ADDFAD54-D067-4100-AB1C-E3F34B22BB6E}"/>
              </a:ext>
            </a:extLst>
          </p:cNvPr>
          <p:cNvSpPr/>
          <p:nvPr/>
        </p:nvSpPr>
        <p:spPr>
          <a:xfrm>
            <a:off x="1000656" y="1552756"/>
            <a:ext cx="5242115" cy="2631233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lnSpc>
                <a:spcPts val="24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public class </a:t>
            </a:r>
            <a:r>
              <a:rPr lang="en-US" altLang="zh-TW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Person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{</a:t>
            </a:r>
          </a:p>
          <a:p>
            <a:pPr>
              <a:lnSpc>
                <a:spcPts val="24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public void eat(){</a:t>
            </a:r>
          </a:p>
          <a:p>
            <a:pPr>
              <a:lnSpc>
                <a:spcPts val="24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   </a:t>
            </a:r>
            <a:r>
              <a:rPr lang="en-US" altLang="zh-TW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System.out.</a:t>
            </a:r>
            <a:r>
              <a:rPr lang="en-US" altLang="zh-TW" sz="2000" b="1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println</a:t>
            </a:r>
            <a:r>
              <a:rPr lang="en-US" altLang="zh-TW" sz="2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("</a:t>
            </a:r>
            <a:r>
              <a:rPr lang="zh-TW" altLang="en-US" sz="2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人类的吃饭方法</a:t>
            </a:r>
            <a:r>
              <a:rPr lang="en-US" altLang="zh-TW" sz="2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");</a:t>
            </a:r>
            <a:endParaRPr lang="en-US" altLang="zh-TW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lnSpc>
                <a:spcPts val="24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}    </a:t>
            </a:r>
          </a:p>
          <a:p>
            <a:pPr>
              <a:lnSpc>
                <a:spcPts val="24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public void sleep(){</a:t>
            </a:r>
          </a:p>
          <a:p>
            <a:pPr>
              <a:lnSpc>
                <a:spcPts val="24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   </a:t>
            </a:r>
            <a:r>
              <a:rPr lang="en-US" altLang="zh-TW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System.out.</a:t>
            </a:r>
            <a:r>
              <a:rPr lang="en-US" altLang="zh-TW" sz="2000" b="1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println</a:t>
            </a:r>
            <a:r>
              <a:rPr lang="en-US" altLang="zh-TW" sz="2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("</a:t>
            </a:r>
            <a:r>
              <a:rPr lang="zh-TW" altLang="en-US" sz="2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人类的睡觉方法</a:t>
            </a:r>
            <a:r>
              <a:rPr lang="en-US" altLang="zh-TW" sz="2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");</a:t>
            </a:r>
            <a:endParaRPr lang="en-US" altLang="zh-TW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lnSpc>
                <a:spcPts val="24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}</a:t>
            </a:r>
          </a:p>
          <a:p>
            <a:pPr>
              <a:lnSpc>
                <a:spcPts val="24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}</a:t>
            </a:r>
            <a:endParaRPr lang="zh-TW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9" name="左中括弧 18">
            <a:extLst>
              <a:ext uri="{FF2B5EF4-FFF2-40B4-BE49-F238E27FC236}">
                <a16:creationId xmlns:a16="http://schemas.microsoft.com/office/drawing/2014/main" id="{23B2D6DE-90F9-44F0-B991-FC32546ECDF1}"/>
              </a:ext>
            </a:extLst>
          </p:cNvPr>
          <p:cNvSpPr/>
          <p:nvPr/>
        </p:nvSpPr>
        <p:spPr>
          <a:xfrm>
            <a:off x="617408" y="1795563"/>
            <a:ext cx="385675" cy="2117837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左中括弧 20">
            <a:extLst>
              <a:ext uri="{FF2B5EF4-FFF2-40B4-BE49-F238E27FC236}">
                <a16:creationId xmlns:a16="http://schemas.microsoft.com/office/drawing/2014/main" id="{C7EF37A7-254D-4A85-B3C0-028196F83265}"/>
              </a:ext>
            </a:extLst>
          </p:cNvPr>
          <p:cNvSpPr/>
          <p:nvPr/>
        </p:nvSpPr>
        <p:spPr>
          <a:xfrm>
            <a:off x="881775" y="2106584"/>
            <a:ext cx="385675" cy="593838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左中括弧 21">
            <a:extLst>
              <a:ext uri="{FF2B5EF4-FFF2-40B4-BE49-F238E27FC236}">
                <a16:creationId xmlns:a16="http://schemas.microsoft.com/office/drawing/2014/main" id="{0A7DE7FB-9A3E-4AED-866B-50E2EC4CB5C8}"/>
              </a:ext>
            </a:extLst>
          </p:cNvPr>
          <p:cNvSpPr/>
          <p:nvPr/>
        </p:nvSpPr>
        <p:spPr>
          <a:xfrm>
            <a:off x="881774" y="3009992"/>
            <a:ext cx="385675" cy="593838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3F69EA2D-D589-442D-86C3-63F00D5DD484}"/>
              </a:ext>
            </a:extLst>
          </p:cNvPr>
          <p:cNvSpPr/>
          <p:nvPr/>
        </p:nvSpPr>
        <p:spPr>
          <a:xfrm>
            <a:off x="1000656" y="3912150"/>
            <a:ext cx="5242115" cy="2631233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lnSpc>
                <a:spcPts val="24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public class </a:t>
            </a:r>
            <a:r>
              <a:rPr lang="en-US" altLang="zh-TW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Pig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{</a:t>
            </a:r>
          </a:p>
          <a:p>
            <a:pPr>
              <a:lnSpc>
                <a:spcPts val="24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public void eat(){</a:t>
            </a:r>
          </a:p>
          <a:p>
            <a:pPr>
              <a:lnSpc>
                <a:spcPts val="24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   </a:t>
            </a:r>
            <a:r>
              <a:rPr lang="en-US" altLang="zh-TW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System.out.</a:t>
            </a:r>
            <a:r>
              <a:rPr lang="en-US" altLang="zh-TW" sz="2000" b="1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println</a:t>
            </a:r>
            <a:r>
              <a:rPr lang="en-US" altLang="zh-TW" sz="2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("</a:t>
            </a:r>
            <a:r>
              <a:rPr lang="zh-TW" altLang="en-US" sz="2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猪的吃饭方法</a:t>
            </a:r>
            <a:r>
              <a:rPr lang="en-US" altLang="zh-TW" sz="2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");</a:t>
            </a:r>
            <a:endParaRPr lang="en-US" altLang="zh-TW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lnSpc>
                <a:spcPts val="24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}    </a:t>
            </a:r>
          </a:p>
          <a:p>
            <a:pPr>
              <a:lnSpc>
                <a:spcPts val="24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public void sleep(){</a:t>
            </a:r>
          </a:p>
          <a:p>
            <a:pPr>
              <a:lnSpc>
                <a:spcPts val="24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   </a:t>
            </a:r>
            <a:r>
              <a:rPr lang="en-US" altLang="zh-TW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System.out.</a:t>
            </a:r>
            <a:r>
              <a:rPr lang="en-US" altLang="zh-TW" sz="2000" b="1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println</a:t>
            </a:r>
            <a:r>
              <a:rPr lang="en-US" altLang="zh-TW" sz="2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("</a:t>
            </a:r>
            <a:r>
              <a:rPr lang="zh-TW" altLang="en-US" sz="2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猪的睡觉方法</a:t>
            </a:r>
            <a:r>
              <a:rPr lang="en-US" altLang="zh-TW" sz="2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");</a:t>
            </a:r>
            <a:endParaRPr lang="en-US" altLang="zh-TW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lnSpc>
                <a:spcPts val="24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}</a:t>
            </a:r>
          </a:p>
          <a:p>
            <a:pPr>
              <a:lnSpc>
                <a:spcPts val="24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}</a:t>
            </a:r>
            <a:endParaRPr lang="zh-TW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4" name="左中括弧 23">
            <a:extLst>
              <a:ext uri="{FF2B5EF4-FFF2-40B4-BE49-F238E27FC236}">
                <a16:creationId xmlns:a16="http://schemas.microsoft.com/office/drawing/2014/main" id="{E689CD3E-8C41-4A98-8A22-A3B7AD229D98}"/>
              </a:ext>
            </a:extLst>
          </p:cNvPr>
          <p:cNvSpPr/>
          <p:nvPr/>
        </p:nvSpPr>
        <p:spPr>
          <a:xfrm>
            <a:off x="617408" y="4154957"/>
            <a:ext cx="385675" cy="2117837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左中括弧 24">
            <a:extLst>
              <a:ext uri="{FF2B5EF4-FFF2-40B4-BE49-F238E27FC236}">
                <a16:creationId xmlns:a16="http://schemas.microsoft.com/office/drawing/2014/main" id="{5149A1D0-462F-4D8C-B23D-B9DA0607619D}"/>
              </a:ext>
            </a:extLst>
          </p:cNvPr>
          <p:cNvSpPr/>
          <p:nvPr/>
        </p:nvSpPr>
        <p:spPr>
          <a:xfrm>
            <a:off x="881775" y="4465978"/>
            <a:ext cx="385675" cy="593838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左中括弧 25">
            <a:extLst>
              <a:ext uri="{FF2B5EF4-FFF2-40B4-BE49-F238E27FC236}">
                <a16:creationId xmlns:a16="http://schemas.microsoft.com/office/drawing/2014/main" id="{D64CE6E3-41BE-46D4-A04E-A7C83EFB88D2}"/>
              </a:ext>
            </a:extLst>
          </p:cNvPr>
          <p:cNvSpPr/>
          <p:nvPr/>
        </p:nvSpPr>
        <p:spPr>
          <a:xfrm>
            <a:off x="881774" y="5369386"/>
            <a:ext cx="385675" cy="593838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67BCFB24-1E00-4CE9-BA40-A12C5457D1E2}"/>
              </a:ext>
            </a:extLst>
          </p:cNvPr>
          <p:cNvSpPr/>
          <p:nvPr/>
        </p:nvSpPr>
        <p:spPr>
          <a:xfrm>
            <a:off x="7009268" y="1516562"/>
            <a:ext cx="5120088" cy="4632311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lnSpc>
                <a:spcPts val="24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public class Test {</a:t>
            </a:r>
          </a:p>
          <a:p>
            <a:pPr>
              <a:lnSpc>
                <a:spcPts val="24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public static void main(String[] </a:t>
            </a:r>
            <a:r>
              <a:rPr lang="en-US" altLang="zh-TW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args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){</a:t>
            </a:r>
          </a:p>
          <a:p>
            <a:pPr>
              <a:lnSpc>
                <a:spcPts val="2400"/>
              </a:lnSpc>
            </a:pPr>
            <a:r>
              <a:rPr lang="en-US" altLang="zh-TW" sz="2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   //</a:t>
            </a:r>
            <a:r>
              <a:rPr lang="zh-TW" altLang="en-US" sz="2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创建一个</a:t>
            </a:r>
            <a:r>
              <a:rPr lang="en-US" altLang="zh-TW" sz="2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Person</a:t>
            </a:r>
            <a:r>
              <a:rPr lang="zh-TW" altLang="en-US" sz="2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类型的对象</a:t>
            </a:r>
          </a:p>
          <a:p>
            <a:pPr>
              <a:lnSpc>
                <a:spcPts val="2400"/>
              </a:lnSpc>
            </a:pPr>
            <a:r>
              <a:rPr lang="zh-TW" altLang="en-US" sz="2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   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Person p = new Person();</a:t>
            </a:r>
          </a:p>
          <a:p>
            <a:pPr>
              <a:lnSpc>
                <a:spcPts val="2400"/>
              </a:lnSpc>
            </a:pPr>
            <a:r>
              <a:rPr lang="en-US" altLang="zh-TW" sz="2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   //</a:t>
            </a:r>
            <a:r>
              <a:rPr lang="zh-TW" altLang="en-US" sz="2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调用</a:t>
            </a:r>
            <a:r>
              <a:rPr lang="en-US" altLang="zh-TW" sz="2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Person</a:t>
            </a:r>
            <a:r>
              <a:rPr lang="zh-TW" altLang="en-US" sz="2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类的方法</a:t>
            </a:r>
          </a:p>
          <a:p>
            <a:pPr>
              <a:lnSpc>
                <a:spcPts val="2400"/>
              </a:lnSpc>
            </a:pPr>
            <a:r>
              <a:rPr lang="zh-TW" altLang="en-US" sz="2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   </a:t>
            </a:r>
            <a:r>
              <a:rPr lang="en-US" altLang="zh-TW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p.eat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();</a:t>
            </a:r>
          </a:p>
          <a:p>
            <a:pPr>
              <a:lnSpc>
                <a:spcPts val="24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   </a:t>
            </a:r>
            <a:r>
              <a:rPr lang="en-US" altLang="zh-TW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p.sleep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();</a:t>
            </a:r>
          </a:p>
          <a:p>
            <a:pPr>
              <a:lnSpc>
                <a:spcPts val="2400"/>
              </a:lnSpc>
            </a:pPr>
            <a:endParaRPr lang="en-US" altLang="zh-TW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lnSpc>
                <a:spcPts val="2400"/>
              </a:lnSpc>
            </a:pPr>
            <a:r>
              <a:rPr lang="en-US" altLang="zh-TW" sz="2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   //</a:t>
            </a:r>
            <a:r>
              <a:rPr lang="zh-TW" altLang="en-US" sz="2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创建一个</a:t>
            </a:r>
            <a:r>
              <a:rPr lang="en-US" altLang="zh-TW" sz="2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Pig</a:t>
            </a:r>
            <a:r>
              <a:rPr lang="zh-TW" altLang="en-US" sz="2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类型的对象</a:t>
            </a:r>
          </a:p>
          <a:p>
            <a:pPr>
              <a:lnSpc>
                <a:spcPts val="2400"/>
              </a:lnSpc>
            </a:pPr>
            <a:r>
              <a:rPr lang="zh-TW" altLang="en-US" sz="2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   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Pig p1 = new Pig();</a:t>
            </a:r>
          </a:p>
          <a:p>
            <a:pPr>
              <a:lnSpc>
                <a:spcPts val="2400"/>
              </a:lnSpc>
            </a:pPr>
            <a:r>
              <a:rPr lang="en-US" altLang="zh-TW" sz="2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   //</a:t>
            </a:r>
            <a:r>
              <a:rPr lang="zh-TW" altLang="en-US" sz="2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调用</a:t>
            </a:r>
            <a:r>
              <a:rPr lang="en-US" altLang="zh-TW" sz="2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Pig</a:t>
            </a:r>
            <a:r>
              <a:rPr lang="zh-TW" altLang="en-US" sz="2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类的方法</a:t>
            </a:r>
          </a:p>
          <a:p>
            <a:pPr>
              <a:lnSpc>
                <a:spcPts val="2400"/>
              </a:lnSpc>
            </a:pPr>
            <a:r>
              <a:rPr lang="zh-TW" altLang="en-US" sz="2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   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p1.eat();</a:t>
            </a:r>
          </a:p>
          <a:p>
            <a:pPr>
              <a:lnSpc>
                <a:spcPts val="24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   p1.sleep();</a:t>
            </a:r>
          </a:p>
          <a:p>
            <a:pPr>
              <a:lnSpc>
                <a:spcPts val="24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}</a:t>
            </a:r>
          </a:p>
          <a:p>
            <a:pPr>
              <a:lnSpc>
                <a:spcPts val="24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}</a:t>
            </a:r>
            <a:endParaRPr lang="zh-TW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8" name="左中括弧 27">
            <a:extLst>
              <a:ext uri="{FF2B5EF4-FFF2-40B4-BE49-F238E27FC236}">
                <a16:creationId xmlns:a16="http://schemas.microsoft.com/office/drawing/2014/main" id="{97800FDB-D18E-408C-8B3D-BDCF43D09B35}"/>
              </a:ext>
            </a:extLst>
          </p:cNvPr>
          <p:cNvSpPr/>
          <p:nvPr/>
        </p:nvSpPr>
        <p:spPr>
          <a:xfrm>
            <a:off x="6626019" y="1759369"/>
            <a:ext cx="385675" cy="4265662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左中括弧 28">
            <a:extLst>
              <a:ext uri="{FF2B5EF4-FFF2-40B4-BE49-F238E27FC236}">
                <a16:creationId xmlns:a16="http://schemas.microsoft.com/office/drawing/2014/main" id="{7A14C9DD-A03C-4217-A6FB-DB16A0FE24D8}"/>
              </a:ext>
            </a:extLst>
          </p:cNvPr>
          <p:cNvSpPr/>
          <p:nvPr/>
        </p:nvSpPr>
        <p:spPr>
          <a:xfrm>
            <a:off x="6890386" y="2070390"/>
            <a:ext cx="385675" cy="3628070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57350832-4BCA-4C51-9FD9-D39B17C650F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10000"/>
                    </a14:imgEffect>
                    <a14:imgEffect>
                      <a14:brightnessContrast bright="30000" contras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8769" y="1394945"/>
            <a:ext cx="6594462" cy="4060024"/>
          </a:xfrm>
          <a:prstGeom prst="rect">
            <a:avLst/>
          </a:prstGeom>
        </p:spPr>
      </p:pic>
      <p:pic>
        <p:nvPicPr>
          <p:cNvPr id="31" name="圖片 30">
            <a:extLst>
              <a:ext uri="{FF2B5EF4-FFF2-40B4-BE49-F238E27FC236}">
                <a16:creationId xmlns:a16="http://schemas.microsoft.com/office/drawing/2014/main" id="{D8A1DA8B-791E-492F-A5DE-73992DFF5D5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10000"/>
                    </a14:imgEffect>
                    <a14:imgEffect>
                      <a14:brightnessContrast bright="30000" contras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0889" y="1252714"/>
            <a:ext cx="6539158" cy="4324282"/>
          </a:xfrm>
          <a:prstGeom prst="rect">
            <a:avLst/>
          </a:prstGeom>
        </p:spPr>
      </p:pic>
      <p:pic>
        <p:nvPicPr>
          <p:cNvPr id="33" name="圖片 32">
            <a:extLst>
              <a:ext uri="{FF2B5EF4-FFF2-40B4-BE49-F238E27FC236}">
                <a16:creationId xmlns:a16="http://schemas.microsoft.com/office/drawing/2014/main" id="{9F968B59-D12C-4FE3-9349-B28800A8089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harpenSoften amount="10000"/>
                    </a14:imgEffect>
                    <a14:imgEffect>
                      <a14:brightnessContrast bright="30000" contras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5479" y="414048"/>
            <a:ext cx="5535879" cy="6001613"/>
          </a:xfrm>
          <a:prstGeom prst="rect">
            <a:avLst/>
          </a:prstGeom>
        </p:spPr>
      </p:pic>
      <p:pic>
        <p:nvPicPr>
          <p:cNvPr id="37" name="圖片 36">
            <a:extLst>
              <a:ext uri="{FF2B5EF4-FFF2-40B4-BE49-F238E27FC236}">
                <a16:creationId xmlns:a16="http://schemas.microsoft.com/office/drawing/2014/main" id="{2CEC0FB8-E4B0-4405-B5A5-0B2152870A9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harpenSoften amount="10000"/>
                    </a14:imgEffect>
                    <a14:imgEffect>
                      <a14:brightnessContrast bright="30000" contras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7665" y="1310258"/>
            <a:ext cx="8625605" cy="3096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382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500"/>
                            </p:stCondLst>
                            <p:childTnLst>
                              <p:par>
                                <p:cTn id="5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000"/>
                            </p:stCondLst>
                            <p:childTnLst>
                              <p:par>
                                <p:cTn id="6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"/>
                            </p:stCondLst>
                            <p:childTnLst>
                              <p:par>
                                <p:cTn id="7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000"/>
                            </p:stCondLst>
                            <p:childTnLst>
                              <p:par>
                                <p:cTn id="7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500"/>
                            </p:stCondLst>
                            <p:childTnLst>
                              <p:par>
                                <p:cTn id="8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500"/>
                            </p:stCondLst>
                            <p:childTnLst>
                              <p:par>
                                <p:cTn id="9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000"/>
                            </p:stCondLst>
                            <p:childTnLst>
                              <p:par>
                                <p:cTn id="9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500"/>
                            </p:stCondLst>
                            <p:childTnLst>
                              <p:par>
                                <p:cTn id="9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500"/>
                            </p:stCondLst>
                            <p:childTnLst>
                              <p:par>
                                <p:cTn id="10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500"/>
                                        <p:tgtEl>
                                          <p:spTgt spid="2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1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500"/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500"/>
                            </p:stCondLst>
                            <p:childTnLst>
                              <p:par>
                                <p:cTn id="1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500"/>
                                        <p:tgtEl>
                                          <p:spTgt spid="2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1000"/>
                            </p:stCondLst>
                            <p:childTnLst>
                              <p:par>
                                <p:cTn id="12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2" dur="500"/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500"/>
                            </p:stCondLst>
                            <p:childTnLst>
                              <p:par>
                                <p:cTn id="1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6" dur="500"/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1" dur="500"/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500"/>
                            </p:stCondLst>
                            <p:childTnLst>
                              <p:par>
                                <p:cTn id="14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5" dur="500"/>
                                        <p:tgtEl>
                                          <p:spTgt spid="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1000"/>
                            </p:stCondLst>
                            <p:childTnLst>
                              <p:par>
                                <p:cTn id="14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9" dur="500"/>
                                        <p:tgtEl>
                                          <p:spTgt spid="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4" dur="500"/>
                                        <p:tgtEl>
                                          <p:spTgt spid="2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500"/>
                            </p:stCondLst>
                            <p:childTnLst>
                              <p:par>
                                <p:cTn id="15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8" dur="500"/>
                                        <p:tgtEl>
                                          <p:spTgt spid="2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3" dur="500"/>
                                        <p:tgtEl>
                                          <p:spTgt spid="2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500"/>
                            </p:stCondLst>
                            <p:childTnLst>
                              <p:par>
                                <p:cTn id="16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7" dur="500"/>
                                        <p:tgtEl>
                                          <p:spTgt spid="2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1000"/>
                            </p:stCondLst>
                            <p:childTnLst>
                              <p:par>
                                <p:cTn id="16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1" dur="500"/>
                                        <p:tgtEl>
                                          <p:spTgt spid="2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" fill="hold">
                      <p:stCondLst>
                        <p:cond delay="indefinite"/>
                      </p:stCondLst>
                      <p:childTnLst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8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2" fill="hold">
                            <p:stCondLst>
                              <p:cond delay="1000"/>
                            </p:stCondLst>
                            <p:childTnLst>
                              <p:par>
                                <p:cTn id="18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5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6" fill="hold">
                      <p:stCondLst>
                        <p:cond delay="indefinite"/>
                      </p:stCondLst>
                      <p:childTnLst>
                        <p:par>
                          <p:cTn id="187" fill="hold">
                            <p:stCondLst>
                              <p:cond delay="0"/>
                            </p:stCondLst>
                            <p:childTnLst>
                              <p:par>
                                <p:cTn id="188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89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1" fill="hold">
                            <p:stCondLst>
                              <p:cond delay="1000"/>
                            </p:stCondLst>
                            <p:childTnLst>
                              <p:par>
                                <p:cTn id="19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4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>
                      <p:stCondLst>
                        <p:cond delay="indefinite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8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0" fill="hold">
                            <p:stCondLst>
                              <p:cond delay="1000"/>
                            </p:stCondLst>
                            <p:childTnLst>
                              <p:par>
                                <p:cTn id="20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3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1" grpId="0" animBg="1"/>
      <p:bldP spid="22" grpId="0" animBg="1"/>
      <p:bldP spid="24" grpId="0" animBg="1"/>
      <p:bldP spid="25" grpId="0" animBg="1"/>
      <p:bldP spid="26" grpId="0" animBg="1"/>
      <p:bldP spid="28" grpId="0" animBg="1"/>
      <p:bldP spid="29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5D09AD1A-345F-4DBC-B633-6ECD484106A8}"/>
              </a:ext>
            </a:extLst>
          </p:cNvPr>
          <p:cNvGrpSpPr/>
          <p:nvPr/>
        </p:nvGrpSpPr>
        <p:grpSpPr>
          <a:xfrm>
            <a:off x="10913737" y="328451"/>
            <a:ext cx="1008063" cy="766763"/>
            <a:chOff x="7058025" y="534969"/>
            <a:chExt cx="1008063" cy="766763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03857">
              <a:off x="7456488" y="692132"/>
              <a:ext cx="609600" cy="609600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8025" y="534969"/>
              <a:ext cx="361950" cy="361950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00000">
              <a:off x="7543800" y="548306"/>
              <a:ext cx="180975" cy="180975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656245" y="5871315"/>
            <a:ext cx="379876" cy="379876"/>
          </a:xfrm>
          <a:prstGeom prst="rect">
            <a:avLst/>
          </a:prstGeom>
        </p:spPr>
      </p:pic>
      <p:sp>
        <p:nvSpPr>
          <p:cNvPr id="8" name="TextBox 5">
            <a:extLst>
              <a:ext uri="{FF2B5EF4-FFF2-40B4-BE49-F238E27FC236}">
                <a16:creationId xmlns:a16="http://schemas.microsoft.com/office/drawing/2014/main" id="{81CED095-32CE-44C6-ADB6-F86D3DC5DD9F}"/>
              </a:ext>
            </a:extLst>
          </p:cNvPr>
          <p:cNvSpPr txBox="1"/>
          <p:nvPr/>
        </p:nvSpPr>
        <p:spPr>
          <a:xfrm>
            <a:off x="379142" y="273359"/>
            <a:ext cx="10487378" cy="747088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lvl="0"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mic Sans MS" panose="030F0702030302020204" pitchFamily="66" charset="0"/>
                <a:ea typeface="微軟正黑體" panose="020B0604030504040204" pitchFamily="34" charset="-120"/>
              </a:rPr>
              <a:t>7.12 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mic Sans MS" panose="030F0702030302020204" pitchFamily="66" charset="0"/>
                <a:ea typeface="微軟正黑體" panose="020B0604030504040204" pitchFamily="34" charset="-120"/>
              </a:rPr>
              <a:t>类和类的关系之练</a:t>
            </a:r>
            <a:r>
              <a:rPr kumimoji="0" lang="zh-TW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mic Sans MS" panose="030F0702030302020204" pitchFamily="66" charset="0"/>
                <a:ea typeface="微軟正黑體" panose="020B0604030504040204" pitchFamily="34" charset="-120"/>
              </a:rPr>
              <a:t>习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omic Sans MS" panose="030F0702030302020204" pitchFamily="66" charset="0"/>
              <a:ea typeface="微軟正黑體" panose="020B0604030504040204" pitchFamily="34" charset="-12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F720B294-8A7D-4EE8-AAC9-6E4047AF565A}"/>
              </a:ext>
            </a:extLst>
          </p:cNvPr>
          <p:cNvSpPr/>
          <p:nvPr/>
        </p:nvSpPr>
        <p:spPr>
          <a:xfrm>
            <a:off x="5442857" y="468000"/>
            <a:ext cx="5380175" cy="400110"/>
          </a:xfrm>
          <a:prstGeom prst="rect">
            <a:avLst/>
          </a:prstGeom>
          <a:ln w="19050">
            <a:solidFill>
              <a:srgbClr val="FFFF99"/>
            </a:solidFill>
          </a:ln>
        </p:spPr>
        <p:txBody>
          <a:bodyPr wrap="square">
            <a:spAutoFit/>
          </a:bodyPr>
          <a:lstStyle/>
          <a:p>
            <a:pPr marL="628650" lvl="0" indent="-628650" algn="just" latinLnBrk="0" hangingPunct="0">
              <a:spcAft>
                <a:spcPts val="600"/>
              </a:spcAft>
              <a:defRPr/>
            </a:pPr>
            <a:r>
              <a:rPr lang="zh-TW" altLang="en-US" sz="20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任务：</a:t>
            </a:r>
            <a:r>
              <a:rPr lang="zh-CN" altLang="en-US" sz="20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模拟一个学生在机房内使用电脑</a:t>
            </a:r>
            <a:r>
              <a:rPr lang="zh-TW" altLang="en-US" sz="20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。</a:t>
            </a:r>
            <a:endParaRPr lang="en-US" altLang="zh-CN" sz="2000" b="1" dirty="0">
              <a:solidFill>
                <a:srgbClr val="FFFF9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9EFBBCF8-E51D-45D7-B33B-1C1737020736}"/>
              </a:ext>
            </a:extLst>
          </p:cNvPr>
          <p:cNvSpPr/>
          <p:nvPr/>
        </p:nvSpPr>
        <p:spPr>
          <a:xfrm>
            <a:off x="1078054" y="1213631"/>
            <a:ext cx="7850046" cy="4107669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lnSpc>
                <a:spcPts val="24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package </a:t>
            </a:r>
            <a:r>
              <a:rPr lang="en-US" altLang="zh-TW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class_relation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;</a:t>
            </a:r>
          </a:p>
          <a:p>
            <a:pPr>
              <a:lnSpc>
                <a:spcPts val="24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public class </a:t>
            </a:r>
            <a:r>
              <a:rPr lang="en-US" altLang="zh-TW" sz="20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ComputerRoom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{</a:t>
            </a:r>
          </a:p>
          <a:p>
            <a:pPr>
              <a:lnSpc>
                <a:spcPts val="24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//</a:t>
            </a: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属性</a:t>
            </a:r>
            <a:endParaRPr lang="en-US" altLang="zh-TW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lnSpc>
                <a:spcPts val="24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//</a:t>
            </a: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机房有电脑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聚合关系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  <a:endParaRPr lang="zh-TW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lnSpc>
                <a:spcPts val="2400"/>
              </a:lnSpc>
            </a:pP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public </a:t>
            </a:r>
            <a:r>
              <a:rPr lang="en-US" altLang="zh-TW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Computer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computer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= </a:t>
            </a:r>
            <a:r>
              <a:rPr lang="en-US" altLang="zh-TW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new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Computer( 1 )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;  </a:t>
            </a:r>
          </a:p>
          <a:p>
            <a:pPr>
              <a:lnSpc>
                <a:spcPts val="24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//</a:t>
            </a: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方法</a:t>
            </a:r>
          </a:p>
          <a:p>
            <a:pPr>
              <a:lnSpc>
                <a:spcPts val="2400"/>
              </a:lnSpc>
            </a:pP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//</a:t>
            </a: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机房欢迎学生来使用电脑方法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依赖关系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</a:p>
          <a:p>
            <a:pPr>
              <a:lnSpc>
                <a:spcPts val="24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public </a:t>
            </a:r>
            <a:r>
              <a:rPr lang="en-US" altLang="zh-TW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void </a:t>
            </a:r>
            <a:r>
              <a:rPr lang="en-US" altLang="zh-TW" sz="20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welcomeStudent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 </a:t>
            </a:r>
            <a:r>
              <a:rPr lang="en-US" altLang="zh-TW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Student </a:t>
            </a:r>
            <a:r>
              <a:rPr lang="en-US" altLang="zh-TW" sz="20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student</a:t>
            </a:r>
            <a:r>
              <a:rPr lang="en-US" altLang="zh-TW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){</a:t>
            </a:r>
          </a:p>
          <a:p>
            <a:pPr>
              <a:lnSpc>
                <a:spcPts val="24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   String </a:t>
            </a:r>
            <a:r>
              <a:rPr lang="en-US" altLang="zh-TW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studentName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= </a:t>
            </a:r>
            <a:r>
              <a:rPr lang="en-US" altLang="zh-TW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student.</a:t>
            </a:r>
            <a:r>
              <a:rPr lang="en-US" altLang="zh-TW" sz="20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getName</a:t>
            </a:r>
            <a:r>
              <a:rPr lang="en-US" altLang="zh-TW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()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;</a:t>
            </a:r>
          </a:p>
          <a:p>
            <a:pPr>
              <a:lnSpc>
                <a:spcPts val="24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   </a:t>
            </a:r>
            <a:r>
              <a:rPr lang="en-US" altLang="zh-TW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System.out.println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 "</a:t>
            </a: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欢迎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" + </a:t>
            </a:r>
            <a:r>
              <a:rPr lang="en-US" altLang="zh-TW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studentName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+ "</a:t>
            </a: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进入机房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" );</a:t>
            </a:r>
          </a:p>
          <a:p>
            <a:pPr>
              <a:lnSpc>
                <a:spcPts val="24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   </a:t>
            </a:r>
            <a:r>
              <a:rPr lang="en-US" altLang="zh-TW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student.</a:t>
            </a:r>
            <a:r>
              <a:rPr lang="en-US" altLang="zh-TW" sz="20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useComputer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 computer );</a:t>
            </a:r>
          </a:p>
          <a:p>
            <a:pPr>
              <a:lnSpc>
                <a:spcPts val="24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}</a:t>
            </a:r>
          </a:p>
          <a:p>
            <a:pPr>
              <a:lnSpc>
                <a:spcPts val="24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}</a:t>
            </a:r>
          </a:p>
        </p:txBody>
      </p:sp>
      <p:sp>
        <p:nvSpPr>
          <p:cNvPr id="17" name="左中括弧 16">
            <a:extLst>
              <a:ext uri="{FF2B5EF4-FFF2-40B4-BE49-F238E27FC236}">
                <a16:creationId xmlns:a16="http://schemas.microsoft.com/office/drawing/2014/main" id="{C71436D4-0C65-4642-86AA-2CE0156F2445}"/>
              </a:ext>
            </a:extLst>
          </p:cNvPr>
          <p:cNvSpPr/>
          <p:nvPr/>
        </p:nvSpPr>
        <p:spPr>
          <a:xfrm>
            <a:off x="692378" y="1740809"/>
            <a:ext cx="373905" cy="3330000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左中括弧 17">
            <a:extLst>
              <a:ext uri="{FF2B5EF4-FFF2-40B4-BE49-F238E27FC236}">
                <a16:creationId xmlns:a16="http://schemas.microsoft.com/office/drawing/2014/main" id="{50A390A5-E59D-4CD2-8645-1A94313B3447}"/>
              </a:ext>
            </a:extLst>
          </p:cNvPr>
          <p:cNvSpPr/>
          <p:nvPr/>
        </p:nvSpPr>
        <p:spPr>
          <a:xfrm>
            <a:off x="956745" y="3568700"/>
            <a:ext cx="373905" cy="1206000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48175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500"/>
                            </p:stCondLst>
                            <p:childTnLst>
                              <p:par>
                                <p:cTn id="5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000"/>
                            </p:stCondLst>
                            <p:childTnLst>
                              <p:par>
                                <p:cTn id="5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1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1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1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  <p:bldP spid="18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5D09AD1A-345F-4DBC-B633-6ECD484106A8}"/>
              </a:ext>
            </a:extLst>
          </p:cNvPr>
          <p:cNvGrpSpPr/>
          <p:nvPr/>
        </p:nvGrpSpPr>
        <p:grpSpPr>
          <a:xfrm>
            <a:off x="10913737" y="328451"/>
            <a:ext cx="1008063" cy="766763"/>
            <a:chOff x="7058025" y="534969"/>
            <a:chExt cx="1008063" cy="766763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03857">
              <a:off x="7456488" y="692132"/>
              <a:ext cx="609600" cy="609600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8025" y="534969"/>
              <a:ext cx="361950" cy="361950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00000">
              <a:off x="7543800" y="548306"/>
              <a:ext cx="180975" cy="180975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656245" y="5871315"/>
            <a:ext cx="379876" cy="379876"/>
          </a:xfrm>
          <a:prstGeom prst="rect">
            <a:avLst/>
          </a:prstGeom>
        </p:spPr>
      </p:pic>
      <p:sp>
        <p:nvSpPr>
          <p:cNvPr id="8" name="TextBox 5">
            <a:extLst>
              <a:ext uri="{FF2B5EF4-FFF2-40B4-BE49-F238E27FC236}">
                <a16:creationId xmlns:a16="http://schemas.microsoft.com/office/drawing/2014/main" id="{81CED095-32CE-44C6-ADB6-F86D3DC5DD9F}"/>
              </a:ext>
            </a:extLst>
          </p:cNvPr>
          <p:cNvSpPr txBox="1"/>
          <p:nvPr/>
        </p:nvSpPr>
        <p:spPr>
          <a:xfrm>
            <a:off x="379142" y="273359"/>
            <a:ext cx="10487378" cy="747088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lvl="0"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mic Sans MS" panose="030F0702030302020204" pitchFamily="66" charset="0"/>
                <a:ea typeface="微軟正黑體" panose="020B0604030504040204" pitchFamily="34" charset="-120"/>
              </a:rPr>
              <a:t>7.12 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mic Sans MS" panose="030F0702030302020204" pitchFamily="66" charset="0"/>
                <a:ea typeface="微軟正黑體" panose="020B0604030504040204" pitchFamily="34" charset="-120"/>
              </a:rPr>
              <a:t>类和类的关系之练</a:t>
            </a:r>
            <a:r>
              <a:rPr kumimoji="0" lang="zh-TW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mic Sans MS" panose="030F0702030302020204" pitchFamily="66" charset="0"/>
                <a:ea typeface="微軟正黑體" panose="020B0604030504040204" pitchFamily="34" charset="-120"/>
              </a:rPr>
              <a:t>习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omic Sans MS" panose="030F0702030302020204" pitchFamily="66" charset="0"/>
              <a:ea typeface="微軟正黑體" panose="020B0604030504040204" pitchFamily="34" charset="-12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F720B294-8A7D-4EE8-AAC9-6E4047AF565A}"/>
              </a:ext>
            </a:extLst>
          </p:cNvPr>
          <p:cNvSpPr/>
          <p:nvPr/>
        </p:nvSpPr>
        <p:spPr>
          <a:xfrm>
            <a:off x="5442857" y="468000"/>
            <a:ext cx="5380175" cy="400110"/>
          </a:xfrm>
          <a:prstGeom prst="rect">
            <a:avLst/>
          </a:prstGeom>
          <a:ln w="19050">
            <a:solidFill>
              <a:srgbClr val="FFFF99"/>
            </a:solidFill>
          </a:ln>
        </p:spPr>
        <p:txBody>
          <a:bodyPr wrap="square">
            <a:spAutoFit/>
          </a:bodyPr>
          <a:lstStyle/>
          <a:p>
            <a:pPr marL="628650" lvl="0" indent="-628650" algn="just" latinLnBrk="0" hangingPunct="0">
              <a:spcAft>
                <a:spcPts val="600"/>
              </a:spcAft>
              <a:defRPr/>
            </a:pPr>
            <a:r>
              <a:rPr lang="zh-TW" altLang="en-US" sz="20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任务：</a:t>
            </a:r>
            <a:r>
              <a:rPr lang="zh-CN" altLang="en-US" sz="20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模拟一个学生在机房内使用电脑</a:t>
            </a:r>
            <a:r>
              <a:rPr lang="zh-TW" altLang="en-US" sz="20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。</a:t>
            </a:r>
            <a:endParaRPr lang="en-US" altLang="zh-CN" sz="2000" b="1" dirty="0">
              <a:solidFill>
                <a:srgbClr val="FFFF9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9EFBBCF8-E51D-45D7-B33B-1C1737020736}"/>
              </a:ext>
            </a:extLst>
          </p:cNvPr>
          <p:cNvSpPr/>
          <p:nvPr/>
        </p:nvSpPr>
        <p:spPr>
          <a:xfrm>
            <a:off x="1078054" y="1213631"/>
            <a:ext cx="6630846" cy="2634469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lnSpc>
                <a:spcPts val="24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package </a:t>
            </a:r>
            <a:r>
              <a:rPr lang="en-US" altLang="zh-TW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class_relation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;</a:t>
            </a:r>
          </a:p>
          <a:p>
            <a:pPr>
              <a:lnSpc>
                <a:spcPts val="24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public class </a:t>
            </a:r>
            <a:r>
              <a:rPr lang="en-US" altLang="zh-TW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Test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{</a:t>
            </a:r>
          </a:p>
          <a:p>
            <a:pPr>
              <a:lnSpc>
                <a:spcPts val="24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public </a:t>
            </a:r>
            <a:r>
              <a:rPr lang="en-US" altLang="zh-TW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static void main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lang="en-US" altLang="zh-TW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String[] </a:t>
            </a:r>
            <a:r>
              <a:rPr lang="en-US" altLang="zh-TW" sz="20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args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){</a:t>
            </a:r>
          </a:p>
          <a:p>
            <a:pPr>
              <a:lnSpc>
                <a:spcPts val="24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   </a:t>
            </a:r>
            <a:r>
              <a:rPr lang="en-US" altLang="zh-TW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ComputerRoom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room = </a:t>
            </a:r>
            <a:r>
              <a:rPr lang="en-US" altLang="zh-TW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new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ComputerRoom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();</a:t>
            </a:r>
          </a:p>
          <a:p>
            <a:pPr>
              <a:lnSpc>
                <a:spcPts val="24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   Student </a:t>
            </a:r>
            <a:r>
              <a:rPr lang="en-US" altLang="zh-TW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student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= </a:t>
            </a:r>
            <a:r>
              <a:rPr lang="en-US" altLang="zh-TW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new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Student( "</a:t>
            </a: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陶志行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" );</a:t>
            </a:r>
          </a:p>
          <a:p>
            <a:pPr>
              <a:lnSpc>
                <a:spcPts val="24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   </a:t>
            </a:r>
            <a:r>
              <a:rPr lang="en-US" altLang="zh-TW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room.</a:t>
            </a:r>
            <a:r>
              <a:rPr lang="en-US" altLang="zh-TW" sz="20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welcomeStudent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 student );</a:t>
            </a:r>
          </a:p>
          <a:p>
            <a:pPr>
              <a:lnSpc>
                <a:spcPts val="24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}</a:t>
            </a:r>
          </a:p>
          <a:p>
            <a:pPr>
              <a:lnSpc>
                <a:spcPts val="24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}</a:t>
            </a:r>
          </a:p>
        </p:txBody>
      </p:sp>
      <p:sp>
        <p:nvSpPr>
          <p:cNvPr id="17" name="左中括弧 16">
            <a:extLst>
              <a:ext uri="{FF2B5EF4-FFF2-40B4-BE49-F238E27FC236}">
                <a16:creationId xmlns:a16="http://schemas.microsoft.com/office/drawing/2014/main" id="{C71436D4-0C65-4642-86AA-2CE0156F2445}"/>
              </a:ext>
            </a:extLst>
          </p:cNvPr>
          <p:cNvSpPr/>
          <p:nvPr/>
        </p:nvSpPr>
        <p:spPr>
          <a:xfrm>
            <a:off x="692378" y="1740809"/>
            <a:ext cx="373905" cy="1815191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左中括弧 17">
            <a:extLst>
              <a:ext uri="{FF2B5EF4-FFF2-40B4-BE49-F238E27FC236}">
                <a16:creationId xmlns:a16="http://schemas.microsoft.com/office/drawing/2014/main" id="{50A390A5-E59D-4CD2-8645-1A94313B3447}"/>
              </a:ext>
            </a:extLst>
          </p:cNvPr>
          <p:cNvSpPr/>
          <p:nvPr/>
        </p:nvSpPr>
        <p:spPr>
          <a:xfrm>
            <a:off x="956745" y="2061465"/>
            <a:ext cx="373905" cy="1206000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49377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  <p:bldP spid="18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5D09AD1A-345F-4DBC-B633-6ECD484106A8}"/>
              </a:ext>
            </a:extLst>
          </p:cNvPr>
          <p:cNvGrpSpPr/>
          <p:nvPr/>
        </p:nvGrpSpPr>
        <p:grpSpPr>
          <a:xfrm>
            <a:off x="10913737" y="328451"/>
            <a:ext cx="1008063" cy="766763"/>
            <a:chOff x="7058025" y="534969"/>
            <a:chExt cx="1008063" cy="766763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03857">
              <a:off x="7456488" y="692132"/>
              <a:ext cx="609600" cy="609600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8025" y="534969"/>
              <a:ext cx="361950" cy="361950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00000">
              <a:off x="7543800" y="548306"/>
              <a:ext cx="180975" cy="180975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656245" y="5871315"/>
            <a:ext cx="379876" cy="379876"/>
          </a:xfrm>
          <a:prstGeom prst="rect">
            <a:avLst/>
          </a:prstGeom>
        </p:spPr>
      </p:pic>
      <p:sp>
        <p:nvSpPr>
          <p:cNvPr id="8" name="TextBox 5">
            <a:extLst>
              <a:ext uri="{FF2B5EF4-FFF2-40B4-BE49-F238E27FC236}">
                <a16:creationId xmlns:a16="http://schemas.microsoft.com/office/drawing/2014/main" id="{81CED095-32CE-44C6-ADB6-F86D3DC5DD9F}"/>
              </a:ext>
            </a:extLst>
          </p:cNvPr>
          <p:cNvSpPr txBox="1"/>
          <p:nvPr/>
        </p:nvSpPr>
        <p:spPr>
          <a:xfrm>
            <a:off x="379142" y="273359"/>
            <a:ext cx="10487378" cy="747088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lvl="0"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mic Sans MS" panose="030F0702030302020204" pitchFamily="66" charset="0"/>
                <a:ea typeface="微軟正黑體" panose="020B0604030504040204" pitchFamily="34" charset="-120"/>
              </a:rPr>
              <a:t>7.12 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mic Sans MS" panose="030F0702030302020204" pitchFamily="66" charset="0"/>
                <a:ea typeface="微軟正黑體" panose="020B0604030504040204" pitchFamily="34" charset="-120"/>
              </a:rPr>
              <a:t>类和类的关系之练</a:t>
            </a:r>
            <a:r>
              <a:rPr kumimoji="0" lang="zh-TW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mic Sans MS" panose="030F0702030302020204" pitchFamily="66" charset="0"/>
                <a:ea typeface="微軟正黑體" panose="020B0604030504040204" pitchFamily="34" charset="-120"/>
              </a:rPr>
              <a:t>习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omic Sans MS" panose="030F0702030302020204" pitchFamily="66" charset="0"/>
              <a:ea typeface="微軟正黑體" panose="020B0604030504040204" pitchFamily="34" charset="-12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F720B294-8A7D-4EE8-AAC9-6E4047AF565A}"/>
              </a:ext>
            </a:extLst>
          </p:cNvPr>
          <p:cNvSpPr/>
          <p:nvPr/>
        </p:nvSpPr>
        <p:spPr>
          <a:xfrm>
            <a:off x="5442857" y="468000"/>
            <a:ext cx="5380175" cy="400110"/>
          </a:xfrm>
          <a:prstGeom prst="rect">
            <a:avLst/>
          </a:prstGeom>
          <a:ln w="19050">
            <a:solidFill>
              <a:srgbClr val="FFFF99"/>
            </a:solidFill>
          </a:ln>
        </p:spPr>
        <p:txBody>
          <a:bodyPr wrap="square">
            <a:spAutoFit/>
          </a:bodyPr>
          <a:lstStyle/>
          <a:p>
            <a:pPr marL="628650" lvl="0" indent="-628650" algn="just" latinLnBrk="0" hangingPunct="0">
              <a:spcAft>
                <a:spcPts val="600"/>
              </a:spcAft>
              <a:defRPr/>
            </a:pPr>
            <a:r>
              <a:rPr lang="zh-TW" altLang="en-US" sz="20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任务：</a:t>
            </a:r>
            <a:r>
              <a:rPr lang="zh-CN" altLang="en-US" sz="20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模拟一个学生在机房内使用电脑</a:t>
            </a:r>
            <a:r>
              <a:rPr lang="zh-TW" altLang="en-US" sz="20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。</a:t>
            </a:r>
            <a:endParaRPr lang="en-US" altLang="zh-CN" sz="2000" b="1" dirty="0">
              <a:solidFill>
                <a:srgbClr val="FFFF9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FF6C0223-C3E3-4A45-8F96-E4F697042F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25463" y="1020447"/>
            <a:ext cx="4565081" cy="1759458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DB392645-BB86-42D9-B05E-E93A907D61C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5228" y="3922923"/>
            <a:ext cx="5357629" cy="2750144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C0BD5E9D-8A6D-4933-8CB5-A26AF08CA9D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1925" y="955364"/>
            <a:ext cx="6652532" cy="2880305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D2E78D24-313A-4277-9A88-49938797216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35667" y="3526993"/>
            <a:ext cx="6489262" cy="2644667"/>
          </a:xfrm>
          <a:prstGeom prst="rect">
            <a:avLst/>
          </a:prstGeom>
        </p:spPr>
      </p:pic>
      <p:sp>
        <p:nvSpPr>
          <p:cNvPr id="23" name="矩形 22">
            <a:extLst>
              <a:ext uri="{FF2B5EF4-FFF2-40B4-BE49-F238E27FC236}">
                <a16:creationId xmlns:a16="http://schemas.microsoft.com/office/drawing/2014/main" id="{09BCD3CE-5580-4C6B-B637-873981690044}"/>
              </a:ext>
            </a:extLst>
          </p:cNvPr>
          <p:cNvSpPr/>
          <p:nvPr/>
        </p:nvSpPr>
        <p:spPr>
          <a:xfrm>
            <a:off x="5442857" y="6019200"/>
            <a:ext cx="513443" cy="197661"/>
          </a:xfrm>
          <a:prstGeom prst="rect">
            <a:avLst/>
          </a:prstGeom>
          <a:solidFill>
            <a:srgbClr val="014C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5" name="圖片 24">
            <a:extLst>
              <a:ext uri="{FF2B5EF4-FFF2-40B4-BE49-F238E27FC236}">
                <a16:creationId xmlns:a16="http://schemas.microsoft.com/office/drawing/2014/main" id="{7CE47F59-898C-4933-8E92-FDF5E69941C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harpenSoften amount="10000"/>
                    </a14:imgEffect>
                    <a14:imgEffect>
                      <a14:brightnessContrast bright="30000" contras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8173" y="416991"/>
            <a:ext cx="7011378" cy="5973009"/>
          </a:xfrm>
          <a:prstGeom prst="rect">
            <a:avLst/>
          </a:prstGeom>
        </p:spPr>
      </p:pic>
      <p:pic>
        <p:nvPicPr>
          <p:cNvPr id="27" name="圖片 26">
            <a:extLst>
              <a:ext uri="{FF2B5EF4-FFF2-40B4-BE49-F238E27FC236}">
                <a16:creationId xmlns:a16="http://schemas.microsoft.com/office/drawing/2014/main" id="{91174CA5-4284-4AFA-A2E9-50990BB1F88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harpenSoften amount="10000"/>
                    </a14:imgEffect>
                    <a14:imgEffect>
                      <a14:brightnessContrast bright="30000" contras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7964" y="988571"/>
            <a:ext cx="4991797" cy="4829849"/>
          </a:xfrm>
          <a:prstGeom prst="rect">
            <a:avLst/>
          </a:prstGeom>
        </p:spPr>
      </p:pic>
      <p:pic>
        <p:nvPicPr>
          <p:cNvPr id="29" name="圖片 28">
            <a:extLst>
              <a:ext uri="{FF2B5EF4-FFF2-40B4-BE49-F238E27FC236}">
                <a16:creationId xmlns:a16="http://schemas.microsoft.com/office/drawing/2014/main" id="{86939847-6D76-4960-B68C-5AB5641B9F8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sharpenSoften amount="10000"/>
                    </a14:imgEffect>
                    <a14:imgEffect>
                      <a14:brightnessContrast bright="30000" contras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1253" y="1526808"/>
            <a:ext cx="5325218" cy="3753374"/>
          </a:xfrm>
          <a:prstGeom prst="rect">
            <a:avLst/>
          </a:prstGeom>
        </p:spPr>
      </p:pic>
      <p:pic>
        <p:nvPicPr>
          <p:cNvPr id="31" name="圖片 30">
            <a:extLst>
              <a:ext uri="{FF2B5EF4-FFF2-40B4-BE49-F238E27FC236}">
                <a16:creationId xmlns:a16="http://schemas.microsoft.com/office/drawing/2014/main" id="{2D07E385-A374-4F11-9EE0-E1A57FE02BD7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sharpenSoften amount="10000"/>
                    </a14:imgEffect>
                    <a14:imgEffect>
                      <a14:brightnessContrast bright="30000" contras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3016" y="2165072"/>
            <a:ext cx="6401693" cy="2476846"/>
          </a:xfrm>
          <a:prstGeom prst="rect">
            <a:avLst/>
          </a:prstGeom>
        </p:spPr>
      </p:pic>
      <p:pic>
        <p:nvPicPr>
          <p:cNvPr id="33" name="圖片 32">
            <a:extLst>
              <a:ext uri="{FF2B5EF4-FFF2-40B4-BE49-F238E27FC236}">
                <a16:creationId xmlns:a16="http://schemas.microsoft.com/office/drawing/2014/main" id="{4C5F56EB-A8B0-4C29-A72F-BF3C7F2E8DEB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sharpenSoften amount="10000"/>
                    </a14:imgEffect>
                    <a14:imgEffect>
                      <a14:brightnessContrast bright="30000" contras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6508" y="1607781"/>
            <a:ext cx="6958983" cy="3672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513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6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5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4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000"/>
                            </p:stCondLst>
                            <p:childTnLst>
                              <p:par>
                                <p:cTn id="5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3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000"/>
                            </p:stCondLst>
                            <p:childTnLst>
                              <p:par>
                                <p:cTn id="6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2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5D09AD1A-345F-4DBC-B633-6ECD484106A8}"/>
              </a:ext>
            </a:extLst>
          </p:cNvPr>
          <p:cNvGrpSpPr/>
          <p:nvPr/>
        </p:nvGrpSpPr>
        <p:grpSpPr>
          <a:xfrm>
            <a:off x="10913737" y="328451"/>
            <a:ext cx="1008063" cy="766763"/>
            <a:chOff x="7058025" y="534969"/>
            <a:chExt cx="1008063" cy="766763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03857">
              <a:off x="7456488" y="692132"/>
              <a:ext cx="609600" cy="609600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8025" y="534969"/>
              <a:ext cx="361950" cy="361950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00000">
              <a:off x="7543800" y="548306"/>
              <a:ext cx="180975" cy="180975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656245" y="5871315"/>
            <a:ext cx="379876" cy="379876"/>
          </a:xfrm>
          <a:prstGeom prst="rect">
            <a:avLst/>
          </a:prstGeom>
        </p:spPr>
      </p:pic>
      <p:sp>
        <p:nvSpPr>
          <p:cNvPr id="14" name="TextBox 7">
            <a:extLst>
              <a:ext uri="{FF2B5EF4-FFF2-40B4-BE49-F238E27FC236}">
                <a16:creationId xmlns:a16="http://schemas.microsoft.com/office/drawing/2014/main" id="{050060D9-94F3-48AF-87DB-86AF188D5862}"/>
              </a:ext>
            </a:extLst>
          </p:cNvPr>
          <p:cNvSpPr txBox="1"/>
          <p:nvPr/>
        </p:nvSpPr>
        <p:spPr>
          <a:xfrm>
            <a:off x="840752" y="1020447"/>
            <a:ext cx="10815494" cy="511365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lvl="0" indent="-342900" algn="just" latinLnBrk="0" hangingPunct="0">
              <a:spcAft>
                <a:spcPts val="1200"/>
              </a:spcAft>
              <a:buFont typeface="Wingdings" panose="05000000000000000000" pitchFamily="2" charset="2"/>
              <a:buChar char="n"/>
              <a:defRPr/>
            </a:pPr>
            <a:r>
              <a:rPr lang="zh-TW" altLang="en-US" sz="28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拓展：</a:t>
            </a:r>
            <a:r>
              <a:rPr lang="zh-CN" altLang="en-US" sz="28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模拟</a:t>
            </a:r>
            <a:r>
              <a:rPr lang="zh-TW" altLang="en-US" sz="1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TW" sz="28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6</a:t>
            </a:r>
            <a:r>
              <a:rPr lang="zh-TW" altLang="en-US" sz="1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zh-CN" altLang="en-US" sz="28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个学生</a:t>
            </a:r>
            <a:r>
              <a:rPr lang="zh-TW" altLang="en-US" sz="28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进入</a:t>
            </a:r>
            <a:r>
              <a:rPr lang="zh-CN" altLang="en-US" sz="28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机房内使用电脑</a:t>
            </a:r>
            <a:r>
              <a:rPr lang="en-US" altLang="zh-TW" sz="28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(</a:t>
            </a:r>
            <a:r>
              <a:rPr lang="zh-CN" altLang="en-US" sz="28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机房内放置</a:t>
            </a:r>
            <a:r>
              <a:rPr lang="zh-TW" altLang="en-US" sz="1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CN" sz="28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5</a:t>
            </a:r>
            <a:r>
              <a:rPr lang="zh-TW" altLang="en-US" sz="1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zh-CN" altLang="en-US" sz="28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台电脑</a:t>
            </a:r>
            <a:r>
              <a:rPr lang="zh-TW" altLang="en-US" sz="28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，</a:t>
            </a:r>
            <a:br>
              <a:rPr lang="en-US" altLang="zh-CN" sz="28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</a:br>
            <a:r>
              <a:rPr lang="zh-TW" altLang="en-US" sz="28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　　　</a:t>
            </a:r>
            <a:r>
              <a:rPr lang="zh-CN" altLang="en-US" sz="28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让学生进入机房选择一台关闭的电脑使用</a:t>
            </a:r>
            <a:r>
              <a:rPr lang="en-US" altLang="zh-TW" sz="28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)</a:t>
            </a:r>
          </a:p>
          <a:p>
            <a:pPr marL="355600" lvl="1" algn="just" latinLnBrk="0" hangingPunct="0">
              <a:spcAft>
                <a:spcPts val="1200"/>
              </a:spcAft>
              <a:defRPr/>
            </a:pPr>
            <a:r>
              <a:rPr lang="zh-TW" altLang="en-US" sz="2400" b="1" u="heavy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问题解决思路</a:t>
            </a:r>
            <a:endParaRPr lang="en-US" altLang="zh-TW" sz="2400" b="1" u="heavy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>
                <a:solidFill>
                  <a:srgbClr val="FFFF00"/>
                </a:solidFill>
              </a:uFill>
              <a:latin typeface="Comic Sans MS" panose="030F0702030302020204" pitchFamily="66" charset="0"/>
              <a:ea typeface="Microsoft JhengHei" panose="020B0604030504040204" pitchFamily="34" charset="-120"/>
            </a:endParaRPr>
          </a:p>
          <a:p>
            <a:pPr marL="723900" lvl="1" indent="-368300" algn="just" latinLnBrk="0" hangingPunct="0">
              <a:spcAft>
                <a:spcPts val="1200"/>
              </a:spcAft>
              <a:buFont typeface="Wingdings" panose="05000000000000000000" pitchFamily="2" charset="2"/>
              <a:buChar char="u"/>
              <a:defRPr/>
            </a:pPr>
            <a:r>
              <a:rPr lang="zh-TW" altLang="en-US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机房有电脑 </a:t>
            </a:r>
            <a:r>
              <a:rPr lang="zh-TW" altLang="en-US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  <a:sym typeface="Wingdings" panose="05000000000000000000" pitchFamily="2" charset="2"/>
              </a:rPr>
              <a:t> 学生进机房用电脑</a:t>
            </a:r>
            <a:endParaRPr lang="en-US" altLang="zh-TW" sz="24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>
                <a:solidFill>
                  <a:srgbClr val="FFFF00"/>
                </a:solidFill>
              </a:uFill>
              <a:latin typeface="Comic Sans MS" panose="030F0702030302020204" pitchFamily="66" charset="0"/>
              <a:ea typeface="Microsoft JhengHei" panose="020B0604030504040204" pitchFamily="34" charset="-120"/>
              <a:sym typeface="Wingdings" panose="05000000000000000000" pitchFamily="2" charset="2"/>
            </a:endParaRPr>
          </a:p>
          <a:p>
            <a:pPr marL="723900" lvl="1" indent="-368300" algn="just" latinLnBrk="0" hangingPunct="0">
              <a:spcAft>
                <a:spcPts val="1200"/>
              </a:spcAft>
              <a:buFont typeface="Wingdings" panose="05000000000000000000" pitchFamily="2" charset="2"/>
              <a:buChar char="u"/>
              <a:defRPr/>
            </a:pPr>
            <a:r>
              <a:rPr lang="zh-TW" altLang="en-US" sz="2400" b="1" u="heavy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  <a:sym typeface="Wingdings" panose="05000000000000000000" pitchFamily="2" charset="2"/>
              </a:rPr>
              <a:t>分析有几个具体类</a:t>
            </a: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  <a:sym typeface="Wingdings" panose="05000000000000000000" pitchFamily="2" charset="2"/>
              </a:rPr>
              <a:t>：电脑、学生、机房</a:t>
            </a: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。</a:t>
            </a:r>
            <a:endParaRPr lang="en-US" altLang="zh-TW" sz="24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>
                <a:solidFill>
                  <a:srgbClr val="FFFF00"/>
                </a:solidFill>
              </a:uFill>
              <a:latin typeface="Comic Sans MS" panose="030F0702030302020204" pitchFamily="66" charset="0"/>
              <a:ea typeface="Microsoft JhengHei" panose="020B0604030504040204" pitchFamily="34" charset="-120"/>
              <a:sym typeface="Wingdings" panose="05000000000000000000" pitchFamily="2" charset="2"/>
            </a:endParaRPr>
          </a:p>
          <a:p>
            <a:pPr marL="723900" lvl="1" indent="-368300" latinLnBrk="0" hangingPunct="0">
              <a:spcAft>
                <a:spcPts val="1200"/>
              </a:spcAft>
              <a:buFont typeface="Wingdings" panose="05000000000000000000" pitchFamily="2" charset="2"/>
              <a:buChar char="u"/>
              <a:defRPr/>
            </a:pPr>
            <a:r>
              <a:rPr lang="zh-TW" altLang="en-US" sz="2400" b="1" u="heavy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分析类和类之间的关系</a:t>
            </a: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：</a:t>
            </a:r>
            <a:endParaRPr lang="en-US" altLang="zh-TW" sz="24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>
                <a:solidFill>
                  <a:srgbClr val="FFFF00"/>
                </a:solidFill>
              </a:uFill>
              <a:latin typeface="Comic Sans MS" panose="030F0702030302020204" pitchFamily="66" charset="0"/>
              <a:ea typeface="Microsoft JhengHei" panose="020B0604030504040204" pitchFamily="34" charset="-120"/>
            </a:endParaRPr>
          </a:p>
          <a:p>
            <a:pPr marL="711200" lvl="1" latinLnBrk="0" hangingPunct="0">
              <a:spcAft>
                <a:spcPts val="1200"/>
              </a:spcAft>
              <a:defRPr/>
            </a:pP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学生</a:t>
            </a:r>
            <a:r>
              <a:rPr lang="en-US" altLang="zh-TW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-</a:t>
            </a: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电脑：学生使用电脑</a:t>
            </a:r>
            <a:r>
              <a:rPr lang="zh-TW" altLang="en-US" sz="12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TW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(</a:t>
            </a: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依赖关系</a:t>
            </a:r>
            <a:r>
              <a:rPr lang="en-US" altLang="zh-TW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)</a:t>
            </a: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。</a:t>
            </a:r>
            <a:endParaRPr lang="en-US" altLang="zh-TW" sz="24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>
                <a:solidFill>
                  <a:srgbClr val="FFFF00"/>
                </a:solidFill>
              </a:uFill>
              <a:latin typeface="Comic Sans MS" panose="030F0702030302020204" pitchFamily="66" charset="0"/>
              <a:ea typeface="Microsoft JhengHei" panose="020B0604030504040204" pitchFamily="34" charset="-120"/>
            </a:endParaRPr>
          </a:p>
          <a:p>
            <a:pPr marL="711200" lvl="1" latinLnBrk="0" hangingPunct="0">
              <a:spcAft>
                <a:spcPts val="1200"/>
              </a:spcAft>
              <a:defRPr/>
            </a:pPr>
            <a:r>
              <a:rPr lang="zh-CN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机房</a:t>
            </a:r>
            <a:r>
              <a:rPr lang="en-US" altLang="zh-CN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-</a:t>
            </a:r>
            <a:r>
              <a:rPr lang="zh-CN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电脑</a:t>
            </a: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：</a:t>
            </a:r>
            <a:r>
              <a:rPr lang="zh-CN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机房内有电脑</a:t>
            </a:r>
            <a:r>
              <a:rPr lang="zh-TW" altLang="en-US" sz="12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TW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(</a:t>
            </a:r>
            <a:r>
              <a:rPr lang="zh-CN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聚合关系</a:t>
            </a:r>
            <a:r>
              <a:rPr lang="en-US" altLang="zh-TW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)</a:t>
            </a: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。</a:t>
            </a:r>
            <a:endParaRPr lang="en-US" altLang="zh-CN" sz="24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>
                <a:solidFill>
                  <a:srgbClr val="FFFF00"/>
                </a:solidFill>
              </a:uFill>
              <a:latin typeface="Comic Sans MS" panose="030F0702030302020204" pitchFamily="66" charset="0"/>
              <a:ea typeface="Microsoft JhengHei" panose="020B0604030504040204" pitchFamily="34" charset="-120"/>
            </a:endParaRPr>
          </a:p>
          <a:p>
            <a:pPr marL="711200" lvl="1" latinLnBrk="0" hangingPunct="0">
              <a:spcAft>
                <a:spcPts val="1200"/>
              </a:spcAft>
              <a:defRPr/>
            </a:pPr>
            <a:r>
              <a:rPr lang="zh-CN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机房</a:t>
            </a:r>
            <a:r>
              <a:rPr lang="en-US" altLang="zh-CN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-</a:t>
            </a:r>
            <a:r>
              <a:rPr lang="zh-CN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学生</a:t>
            </a: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：</a:t>
            </a:r>
            <a:r>
              <a:rPr lang="zh-CN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机房欢迎学生进来使用</a:t>
            </a: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电脑</a:t>
            </a:r>
            <a:r>
              <a:rPr lang="zh-TW" altLang="en-US" sz="12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TW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(</a:t>
            </a:r>
            <a:r>
              <a:rPr lang="zh-CN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依赖关系</a:t>
            </a:r>
            <a:r>
              <a:rPr lang="en-US" altLang="zh-TW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)</a:t>
            </a: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。</a:t>
            </a:r>
            <a:endParaRPr lang="en-US" altLang="zh-TW" sz="24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>
                <a:solidFill>
                  <a:srgbClr val="FFFF00"/>
                </a:solidFill>
              </a:uFill>
              <a:latin typeface="Comic Sans MS" panose="030F0702030302020204" pitchFamily="66" charset="0"/>
              <a:ea typeface="Microsoft JhengHei" panose="020B0604030504040204" pitchFamily="34" charset="-120"/>
            </a:endParaRPr>
          </a:p>
        </p:txBody>
      </p:sp>
      <p:sp>
        <p:nvSpPr>
          <p:cNvPr id="8" name="TextBox 5">
            <a:extLst>
              <a:ext uri="{FF2B5EF4-FFF2-40B4-BE49-F238E27FC236}">
                <a16:creationId xmlns:a16="http://schemas.microsoft.com/office/drawing/2014/main" id="{81CED095-32CE-44C6-ADB6-F86D3DC5DD9F}"/>
              </a:ext>
            </a:extLst>
          </p:cNvPr>
          <p:cNvSpPr txBox="1"/>
          <p:nvPr/>
        </p:nvSpPr>
        <p:spPr>
          <a:xfrm>
            <a:off x="379142" y="273359"/>
            <a:ext cx="10487378" cy="747088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lvl="0"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mic Sans MS" panose="030F0702030302020204" pitchFamily="66" charset="0"/>
                <a:ea typeface="微軟正黑體" panose="020B0604030504040204" pitchFamily="34" charset="-120"/>
              </a:rPr>
              <a:t>7.12 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mic Sans MS" panose="030F0702030302020204" pitchFamily="66" charset="0"/>
                <a:ea typeface="微軟正黑體" panose="020B0604030504040204" pitchFamily="34" charset="-120"/>
              </a:rPr>
              <a:t>类和类的关系之练习</a:t>
            </a:r>
          </a:p>
        </p:txBody>
      </p:sp>
    </p:spTree>
    <p:extLst>
      <p:ext uri="{BB962C8B-B14F-4D97-AF65-F5344CB8AC3E}">
        <p14:creationId xmlns:p14="http://schemas.microsoft.com/office/powerpoint/2010/main" val="2187626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5D09AD1A-345F-4DBC-B633-6ECD484106A8}"/>
              </a:ext>
            </a:extLst>
          </p:cNvPr>
          <p:cNvGrpSpPr/>
          <p:nvPr/>
        </p:nvGrpSpPr>
        <p:grpSpPr>
          <a:xfrm>
            <a:off x="10913737" y="328451"/>
            <a:ext cx="1008063" cy="766763"/>
            <a:chOff x="7058025" y="534969"/>
            <a:chExt cx="1008063" cy="766763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03857">
              <a:off x="7456488" y="692132"/>
              <a:ext cx="609600" cy="609600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8025" y="534969"/>
              <a:ext cx="361950" cy="361950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00000">
              <a:off x="7543800" y="548306"/>
              <a:ext cx="180975" cy="180975"/>
            </a:xfrm>
            <a:prstGeom prst="rect">
              <a:avLst/>
            </a:prstGeom>
          </p:spPr>
        </p:pic>
      </p:grpSp>
      <p:sp>
        <p:nvSpPr>
          <p:cNvPr id="8" name="TextBox 5">
            <a:extLst>
              <a:ext uri="{FF2B5EF4-FFF2-40B4-BE49-F238E27FC236}">
                <a16:creationId xmlns:a16="http://schemas.microsoft.com/office/drawing/2014/main" id="{81CED095-32CE-44C6-ADB6-F86D3DC5DD9F}"/>
              </a:ext>
            </a:extLst>
          </p:cNvPr>
          <p:cNvSpPr txBox="1"/>
          <p:nvPr/>
        </p:nvSpPr>
        <p:spPr>
          <a:xfrm>
            <a:off x="379142" y="273359"/>
            <a:ext cx="10487378" cy="747088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lvl="0"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mic Sans MS" panose="030F0702030302020204" pitchFamily="66" charset="0"/>
                <a:ea typeface="微軟正黑體" panose="020B0604030504040204" pitchFamily="34" charset="-120"/>
              </a:rPr>
              <a:t>7.12 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mic Sans MS" panose="030F0702030302020204" pitchFamily="66" charset="0"/>
                <a:ea typeface="微軟正黑體" panose="020B0604030504040204" pitchFamily="34" charset="-120"/>
              </a:rPr>
              <a:t>类和类的关系之练</a:t>
            </a:r>
            <a:r>
              <a:rPr kumimoji="0" lang="zh-TW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mic Sans MS" panose="030F0702030302020204" pitchFamily="66" charset="0"/>
                <a:ea typeface="微軟正黑體" panose="020B0604030504040204" pitchFamily="34" charset="-120"/>
              </a:rPr>
              <a:t>习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omic Sans MS" panose="030F0702030302020204" pitchFamily="66" charset="0"/>
              <a:ea typeface="微軟正黑體" panose="020B0604030504040204" pitchFamily="34" charset="-120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656245" y="5871315"/>
            <a:ext cx="379876" cy="379876"/>
          </a:xfrm>
          <a:prstGeom prst="rect">
            <a:avLst/>
          </a:prstGeom>
        </p:spPr>
      </p:pic>
      <p:sp>
        <p:nvSpPr>
          <p:cNvPr id="14" name="TextBox 7">
            <a:extLst>
              <a:ext uri="{FF2B5EF4-FFF2-40B4-BE49-F238E27FC236}">
                <a16:creationId xmlns:a16="http://schemas.microsoft.com/office/drawing/2014/main" id="{050060D9-94F3-48AF-87DB-86AF188D5862}"/>
              </a:ext>
            </a:extLst>
          </p:cNvPr>
          <p:cNvSpPr txBox="1"/>
          <p:nvPr/>
        </p:nvSpPr>
        <p:spPr>
          <a:xfrm>
            <a:off x="840752" y="954000"/>
            <a:ext cx="10815494" cy="529719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55600" lvl="1" algn="just" latinLnBrk="0" hangingPunct="0">
              <a:spcAft>
                <a:spcPts val="1200"/>
              </a:spcAft>
              <a:defRPr/>
            </a:pPr>
            <a:r>
              <a:rPr lang="zh-TW" altLang="en-US" sz="2400" b="1" u="heavy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问题解决思路</a:t>
            </a:r>
            <a:r>
              <a:rPr lang="zh-TW" altLang="en-US" sz="12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TW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(</a:t>
            </a: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续</a:t>
            </a:r>
            <a:r>
              <a:rPr lang="en-US" altLang="zh-TW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)</a:t>
            </a:r>
          </a:p>
          <a:p>
            <a:pPr marL="723900" lvl="1" indent="-368300" algn="just" latinLnBrk="0" hangingPunct="0">
              <a:spcAft>
                <a:spcPts val="1200"/>
              </a:spcAft>
              <a:buFont typeface="Wingdings" panose="05000000000000000000" pitchFamily="2" charset="2"/>
              <a:buChar char="u"/>
              <a:defRPr/>
            </a:pPr>
            <a:r>
              <a:rPr lang="zh-CN" altLang="en-US" sz="2400" b="1" u="heavy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分别描述三个类</a:t>
            </a: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：</a:t>
            </a:r>
            <a:endParaRPr lang="en-US" altLang="zh-TW" sz="24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>
                <a:solidFill>
                  <a:srgbClr val="FFFF00"/>
                </a:solidFill>
              </a:uFill>
              <a:latin typeface="Comic Sans MS" panose="030F0702030302020204" pitchFamily="66" charset="0"/>
              <a:ea typeface="Microsoft JhengHei" panose="020B0604030504040204" pitchFamily="34" charset="-120"/>
            </a:endParaRPr>
          </a:p>
          <a:p>
            <a:pPr marL="711200" lvl="1" algn="just" latinLnBrk="0" hangingPunct="0">
              <a:spcAft>
                <a:spcPts val="1200"/>
              </a:spcAft>
              <a:defRPr/>
            </a:pP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学生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类：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属性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为</a:t>
            </a:r>
            <a:r>
              <a:rPr lang="zh-CN" altLang="en-US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姓名</a:t>
            </a:r>
            <a:r>
              <a:rPr lang="zh-TW" altLang="en-US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、人品值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，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方法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为</a:t>
            </a:r>
            <a:r>
              <a:rPr lang="zh-CN" altLang="en-US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使用电脑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方法。</a:t>
            </a:r>
            <a:endParaRPr lang="en-US" altLang="zh-CN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>
                <a:solidFill>
                  <a:srgbClr val="FFFF00"/>
                </a:solidFill>
              </a:uFill>
              <a:latin typeface="Comic Sans MS" panose="030F0702030302020204" pitchFamily="66" charset="0"/>
              <a:ea typeface="Microsoft JhengHei" panose="020B0604030504040204" pitchFamily="34" charset="-120"/>
            </a:endParaRPr>
          </a:p>
          <a:p>
            <a:pPr marL="711200" lvl="1" algn="just" latinLnBrk="0" hangingPunct="0">
              <a:spcAft>
                <a:spcPts val="1200"/>
              </a:spcAft>
              <a:defRPr/>
            </a:pP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电脑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类：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属性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为电脑</a:t>
            </a:r>
            <a:r>
              <a:rPr lang="zh-CN" altLang="en-US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状态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，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方法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为电脑被</a:t>
            </a:r>
            <a:r>
              <a:rPr lang="zh-CN" altLang="en-US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打开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、</a:t>
            </a:r>
            <a:r>
              <a:rPr lang="zh-CN" altLang="en-US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使用中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、</a:t>
            </a:r>
            <a:r>
              <a:rPr lang="zh-CN" altLang="en-US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关闭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方法。</a:t>
            </a:r>
            <a:endParaRPr lang="en-US" altLang="zh-TW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>
                <a:solidFill>
                  <a:srgbClr val="FFFF00"/>
                </a:solidFill>
              </a:uFill>
              <a:latin typeface="Comic Sans MS" panose="030F0702030302020204" pitchFamily="66" charset="0"/>
              <a:ea typeface="Microsoft JhengHei" panose="020B0604030504040204" pitchFamily="34" charset="-120"/>
            </a:endParaRPr>
          </a:p>
          <a:p>
            <a:pPr marL="711200" lvl="1" algn="just" latinLnBrk="0" hangingPunct="0">
              <a:spcAft>
                <a:spcPts val="1200"/>
              </a:spcAft>
              <a:defRPr/>
            </a:pP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机房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类：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属性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为</a:t>
            </a:r>
            <a:r>
              <a:rPr lang="zh-CN" altLang="en-US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电脑</a:t>
            </a:r>
            <a:r>
              <a:rPr lang="en-US" altLang="zh-CN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s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，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方法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为</a:t>
            </a:r>
            <a:r>
              <a:rPr lang="zh-CN" altLang="en-US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欢迎学生进来</a:t>
            </a:r>
            <a:r>
              <a:rPr lang="zh-TW" altLang="en-US" sz="2400" b="1" u="heavy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使用已关机电脑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方法。</a:t>
            </a:r>
            <a:endParaRPr lang="en-US" altLang="zh-TW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>
                <a:solidFill>
                  <a:srgbClr val="FFFF00"/>
                </a:solidFill>
              </a:uFill>
              <a:latin typeface="Comic Sans MS" panose="030F0702030302020204" pitchFamily="66" charset="0"/>
              <a:ea typeface="Microsoft JhengHei" panose="020B0604030504040204" pitchFamily="34" charset="-120"/>
            </a:endParaRPr>
          </a:p>
          <a:p>
            <a:pPr marL="723900" lvl="1" indent="-368300" algn="just" latinLnBrk="0" hangingPunct="0">
              <a:spcAft>
                <a:spcPts val="1200"/>
              </a:spcAft>
              <a:buFont typeface="Wingdings" panose="05000000000000000000" pitchFamily="2" charset="2"/>
              <a:buChar char="u"/>
              <a:defRPr/>
            </a:pPr>
            <a:r>
              <a:rPr lang="zh-TW" altLang="en-US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测试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：</a:t>
            </a:r>
            <a:r>
              <a:rPr lang="zh-CN" altLang="en-US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创建对象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、</a:t>
            </a:r>
            <a:r>
              <a:rPr lang="zh-CN" altLang="en-US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对象去做事情</a:t>
            </a:r>
            <a:r>
              <a:rPr lang="en-US" altLang="zh-TW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(</a:t>
            </a:r>
            <a:r>
              <a:rPr lang="zh-TW" altLang="en-US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调用方法做事</a:t>
            </a:r>
            <a:r>
              <a:rPr lang="en-US" altLang="zh-TW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)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。</a:t>
            </a:r>
            <a:endParaRPr lang="en-US" altLang="zh-TW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>
                <a:solidFill>
                  <a:srgbClr val="FFFF00"/>
                </a:solidFill>
              </a:uFill>
              <a:latin typeface="Comic Sans MS" panose="030F0702030302020204" pitchFamily="66" charset="0"/>
              <a:ea typeface="Microsoft JhengHei" panose="020B0604030504040204" pitchFamily="34" charset="-12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C070D42-1768-433C-84BE-9317142DB24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9875" y="775858"/>
            <a:ext cx="8157247" cy="5306283"/>
          </a:xfrm>
          <a:prstGeom prst="rect">
            <a:avLst/>
          </a:prstGeom>
          <a:effectLst>
            <a:outerShdw blurRad="127000" dist="127000" dir="2700000" algn="tl" rotWithShape="0">
              <a:schemeClr val="bg1">
                <a:alpha val="50000"/>
              </a:schemeClr>
            </a:outerShdw>
          </a:effectLst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DD7A38DC-0F8E-4BFB-BAAF-424C60980AD3}"/>
              </a:ext>
            </a:extLst>
          </p:cNvPr>
          <p:cNvSpPr/>
          <p:nvPr/>
        </p:nvSpPr>
        <p:spPr>
          <a:xfrm>
            <a:off x="5442857" y="324000"/>
            <a:ext cx="5380175" cy="584775"/>
          </a:xfrm>
          <a:prstGeom prst="rect">
            <a:avLst/>
          </a:prstGeom>
          <a:ln w="19050">
            <a:solidFill>
              <a:srgbClr val="FFFF99"/>
            </a:solidFill>
          </a:ln>
        </p:spPr>
        <p:txBody>
          <a:bodyPr wrap="square">
            <a:spAutoFit/>
          </a:bodyPr>
          <a:lstStyle/>
          <a:p>
            <a:pPr marL="628650" lvl="0" indent="-628650" algn="just" latinLnBrk="0" hangingPunct="0">
              <a:spcAft>
                <a:spcPts val="600"/>
              </a:spcAft>
              <a:defRPr/>
            </a:pPr>
            <a:r>
              <a:rPr lang="zh-TW" altLang="en-US" sz="16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任务：</a:t>
            </a:r>
            <a:r>
              <a:rPr lang="zh-CN" altLang="en-US" sz="16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模拟</a:t>
            </a:r>
            <a:r>
              <a:rPr lang="zh-TW" altLang="en-US" sz="16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6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6</a:t>
            </a:r>
            <a:r>
              <a:rPr lang="zh-TW" altLang="en-US" sz="16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CN" altLang="en-US" sz="16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个学生在机房内使用电脑</a:t>
            </a:r>
            <a:r>
              <a:rPr lang="en-US" altLang="zh-CN" sz="16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lang="zh-CN" altLang="en-US" sz="16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机房内放置 </a:t>
            </a:r>
            <a:r>
              <a:rPr lang="en-US" altLang="zh-CN" sz="16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5 </a:t>
            </a:r>
            <a:r>
              <a:rPr lang="zh-CN" altLang="en-US" sz="16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台电脑，让学生进入机房选择一台关闭的电脑使用</a:t>
            </a:r>
            <a:r>
              <a:rPr lang="en-US" altLang="zh-CN" sz="16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  <a:r>
              <a:rPr lang="zh-TW" altLang="en-US" sz="16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。</a:t>
            </a:r>
            <a:endParaRPr lang="en-US" altLang="zh-CN" sz="1600" b="1" dirty="0">
              <a:solidFill>
                <a:srgbClr val="FFFF9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239555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5D09AD1A-345F-4DBC-B633-6ECD484106A8}"/>
              </a:ext>
            </a:extLst>
          </p:cNvPr>
          <p:cNvGrpSpPr/>
          <p:nvPr/>
        </p:nvGrpSpPr>
        <p:grpSpPr>
          <a:xfrm>
            <a:off x="10913737" y="328451"/>
            <a:ext cx="1008063" cy="766763"/>
            <a:chOff x="7058025" y="534969"/>
            <a:chExt cx="1008063" cy="766763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03857">
              <a:off x="7456488" y="692132"/>
              <a:ext cx="609600" cy="609600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8025" y="534969"/>
              <a:ext cx="361950" cy="361950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00000">
              <a:off x="7543800" y="548306"/>
              <a:ext cx="180975" cy="180975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656245" y="5871315"/>
            <a:ext cx="379876" cy="379876"/>
          </a:xfrm>
          <a:prstGeom prst="rect">
            <a:avLst/>
          </a:prstGeom>
        </p:spPr>
      </p:pic>
      <p:sp>
        <p:nvSpPr>
          <p:cNvPr id="8" name="TextBox 5">
            <a:extLst>
              <a:ext uri="{FF2B5EF4-FFF2-40B4-BE49-F238E27FC236}">
                <a16:creationId xmlns:a16="http://schemas.microsoft.com/office/drawing/2014/main" id="{81CED095-32CE-44C6-ADB6-F86D3DC5DD9F}"/>
              </a:ext>
            </a:extLst>
          </p:cNvPr>
          <p:cNvSpPr txBox="1"/>
          <p:nvPr/>
        </p:nvSpPr>
        <p:spPr>
          <a:xfrm>
            <a:off x="379142" y="273359"/>
            <a:ext cx="10487378" cy="747088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lvl="0"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mic Sans MS" panose="030F0702030302020204" pitchFamily="66" charset="0"/>
                <a:ea typeface="微軟正黑體" panose="020B0604030504040204" pitchFamily="34" charset="-120"/>
              </a:rPr>
              <a:t>7.12 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mic Sans MS" panose="030F0702030302020204" pitchFamily="66" charset="0"/>
                <a:ea typeface="微軟正黑體" panose="020B0604030504040204" pitchFamily="34" charset="-120"/>
              </a:rPr>
              <a:t>类和类的关系之练</a:t>
            </a:r>
            <a:r>
              <a:rPr kumimoji="0" lang="zh-TW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mic Sans MS" panose="030F0702030302020204" pitchFamily="66" charset="0"/>
                <a:ea typeface="微軟正黑體" panose="020B0604030504040204" pitchFamily="34" charset="-120"/>
              </a:rPr>
              <a:t>习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omic Sans MS" panose="030F0702030302020204" pitchFamily="66" charset="0"/>
              <a:ea typeface="微軟正黑體" panose="020B0604030504040204" pitchFamily="34" charset="-120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9EFBBCF8-E51D-45D7-B33B-1C1737020736}"/>
              </a:ext>
            </a:extLst>
          </p:cNvPr>
          <p:cNvSpPr/>
          <p:nvPr/>
        </p:nvSpPr>
        <p:spPr>
          <a:xfrm>
            <a:off x="764818" y="1037777"/>
            <a:ext cx="4178918" cy="503756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lnSpc>
                <a:spcPts val="24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package </a:t>
            </a:r>
            <a:r>
              <a:rPr lang="en-US" altLang="zh-TW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class_relation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;</a:t>
            </a:r>
          </a:p>
          <a:p>
            <a:pPr>
              <a:lnSpc>
                <a:spcPts val="24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public class </a:t>
            </a:r>
            <a:r>
              <a:rPr lang="en-US" altLang="zh-TW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Computer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{</a:t>
            </a:r>
          </a:p>
          <a:p>
            <a:pPr>
              <a:lnSpc>
                <a:spcPts val="24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//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属性</a:t>
            </a:r>
          </a:p>
          <a:p>
            <a:pPr>
              <a:lnSpc>
                <a:spcPts val="2400"/>
              </a:lnSpc>
            </a:pP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</a:t>
            </a:r>
            <a:r>
              <a:rPr lang="en-US" altLang="zh-TW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private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int number;  //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电脑编号</a:t>
            </a:r>
            <a:endParaRPr lang="en-US" altLang="zh-TW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lnSpc>
                <a:spcPts val="24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//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状态，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true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开启的， 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false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关闭的</a:t>
            </a:r>
          </a:p>
          <a:p>
            <a:pPr>
              <a:lnSpc>
                <a:spcPts val="2400"/>
              </a:lnSpc>
            </a:pP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</a:t>
            </a:r>
            <a:r>
              <a:rPr lang="en-US" altLang="zh-TW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private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boolean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used = false;  </a:t>
            </a:r>
            <a:endParaRPr lang="zh-TW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lnSpc>
                <a:spcPts val="2400"/>
              </a:lnSpc>
            </a:pP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//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构造方法</a:t>
            </a:r>
          </a:p>
          <a:p>
            <a:pPr>
              <a:lnSpc>
                <a:spcPts val="2400"/>
              </a:lnSpc>
            </a:pP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public </a:t>
            </a:r>
            <a:r>
              <a:rPr lang="en-US" altLang="zh-TW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Computer()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{ }</a:t>
            </a:r>
          </a:p>
          <a:p>
            <a:pPr>
              <a:lnSpc>
                <a:spcPts val="24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public </a:t>
            </a:r>
            <a:r>
              <a:rPr lang="en-US" altLang="zh-TW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Computer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 </a:t>
            </a:r>
            <a:r>
              <a:rPr lang="en-US" altLang="zh-TW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int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number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){</a:t>
            </a:r>
          </a:p>
          <a:p>
            <a:pPr>
              <a:lnSpc>
                <a:spcPts val="24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   </a:t>
            </a:r>
            <a:r>
              <a:rPr lang="en-US" altLang="zh-TW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this.number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= number;</a:t>
            </a:r>
          </a:p>
          <a:p>
            <a:pPr>
              <a:lnSpc>
                <a:spcPts val="24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}</a:t>
            </a:r>
          </a:p>
          <a:p>
            <a:pPr>
              <a:lnSpc>
                <a:spcPts val="24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//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方法</a:t>
            </a:r>
            <a:endParaRPr lang="en-US" altLang="zh-TW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lnSpc>
                <a:spcPts val="24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//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获取电脑的编号方法</a:t>
            </a:r>
          </a:p>
          <a:p>
            <a:pPr>
              <a:lnSpc>
                <a:spcPts val="2400"/>
              </a:lnSpc>
            </a:pP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public int </a:t>
            </a:r>
            <a:r>
              <a:rPr lang="en-US" altLang="zh-TW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getNumber</a:t>
            </a:r>
            <a:r>
              <a:rPr lang="en-US" altLang="zh-TW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()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{</a:t>
            </a:r>
            <a:endParaRPr lang="zh-TW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lnSpc>
                <a:spcPts val="2400"/>
              </a:lnSpc>
            </a:pP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   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return </a:t>
            </a:r>
            <a:r>
              <a:rPr lang="en-US" altLang="zh-TW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this.number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;</a:t>
            </a:r>
          </a:p>
          <a:p>
            <a:pPr>
              <a:lnSpc>
                <a:spcPts val="24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}</a:t>
            </a:r>
          </a:p>
        </p:txBody>
      </p:sp>
      <p:sp>
        <p:nvSpPr>
          <p:cNvPr id="17" name="左中括弧 16">
            <a:extLst>
              <a:ext uri="{FF2B5EF4-FFF2-40B4-BE49-F238E27FC236}">
                <a16:creationId xmlns:a16="http://schemas.microsoft.com/office/drawing/2014/main" id="{C71436D4-0C65-4642-86AA-2CE0156F2445}"/>
              </a:ext>
            </a:extLst>
          </p:cNvPr>
          <p:cNvSpPr/>
          <p:nvPr/>
        </p:nvSpPr>
        <p:spPr>
          <a:xfrm>
            <a:off x="379142" y="1564955"/>
            <a:ext cx="373905" cy="4510382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左中括弧 17">
            <a:extLst>
              <a:ext uri="{FF2B5EF4-FFF2-40B4-BE49-F238E27FC236}">
                <a16:creationId xmlns:a16="http://schemas.microsoft.com/office/drawing/2014/main" id="{50A390A5-E59D-4CD2-8645-1A94313B3447}"/>
              </a:ext>
            </a:extLst>
          </p:cNvPr>
          <p:cNvSpPr/>
          <p:nvPr/>
        </p:nvSpPr>
        <p:spPr>
          <a:xfrm>
            <a:off x="643509" y="3719593"/>
            <a:ext cx="373905" cy="573438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29A62BC6-F63A-4581-A1FE-1F44CDC9C13E}"/>
              </a:ext>
            </a:extLst>
          </p:cNvPr>
          <p:cNvSpPr/>
          <p:nvPr/>
        </p:nvSpPr>
        <p:spPr>
          <a:xfrm>
            <a:off x="5094991" y="1272161"/>
            <a:ext cx="7248264" cy="471018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lnSpc>
                <a:spcPts val="24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public </a:t>
            </a:r>
            <a:r>
              <a:rPr lang="en-US" altLang="zh-TW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boolean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isUsed</a:t>
            </a:r>
            <a:r>
              <a:rPr lang="en-US" altLang="zh-TW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()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{  //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获取电脑状态方法</a:t>
            </a:r>
          </a:p>
          <a:p>
            <a:pPr>
              <a:lnSpc>
                <a:spcPts val="2400"/>
              </a:lnSpc>
            </a:pP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   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return </a:t>
            </a:r>
            <a:r>
              <a:rPr lang="en-US" altLang="zh-TW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this.used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;</a:t>
            </a:r>
          </a:p>
          <a:p>
            <a:pPr>
              <a:lnSpc>
                <a:spcPts val="24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}</a:t>
            </a:r>
          </a:p>
          <a:p>
            <a:pPr>
              <a:lnSpc>
                <a:spcPts val="24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public void </a:t>
            </a:r>
            <a:r>
              <a:rPr lang="en-US" altLang="zh-TW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beOpen</a:t>
            </a:r>
            <a:r>
              <a:rPr lang="en-US" altLang="zh-TW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()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{  //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电脑被打开方法</a:t>
            </a:r>
          </a:p>
          <a:p>
            <a:pPr>
              <a:lnSpc>
                <a:spcPts val="2400"/>
              </a:lnSpc>
            </a:pP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   </a:t>
            </a:r>
            <a:r>
              <a:rPr lang="en-US" altLang="zh-TW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this.used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= true;  //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状态切换成开启的</a:t>
            </a:r>
          </a:p>
          <a:p>
            <a:pPr>
              <a:lnSpc>
                <a:spcPts val="2400"/>
              </a:lnSpc>
            </a:pP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   </a:t>
            </a:r>
            <a:r>
              <a:rPr lang="en-US" altLang="zh-TW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System.out.println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 </a:t>
            </a:r>
            <a:r>
              <a:rPr lang="en-US" altLang="zh-TW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this.number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+ "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号电脑被打开啦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" );</a:t>
            </a:r>
          </a:p>
          <a:p>
            <a:pPr>
              <a:lnSpc>
                <a:spcPts val="24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}</a:t>
            </a:r>
          </a:p>
          <a:p>
            <a:pPr>
              <a:lnSpc>
                <a:spcPts val="24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public void </a:t>
            </a:r>
            <a:r>
              <a:rPr lang="en-US" altLang="zh-TW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beUsing</a:t>
            </a:r>
            <a:r>
              <a:rPr lang="en-US" altLang="zh-TW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()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{  //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电脑被使用方法</a:t>
            </a:r>
          </a:p>
          <a:p>
            <a:pPr>
              <a:lnSpc>
                <a:spcPts val="2400"/>
              </a:lnSpc>
            </a:pP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   </a:t>
            </a:r>
            <a:r>
              <a:rPr lang="en-US" altLang="zh-TW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System.out.println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 </a:t>
            </a:r>
            <a:r>
              <a:rPr lang="en-US" altLang="zh-TW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this.number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+ "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号电脑正在被使用中 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..." );</a:t>
            </a:r>
          </a:p>
          <a:p>
            <a:pPr>
              <a:lnSpc>
                <a:spcPts val="24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}</a:t>
            </a:r>
          </a:p>
          <a:p>
            <a:pPr>
              <a:lnSpc>
                <a:spcPts val="24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public void </a:t>
            </a:r>
            <a:r>
              <a:rPr lang="en-US" altLang="zh-TW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beClose</a:t>
            </a:r>
            <a:r>
              <a:rPr lang="en-US" altLang="zh-TW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()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{  //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电脑被关闭方法</a:t>
            </a:r>
          </a:p>
          <a:p>
            <a:pPr>
              <a:lnSpc>
                <a:spcPts val="2400"/>
              </a:lnSpc>
            </a:pP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   </a:t>
            </a:r>
            <a:r>
              <a:rPr lang="en-US" altLang="zh-TW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this.used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= false;  //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状态切换成关闭的</a:t>
            </a:r>
          </a:p>
          <a:p>
            <a:pPr>
              <a:lnSpc>
                <a:spcPts val="2400"/>
              </a:lnSpc>
            </a:pP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   </a:t>
            </a:r>
            <a:r>
              <a:rPr lang="en-US" altLang="zh-TW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System.out.println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 </a:t>
            </a:r>
            <a:r>
              <a:rPr lang="en-US" altLang="zh-TW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this.number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+ "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号电脑被关闭啦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" );</a:t>
            </a:r>
          </a:p>
          <a:p>
            <a:pPr>
              <a:lnSpc>
                <a:spcPts val="24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}</a:t>
            </a:r>
          </a:p>
          <a:p>
            <a:pPr>
              <a:lnSpc>
                <a:spcPts val="24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}</a:t>
            </a:r>
            <a:endParaRPr lang="zh-TW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0" name="左中括弧 19">
            <a:extLst>
              <a:ext uri="{FF2B5EF4-FFF2-40B4-BE49-F238E27FC236}">
                <a16:creationId xmlns:a16="http://schemas.microsoft.com/office/drawing/2014/main" id="{E47BDC0E-C120-4BA6-96EA-07DFB3FB59ED}"/>
              </a:ext>
            </a:extLst>
          </p:cNvPr>
          <p:cNvSpPr/>
          <p:nvPr/>
        </p:nvSpPr>
        <p:spPr>
          <a:xfrm>
            <a:off x="660681" y="5246784"/>
            <a:ext cx="373905" cy="573438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左中括弧 20">
            <a:extLst>
              <a:ext uri="{FF2B5EF4-FFF2-40B4-BE49-F238E27FC236}">
                <a16:creationId xmlns:a16="http://schemas.microsoft.com/office/drawing/2014/main" id="{3875DB16-48E2-403A-B04C-ED298F2C9D0F}"/>
              </a:ext>
            </a:extLst>
          </p:cNvPr>
          <p:cNvSpPr/>
          <p:nvPr/>
        </p:nvSpPr>
        <p:spPr>
          <a:xfrm>
            <a:off x="4959250" y="1494003"/>
            <a:ext cx="373905" cy="591377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左中括弧 22">
            <a:extLst>
              <a:ext uri="{FF2B5EF4-FFF2-40B4-BE49-F238E27FC236}">
                <a16:creationId xmlns:a16="http://schemas.microsoft.com/office/drawing/2014/main" id="{4ABB5018-8D50-4F5B-BCA2-91593C7F2EF3}"/>
              </a:ext>
            </a:extLst>
          </p:cNvPr>
          <p:cNvSpPr/>
          <p:nvPr/>
        </p:nvSpPr>
        <p:spPr>
          <a:xfrm>
            <a:off x="4972931" y="2390095"/>
            <a:ext cx="373905" cy="904154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左中括弧 23">
            <a:extLst>
              <a:ext uri="{FF2B5EF4-FFF2-40B4-BE49-F238E27FC236}">
                <a16:creationId xmlns:a16="http://schemas.microsoft.com/office/drawing/2014/main" id="{5B81415E-FB34-447A-A063-7ADD0B414FA7}"/>
              </a:ext>
            </a:extLst>
          </p:cNvPr>
          <p:cNvSpPr/>
          <p:nvPr/>
        </p:nvSpPr>
        <p:spPr>
          <a:xfrm>
            <a:off x="4972930" y="3607393"/>
            <a:ext cx="373905" cy="591377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左中括弧 24">
            <a:extLst>
              <a:ext uri="{FF2B5EF4-FFF2-40B4-BE49-F238E27FC236}">
                <a16:creationId xmlns:a16="http://schemas.microsoft.com/office/drawing/2014/main" id="{C78D576F-B507-479B-AC8D-3CFF0256FA10}"/>
              </a:ext>
            </a:extLst>
          </p:cNvPr>
          <p:cNvSpPr/>
          <p:nvPr/>
        </p:nvSpPr>
        <p:spPr>
          <a:xfrm>
            <a:off x="4972930" y="4489586"/>
            <a:ext cx="373905" cy="946237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左中括弧 25">
            <a:extLst>
              <a:ext uri="{FF2B5EF4-FFF2-40B4-BE49-F238E27FC236}">
                <a16:creationId xmlns:a16="http://schemas.microsoft.com/office/drawing/2014/main" id="{7EB51E03-81B7-40DF-9FEB-C0E55EEA8194}"/>
              </a:ext>
            </a:extLst>
          </p:cNvPr>
          <p:cNvSpPr/>
          <p:nvPr/>
        </p:nvSpPr>
        <p:spPr>
          <a:xfrm>
            <a:off x="4727942" y="1404910"/>
            <a:ext cx="373905" cy="4384566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1E0FD2C6-0321-47E2-BB71-3C040330A505}"/>
              </a:ext>
            </a:extLst>
          </p:cNvPr>
          <p:cNvSpPr/>
          <p:nvPr/>
        </p:nvSpPr>
        <p:spPr>
          <a:xfrm>
            <a:off x="247973" y="5982346"/>
            <a:ext cx="650929" cy="268845"/>
          </a:xfrm>
          <a:prstGeom prst="rect">
            <a:avLst/>
          </a:prstGeom>
          <a:solidFill>
            <a:srgbClr val="0030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9DB8464-ACFA-4278-86EE-CA219E0C2CDA}"/>
              </a:ext>
            </a:extLst>
          </p:cNvPr>
          <p:cNvSpPr/>
          <p:nvPr/>
        </p:nvSpPr>
        <p:spPr>
          <a:xfrm>
            <a:off x="4494286" y="1370057"/>
            <a:ext cx="607562" cy="123946"/>
          </a:xfrm>
          <a:prstGeom prst="rect">
            <a:avLst/>
          </a:prstGeom>
          <a:solidFill>
            <a:srgbClr val="0151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CF1F5367-A10E-4E33-B2E7-F525F309301E}"/>
              </a:ext>
            </a:extLst>
          </p:cNvPr>
          <p:cNvSpPr/>
          <p:nvPr/>
        </p:nvSpPr>
        <p:spPr>
          <a:xfrm>
            <a:off x="5442857" y="324000"/>
            <a:ext cx="5380175" cy="584775"/>
          </a:xfrm>
          <a:prstGeom prst="rect">
            <a:avLst/>
          </a:prstGeom>
          <a:ln w="19050">
            <a:solidFill>
              <a:srgbClr val="FFFF99"/>
            </a:solidFill>
          </a:ln>
        </p:spPr>
        <p:txBody>
          <a:bodyPr wrap="square">
            <a:spAutoFit/>
          </a:bodyPr>
          <a:lstStyle/>
          <a:p>
            <a:pPr marL="628650" lvl="0" indent="-628650" algn="just" latinLnBrk="0" hangingPunct="0">
              <a:spcAft>
                <a:spcPts val="600"/>
              </a:spcAft>
              <a:defRPr/>
            </a:pPr>
            <a:r>
              <a:rPr lang="zh-TW" altLang="en-US" sz="16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任务：</a:t>
            </a:r>
            <a:r>
              <a:rPr lang="zh-CN" altLang="en-US" sz="16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模拟</a:t>
            </a:r>
            <a:r>
              <a:rPr lang="zh-TW" altLang="en-US" sz="16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6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6</a:t>
            </a:r>
            <a:r>
              <a:rPr lang="zh-TW" altLang="en-US" sz="16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CN" altLang="en-US" sz="16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个学生在机房内使用电脑</a:t>
            </a:r>
            <a:r>
              <a:rPr lang="en-US" altLang="zh-CN" sz="16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lang="zh-CN" altLang="en-US" sz="16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机房内放置 </a:t>
            </a:r>
            <a:r>
              <a:rPr lang="en-US" altLang="zh-CN" sz="16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5 </a:t>
            </a:r>
            <a:r>
              <a:rPr lang="zh-CN" altLang="en-US" sz="16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台电脑，让学生进入机房选择一台关闭的电脑使用</a:t>
            </a:r>
            <a:r>
              <a:rPr lang="en-US" altLang="zh-CN" sz="16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  <a:r>
              <a:rPr lang="zh-TW" altLang="en-US" sz="16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。</a:t>
            </a:r>
            <a:endParaRPr lang="en-US" altLang="zh-CN" sz="1600" b="1" dirty="0">
              <a:solidFill>
                <a:srgbClr val="FFFF9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108355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1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000"/>
                            </p:stCondLst>
                            <p:childTnLst>
                              <p:par>
                                <p:cTn id="5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1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500"/>
                            </p:stCondLst>
                            <p:childTnLst>
                              <p:par>
                                <p:cTn id="6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1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"/>
                            </p:stCondLst>
                            <p:childTnLst>
                              <p:par>
                                <p:cTn id="7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1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000"/>
                            </p:stCondLst>
                            <p:childTnLst>
                              <p:par>
                                <p:cTn id="7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1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500"/>
                            </p:stCondLst>
                            <p:childTnLst>
                              <p:par>
                                <p:cTn id="7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1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2000"/>
                            </p:stCondLst>
                            <p:childTnLst>
                              <p:par>
                                <p:cTn id="8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1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2500"/>
                            </p:stCondLst>
                            <p:childTnLst>
                              <p:par>
                                <p:cTn id="8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1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500"/>
                            </p:stCondLst>
                            <p:childTnLst>
                              <p:par>
                                <p:cTn id="9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500"/>
                            </p:stCondLst>
                            <p:childTnLst>
                              <p:par>
                                <p:cTn id="10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000"/>
                            </p:stCondLst>
                            <p:childTnLst>
                              <p:par>
                                <p:cTn id="10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5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500"/>
                            </p:stCondLst>
                            <p:childTnLst>
                              <p:par>
                                <p:cTn id="1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4" dur="500"/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1000"/>
                            </p:stCondLst>
                            <p:childTnLst>
                              <p:par>
                                <p:cTn id="1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8" dur="500"/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1500"/>
                            </p:stCondLst>
                            <p:childTnLst>
                              <p:par>
                                <p:cTn id="1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2" dur="500"/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2000"/>
                            </p:stCondLst>
                            <p:childTnLst>
                              <p:par>
                                <p:cTn id="13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1" dur="500"/>
                                        <p:tgtEl>
                                          <p:spTgt spid="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500"/>
                            </p:stCondLst>
                            <p:childTnLst>
                              <p:par>
                                <p:cTn id="14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5" dur="500"/>
                                        <p:tgtEl>
                                          <p:spTgt spid="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1000"/>
                            </p:stCondLst>
                            <p:childTnLst>
                              <p:par>
                                <p:cTn id="14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9" dur="500"/>
                                        <p:tgtEl>
                                          <p:spTgt spid="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1500"/>
                            </p:stCondLst>
                            <p:childTnLst>
                              <p:par>
                                <p:cTn id="15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8" dur="500"/>
                                        <p:tgtEl>
                                          <p:spTgt spid="1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>
                            <p:stCondLst>
                              <p:cond delay="500"/>
                            </p:stCondLst>
                            <p:childTnLst>
                              <p:par>
                                <p:cTn id="16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2" dur="500"/>
                                        <p:tgtEl>
                                          <p:spTgt spid="1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" fill="hold">
                            <p:stCondLst>
                              <p:cond delay="1000"/>
                            </p:stCondLst>
                            <p:childTnLst>
                              <p:par>
                                <p:cTn id="16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6" dur="500"/>
                                        <p:tgtEl>
                                          <p:spTgt spid="1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7" fill="hold">
                            <p:stCondLst>
                              <p:cond delay="1500"/>
                            </p:stCondLst>
                            <p:childTnLst>
                              <p:par>
                                <p:cTn id="16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0" dur="500"/>
                                        <p:tgtEl>
                                          <p:spTgt spid="1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1" fill="hold">
                            <p:stCondLst>
                              <p:cond delay="2000"/>
                            </p:stCondLst>
                            <p:childTnLst>
                              <p:par>
                                <p:cTn id="17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20" grpId="0" animBg="1"/>
      <p:bldP spid="21" grpId="0" animBg="1"/>
      <p:bldP spid="23" grpId="0" animBg="1"/>
      <p:bldP spid="24" grpId="0" animBg="1"/>
      <p:bldP spid="25" grpId="0" animBg="1"/>
      <p:bldP spid="26" grpId="0" animBg="1"/>
      <p:bldP spid="22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5D09AD1A-345F-4DBC-B633-6ECD484106A8}"/>
              </a:ext>
            </a:extLst>
          </p:cNvPr>
          <p:cNvGrpSpPr/>
          <p:nvPr/>
        </p:nvGrpSpPr>
        <p:grpSpPr>
          <a:xfrm>
            <a:off x="10913737" y="328451"/>
            <a:ext cx="1008063" cy="766763"/>
            <a:chOff x="7058025" y="534969"/>
            <a:chExt cx="1008063" cy="766763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03857">
              <a:off x="7456488" y="692132"/>
              <a:ext cx="609600" cy="609600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8025" y="534969"/>
              <a:ext cx="361950" cy="361950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00000">
              <a:off x="7543800" y="548306"/>
              <a:ext cx="180975" cy="180975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656245" y="5871315"/>
            <a:ext cx="379876" cy="379876"/>
          </a:xfrm>
          <a:prstGeom prst="rect">
            <a:avLst/>
          </a:prstGeom>
        </p:spPr>
      </p:pic>
      <p:sp>
        <p:nvSpPr>
          <p:cNvPr id="8" name="TextBox 5">
            <a:extLst>
              <a:ext uri="{FF2B5EF4-FFF2-40B4-BE49-F238E27FC236}">
                <a16:creationId xmlns:a16="http://schemas.microsoft.com/office/drawing/2014/main" id="{81CED095-32CE-44C6-ADB6-F86D3DC5DD9F}"/>
              </a:ext>
            </a:extLst>
          </p:cNvPr>
          <p:cNvSpPr txBox="1"/>
          <p:nvPr/>
        </p:nvSpPr>
        <p:spPr>
          <a:xfrm>
            <a:off x="379142" y="273359"/>
            <a:ext cx="10487378" cy="747088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lvl="0"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mic Sans MS" panose="030F0702030302020204" pitchFamily="66" charset="0"/>
                <a:ea typeface="微軟正黑體" panose="020B0604030504040204" pitchFamily="34" charset="-120"/>
              </a:rPr>
              <a:t>7.12 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mic Sans MS" panose="030F0702030302020204" pitchFamily="66" charset="0"/>
                <a:ea typeface="微軟正黑體" panose="020B0604030504040204" pitchFamily="34" charset="-120"/>
              </a:rPr>
              <a:t>类和类的关系之练</a:t>
            </a:r>
            <a:r>
              <a:rPr kumimoji="0" lang="zh-TW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mic Sans MS" panose="030F0702030302020204" pitchFamily="66" charset="0"/>
                <a:ea typeface="微軟正黑體" panose="020B0604030504040204" pitchFamily="34" charset="-120"/>
              </a:rPr>
              <a:t>习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omic Sans MS" panose="030F0702030302020204" pitchFamily="66" charset="0"/>
              <a:ea typeface="微軟正黑體" panose="020B0604030504040204" pitchFamily="34" charset="-120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9EFBBCF8-E51D-45D7-B33B-1C1737020736}"/>
              </a:ext>
            </a:extLst>
          </p:cNvPr>
          <p:cNvSpPr/>
          <p:nvPr/>
        </p:nvSpPr>
        <p:spPr>
          <a:xfrm>
            <a:off x="536891" y="1213631"/>
            <a:ext cx="5363493" cy="4107669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lnSpc>
                <a:spcPts val="2400"/>
              </a:lnSpc>
            </a:pP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package </a:t>
            </a:r>
            <a:r>
              <a:rPr lang="en-US" altLang="zh-TW" sz="1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class_relation</a:t>
            </a: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;</a:t>
            </a:r>
          </a:p>
          <a:p>
            <a:pPr>
              <a:lnSpc>
                <a:spcPts val="2400"/>
              </a:lnSpc>
            </a:pP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public class </a:t>
            </a:r>
            <a:r>
              <a:rPr lang="en-US" altLang="zh-TW" sz="1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ComputerRoom</a:t>
            </a: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{</a:t>
            </a:r>
          </a:p>
          <a:p>
            <a:pPr>
              <a:lnSpc>
                <a:spcPts val="2400"/>
              </a:lnSpc>
            </a:pP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//</a:t>
            </a:r>
            <a:r>
              <a:rPr lang="zh-TW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属性</a:t>
            </a:r>
            <a:endParaRPr lang="en-US" altLang="zh-TW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lnSpc>
                <a:spcPts val="2400"/>
              </a:lnSpc>
            </a:pP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//</a:t>
            </a:r>
            <a:r>
              <a:rPr lang="zh-TW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机房有</a:t>
            </a: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5</a:t>
            </a:r>
            <a:r>
              <a:rPr lang="zh-TW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台电脑</a:t>
            </a: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lang="zh-TW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聚合关系</a:t>
            </a: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  <a:endParaRPr lang="zh-TW" alt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lnSpc>
                <a:spcPts val="2400"/>
              </a:lnSpc>
            </a:pPr>
            <a:r>
              <a:rPr lang="zh-TW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</a:t>
            </a: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public </a:t>
            </a:r>
            <a:r>
              <a:rPr lang="en-US" altLang="zh-TW" sz="1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Computer[]</a:t>
            </a: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computer</a:t>
            </a:r>
            <a:r>
              <a:rPr lang="en-US" altLang="zh-TW" sz="1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</a:t>
            </a: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= </a:t>
            </a:r>
            <a:r>
              <a:rPr lang="en-US" altLang="zh-TW" sz="1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new</a:t>
            </a: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Computer[5]</a:t>
            </a: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;  </a:t>
            </a:r>
          </a:p>
          <a:p>
            <a:pPr>
              <a:lnSpc>
                <a:spcPts val="2400"/>
              </a:lnSpc>
            </a:pP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//</a:t>
            </a:r>
            <a:r>
              <a:rPr lang="zh-TW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方法</a:t>
            </a:r>
            <a:endParaRPr lang="en-US" altLang="zh-TW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lnSpc>
                <a:spcPts val="2400"/>
              </a:lnSpc>
            </a:pP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</a:t>
            </a:r>
            <a:r>
              <a:rPr lang="en-US" altLang="zh-TW" sz="1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//</a:t>
            </a:r>
            <a:r>
              <a:rPr lang="zh-TW" altLang="en-US" sz="1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设计一个程序块  用来给电脑数组进行初始化</a:t>
            </a:r>
            <a:r>
              <a:rPr lang="en-US" altLang="zh-TW" sz="1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lang="zh-TW" altLang="en-US" sz="1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赋值</a:t>
            </a:r>
            <a:r>
              <a:rPr lang="en-US" altLang="zh-TW" sz="1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</a:p>
          <a:p>
            <a:pPr>
              <a:lnSpc>
                <a:spcPts val="2400"/>
              </a:lnSpc>
            </a:pPr>
            <a:r>
              <a:rPr lang="en-US" altLang="zh-TW" sz="1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{</a:t>
            </a:r>
          </a:p>
          <a:p>
            <a:pPr>
              <a:lnSpc>
                <a:spcPts val="2400"/>
              </a:lnSpc>
            </a:pPr>
            <a:r>
              <a:rPr lang="en-US" altLang="zh-TW" sz="1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   for( int </a:t>
            </a:r>
            <a:r>
              <a:rPr lang="en-US" altLang="zh-TW" sz="16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</a:t>
            </a:r>
            <a:r>
              <a:rPr lang="en-US" altLang="zh-TW" sz="1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= 0; </a:t>
            </a:r>
            <a:r>
              <a:rPr lang="en-US" altLang="zh-TW" sz="16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</a:t>
            </a:r>
            <a:r>
              <a:rPr lang="en-US" altLang="zh-TW" sz="1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&lt; </a:t>
            </a:r>
            <a:r>
              <a:rPr lang="en-US" altLang="zh-TW" sz="16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computers.length</a:t>
            </a:r>
            <a:r>
              <a:rPr lang="en-US" altLang="zh-TW" sz="1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; </a:t>
            </a:r>
            <a:r>
              <a:rPr lang="en-US" altLang="zh-TW" sz="16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</a:t>
            </a:r>
            <a:r>
              <a:rPr lang="en-US" altLang="zh-TW" sz="1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++ ){</a:t>
            </a:r>
          </a:p>
          <a:p>
            <a:pPr>
              <a:lnSpc>
                <a:spcPts val="2400"/>
              </a:lnSpc>
            </a:pPr>
            <a:r>
              <a:rPr lang="en-US" altLang="zh-TW" sz="1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       computers[ </a:t>
            </a:r>
            <a:r>
              <a:rPr lang="en-US" altLang="zh-TW" sz="16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</a:t>
            </a:r>
            <a:r>
              <a:rPr lang="en-US" altLang="zh-TW" sz="1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] = new Computer( i+1 );</a:t>
            </a:r>
          </a:p>
          <a:p>
            <a:pPr>
              <a:lnSpc>
                <a:spcPts val="2400"/>
              </a:lnSpc>
            </a:pPr>
            <a:r>
              <a:rPr lang="en-US" altLang="zh-TW" sz="1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   }</a:t>
            </a:r>
          </a:p>
          <a:p>
            <a:pPr>
              <a:lnSpc>
                <a:spcPts val="2400"/>
              </a:lnSpc>
            </a:pPr>
            <a:r>
              <a:rPr lang="en-US" altLang="zh-TW" sz="1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}</a:t>
            </a:r>
            <a:endParaRPr lang="zh-TW" altLang="en-US" sz="16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lnSpc>
                <a:spcPts val="2400"/>
              </a:lnSpc>
            </a:pPr>
            <a:r>
              <a:rPr lang="zh-TW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</a:t>
            </a:r>
            <a:endParaRPr lang="en-US" altLang="zh-TW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7" name="左中括弧 16">
            <a:extLst>
              <a:ext uri="{FF2B5EF4-FFF2-40B4-BE49-F238E27FC236}">
                <a16:creationId xmlns:a16="http://schemas.microsoft.com/office/drawing/2014/main" id="{C71436D4-0C65-4642-86AA-2CE0156F2445}"/>
              </a:ext>
            </a:extLst>
          </p:cNvPr>
          <p:cNvSpPr/>
          <p:nvPr/>
        </p:nvSpPr>
        <p:spPr>
          <a:xfrm>
            <a:off x="151215" y="1740809"/>
            <a:ext cx="373905" cy="3330000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左中括弧 17">
            <a:extLst>
              <a:ext uri="{FF2B5EF4-FFF2-40B4-BE49-F238E27FC236}">
                <a16:creationId xmlns:a16="http://schemas.microsoft.com/office/drawing/2014/main" id="{50A390A5-E59D-4CD2-8645-1A94313B3447}"/>
              </a:ext>
            </a:extLst>
          </p:cNvPr>
          <p:cNvSpPr/>
          <p:nvPr/>
        </p:nvSpPr>
        <p:spPr>
          <a:xfrm>
            <a:off x="415582" y="3568700"/>
            <a:ext cx="373905" cy="1206000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2229357-658C-40BB-BA73-24522AA1E839}"/>
              </a:ext>
            </a:extLst>
          </p:cNvPr>
          <p:cNvSpPr/>
          <p:nvPr/>
        </p:nvSpPr>
        <p:spPr>
          <a:xfrm>
            <a:off x="5442857" y="324000"/>
            <a:ext cx="5380175" cy="584775"/>
          </a:xfrm>
          <a:prstGeom prst="rect">
            <a:avLst/>
          </a:prstGeom>
          <a:ln w="19050">
            <a:solidFill>
              <a:srgbClr val="FFFF99"/>
            </a:solidFill>
          </a:ln>
        </p:spPr>
        <p:txBody>
          <a:bodyPr wrap="square">
            <a:spAutoFit/>
          </a:bodyPr>
          <a:lstStyle/>
          <a:p>
            <a:pPr marL="628650" lvl="0" indent="-628650" algn="just" latinLnBrk="0" hangingPunct="0">
              <a:spcAft>
                <a:spcPts val="600"/>
              </a:spcAft>
              <a:defRPr/>
            </a:pPr>
            <a:r>
              <a:rPr lang="zh-TW" altLang="en-US" sz="16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任务：</a:t>
            </a:r>
            <a:r>
              <a:rPr lang="zh-CN" altLang="en-US" sz="16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模拟</a:t>
            </a:r>
            <a:r>
              <a:rPr lang="zh-TW" altLang="en-US" sz="16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6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6</a:t>
            </a:r>
            <a:r>
              <a:rPr lang="zh-TW" altLang="en-US" sz="16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CN" altLang="en-US" sz="16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个学生在机房内使用电脑</a:t>
            </a:r>
            <a:r>
              <a:rPr lang="en-US" altLang="zh-CN" sz="16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lang="zh-CN" altLang="en-US" sz="16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机房内放置 </a:t>
            </a:r>
            <a:r>
              <a:rPr lang="en-US" altLang="zh-CN" sz="16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5 </a:t>
            </a:r>
            <a:r>
              <a:rPr lang="zh-CN" altLang="en-US" sz="16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台电脑，让学生进入机房选择一台关闭的电脑使用</a:t>
            </a:r>
            <a:r>
              <a:rPr lang="en-US" altLang="zh-CN" sz="16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  <a:r>
              <a:rPr lang="zh-TW" altLang="en-US" sz="16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。</a:t>
            </a:r>
            <a:endParaRPr lang="en-US" altLang="zh-CN" sz="1600" b="1" dirty="0">
              <a:solidFill>
                <a:srgbClr val="FFFF9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518D0200-9B95-4D6B-A04B-336225C08849}"/>
              </a:ext>
            </a:extLst>
          </p:cNvPr>
          <p:cNvSpPr/>
          <p:nvPr/>
        </p:nvSpPr>
        <p:spPr>
          <a:xfrm>
            <a:off x="6096000" y="1208619"/>
            <a:ext cx="6096000" cy="4107669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lnSpc>
                <a:spcPts val="2400"/>
              </a:lnSpc>
            </a:pPr>
            <a:r>
              <a:rPr lang="zh-TW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</a:t>
            </a: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//</a:t>
            </a:r>
            <a:r>
              <a:rPr lang="zh-TW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机房欢迎学生来使用</a:t>
            </a:r>
            <a:r>
              <a:rPr lang="zh-TW" altLang="en-US" sz="1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已关机电脑</a:t>
            </a:r>
            <a:r>
              <a:rPr lang="zh-TW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方法</a:t>
            </a: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lang="zh-TW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依赖关系</a:t>
            </a: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</a:p>
          <a:p>
            <a:pPr>
              <a:lnSpc>
                <a:spcPts val="2400"/>
              </a:lnSpc>
            </a:pP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public void </a:t>
            </a:r>
            <a:r>
              <a:rPr lang="en-US" altLang="zh-TW" sz="1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welcomeStudent</a:t>
            </a: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 Student </a:t>
            </a:r>
            <a:r>
              <a:rPr lang="en-US" altLang="zh-TW" sz="1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student</a:t>
            </a: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){</a:t>
            </a:r>
          </a:p>
          <a:p>
            <a:pPr>
              <a:lnSpc>
                <a:spcPts val="2400"/>
              </a:lnSpc>
            </a:pP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   String </a:t>
            </a:r>
            <a:r>
              <a:rPr lang="en-US" altLang="zh-TW" sz="1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studentName</a:t>
            </a: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= </a:t>
            </a:r>
            <a:r>
              <a:rPr lang="en-US" altLang="zh-TW" sz="1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student.getName</a:t>
            </a: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();</a:t>
            </a:r>
          </a:p>
          <a:p>
            <a:pPr>
              <a:lnSpc>
                <a:spcPts val="2400"/>
              </a:lnSpc>
            </a:pP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   </a:t>
            </a:r>
            <a:r>
              <a:rPr lang="en-US" altLang="zh-TW" sz="1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System.out.println</a:t>
            </a: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 "</a:t>
            </a:r>
            <a:r>
              <a:rPr lang="zh-TW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欢迎</a:t>
            </a: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" + </a:t>
            </a:r>
            <a:r>
              <a:rPr lang="en-US" altLang="zh-TW" sz="1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studentName</a:t>
            </a: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+ "</a:t>
            </a:r>
            <a:r>
              <a:rPr lang="zh-TW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进入机房</a:t>
            </a: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" );</a:t>
            </a:r>
          </a:p>
          <a:p>
            <a:pPr>
              <a:lnSpc>
                <a:spcPts val="2400"/>
              </a:lnSpc>
            </a:pP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   </a:t>
            </a:r>
            <a:r>
              <a:rPr lang="en-US" altLang="zh-TW" sz="1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//</a:t>
            </a:r>
            <a:r>
              <a:rPr lang="zh-CN" altLang="en-US" sz="1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学生进入机房后，挨个找寻，选择一台状态为关闭的电脑</a:t>
            </a:r>
            <a:endParaRPr lang="zh-TW" altLang="en-US" sz="16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lnSpc>
                <a:spcPts val="2400"/>
              </a:lnSpc>
            </a:pPr>
            <a:r>
              <a:rPr lang="zh-TW" altLang="en-US" sz="1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   </a:t>
            </a:r>
            <a:r>
              <a:rPr lang="en-US" altLang="zh-TW" sz="1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for(</a:t>
            </a:r>
            <a:r>
              <a:rPr lang="zh-TW" altLang="en-US" sz="1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int </a:t>
            </a:r>
            <a:r>
              <a:rPr lang="en-US" altLang="zh-TW" sz="16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</a:t>
            </a:r>
            <a:r>
              <a:rPr lang="zh-TW" altLang="en-US" sz="1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=</a:t>
            </a:r>
            <a:r>
              <a:rPr lang="zh-TW" altLang="en-US" sz="1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0;</a:t>
            </a:r>
            <a:r>
              <a:rPr lang="zh-TW" altLang="en-US" sz="1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6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</a:t>
            </a:r>
            <a:r>
              <a:rPr lang="zh-TW" altLang="en-US" sz="1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&lt;</a:t>
            </a:r>
            <a:r>
              <a:rPr lang="zh-TW" altLang="en-US" sz="1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6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computers.length</a:t>
            </a:r>
            <a:r>
              <a:rPr lang="en-US" altLang="zh-TW" sz="1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;</a:t>
            </a:r>
            <a:r>
              <a:rPr lang="zh-TW" altLang="en-US" sz="1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6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</a:t>
            </a:r>
            <a:r>
              <a:rPr lang="en-US" altLang="zh-TW" sz="1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++</a:t>
            </a:r>
            <a:r>
              <a:rPr lang="zh-TW" altLang="en-US" sz="1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){</a:t>
            </a:r>
          </a:p>
          <a:p>
            <a:pPr>
              <a:lnSpc>
                <a:spcPts val="2400"/>
              </a:lnSpc>
            </a:pPr>
            <a:r>
              <a:rPr lang="zh-TW" altLang="en-US" sz="1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       </a:t>
            </a:r>
            <a:r>
              <a:rPr lang="en-US" altLang="zh-TW" sz="1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//</a:t>
            </a:r>
            <a:r>
              <a:rPr lang="zh-TW" altLang="en-US" sz="1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找寻某一台电脑，获取它的状态</a:t>
            </a:r>
            <a:endParaRPr lang="en-US" altLang="zh-TW" sz="16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lnSpc>
                <a:spcPts val="2400"/>
              </a:lnSpc>
            </a:pPr>
            <a:r>
              <a:rPr lang="en-US" altLang="zh-TW" sz="1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       </a:t>
            </a:r>
            <a:r>
              <a:rPr lang="en-US" altLang="zh-TW" sz="16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boolean</a:t>
            </a:r>
            <a:r>
              <a:rPr lang="en-US" altLang="zh-TW" sz="1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6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computersState</a:t>
            </a:r>
            <a:r>
              <a:rPr lang="en-US" altLang="zh-TW" sz="1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= computers[</a:t>
            </a:r>
            <a:r>
              <a:rPr lang="zh-TW" altLang="en-US" sz="1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6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</a:t>
            </a:r>
            <a:r>
              <a:rPr lang="zh-TW" altLang="en-US" sz="1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].</a:t>
            </a:r>
            <a:r>
              <a:rPr lang="en-US" altLang="zh-TW" sz="16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isUsed</a:t>
            </a:r>
            <a:r>
              <a:rPr lang="en-US" altLang="zh-TW" sz="1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();</a:t>
            </a:r>
            <a:endParaRPr lang="zh-TW" altLang="en-US" sz="16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lnSpc>
                <a:spcPts val="2400"/>
              </a:lnSpc>
            </a:pPr>
            <a:r>
              <a:rPr lang="zh-TW" altLang="en-US" sz="1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       </a:t>
            </a:r>
            <a:r>
              <a:rPr lang="en-US" altLang="zh-TW" sz="1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if(</a:t>
            </a:r>
            <a:r>
              <a:rPr lang="zh-TW" altLang="en-US" sz="1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!</a:t>
            </a:r>
            <a:r>
              <a:rPr lang="en-US" altLang="zh-TW" sz="16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computersState</a:t>
            </a:r>
            <a:r>
              <a:rPr lang="zh-TW" altLang="en-US" sz="1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){</a:t>
            </a:r>
            <a:r>
              <a:rPr lang="zh-TW" altLang="en-US" sz="1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</a:t>
            </a:r>
            <a:r>
              <a:rPr lang="en-US" altLang="zh-TW" sz="1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//</a:t>
            </a:r>
            <a:r>
              <a:rPr lang="zh-TW" altLang="en-US" sz="1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表示电脑没有人使用</a:t>
            </a:r>
          </a:p>
          <a:p>
            <a:pPr>
              <a:lnSpc>
                <a:spcPts val="2400"/>
              </a:lnSpc>
            </a:pPr>
            <a:r>
              <a:rPr lang="zh-TW" altLang="en-US" sz="1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           </a:t>
            </a:r>
            <a:r>
              <a:rPr lang="en-US" altLang="zh-TW" sz="16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student.useComputer</a:t>
            </a:r>
            <a:r>
              <a:rPr lang="en-US" altLang="zh-TW" sz="1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lang="zh-TW" altLang="en-US" sz="1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computers[</a:t>
            </a:r>
            <a:r>
              <a:rPr lang="zh-TW" altLang="en-US" sz="1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6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</a:t>
            </a:r>
            <a:r>
              <a:rPr lang="zh-TW" altLang="en-US" sz="1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]</a:t>
            </a:r>
            <a:r>
              <a:rPr lang="zh-TW" altLang="en-US" sz="1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);</a:t>
            </a:r>
          </a:p>
          <a:p>
            <a:pPr>
              <a:lnSpc>
                <a:spcPts val="2400"/>
              </a:lnSpc>
            </a:pPr>
            <a:r>
              <a:rPr lang="en-US" altLang="zh-TW" sz="1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           break;</a:t>
            </a:r>
          </a:p>
          <a:p>
            <a:pPr>
              <a:lnSpc>
                <a:spcPts val="2400"/>
              </a:lnSpc>
            </a:pPr>
            <a:r>
              <a:rPr lang="en-US" altLang="zh-TW" sz="1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       }</a:t>
            </a:r>
          </a:p>
          <a:p>
            <a:pPr>
              <a:lnSpc>
                <a:spcPts val="2400"/>
              </a:lnSpc>
            </a:pPr>
            <a:r>
              <a:rPr lang="zh-TW" altLang="en-US" sz="1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   </a:t>
            </a:r>
            <a:r>
              <a:rPr lang="en-US" altLang="zh-TW" sz="1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}</a:t>
            </a:r>
          </a:p>
          <a:p>
            <a:pPr>
              <a:lnSpc>
                <a:spcPts val="2400"/>
              </a:lnSpc>
            </a:pPr>
            <a:r>
              <a:rPr lang="en-US" altLang="zh-TW" sz="1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</a:t>
            </a: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}</a:t>
            </a:r>
          </a:p>
          <a:p>
            <a:pPr>
              <a:lnSpc>
                <a:spcPts val="2400"/>
              </a:lnSpc>
            </a:pP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}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D7226F72-53AF-4C25-B2FC-EAA43C7C63F4}"/>
              </a:ext>
            </a:extLst>
          </p:cNvPr>
          <p:cNvSpPr/>
          <p:nvPr/>
        </p:nvSpPr>
        <p:spPr>
          <a:xfrm>
            <a:off x="57600" y="4928400"/>
            <a:ext cx="158400" cy="254713"/>
          </a:xfrm>
          <a:prstGeom prst="rect">
            <a:avLst/>
          </a:prstGeom>
          <a:solidFill>
            <a:srgbClr val="FFDA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左中括弧 14">
            <a:extLst>
              <a:ext uri="{FF2B5EF4-FFF2-40B4-BE49-F238E27FC236}">
                <a16:creationId xmlns:a16="http://schemas.microsoft.com/office/drawing/2014/main" id="{33F6AF61-6D8A-4C0D-A1A6-86D90D476C07}"/>
              </a:ext>
            </a:extLst>
          </p:cNvPr>
          <p:cNvSpPr/>
          <p:nvPr/>
        </p:nvSpPr>
        <p:spPr>
          <a:xfrm>
            <a:off x="5761249" y="1163958"/>
            <a:ext cx="373905" cy="4540651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3ED3CD0-1F53-4A26-9862-3C0E82059AFD}"/>
              </a:ext>
            </a:extLst>
          </p:cNvPr>
          <p:cNvSpPr/>
          <p:nvPr/>
        </p:nvSpPr>
        <p:spPr>
          <a:xfrm>
            <a:off x="5628892" y="1026034"/>
            <a:ext cx="552450" cy="254713"/>
          </a:xfrm>
          <a:prstGeom prst="rect">
            <a:avLst/>
          </a:prstGeom>
          <a:solidFill>
            <a:srgbClr val="0151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左中括弧 20">
            <a:extLst>
              <a:ext uri="{FF2B5EF4-FFF2-40B4-BE49-F238E27FC236}">
                <a16:creationId xmlns:a16="http://schemas.microsoft.com/office/drawing/2014/main" id="{F4C3995E-3C00-40CB-8D50-50EB15CF7F5B}"/>
              </a:ext>
            </a:extLst>
          </p:cNvPr>
          <p:cNvSpPr/>
          <p:nvPr/>
        </p:nvSpPr>
        <p:spPr>
          <a:xfrm>
            <a:off x="5950545" y="1733767"/>
            <a:ext cx="373905" cy="3669505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左中括弧 21">
            <a:extLst>
              <a:ext uri="{FF2B5EF4-FFF2-40B4-BE49-F238E27FC236}">
                <a16:creationId xmlns:a16="http://schemas.microsoft.com/office/drawing/2014/main" id="{98E9113D-24AB-4EF9-8446-76795977353A}"/>
              </a:ext>
            </a:extLst>
          </p:cNvPr>
          <p:cNvSpPr/>
          <p:nvPr/>
        </p:nvSpPr>
        <p:spPr>
          <a:xfrm>
            <a:off x="6163415" y="2932300"/>
            <a:ext cx="373905" cy="2148855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左中括弧 22">
            <a:extLst>
              <a:ext uri="{FF2B5EF4-FFF2-40B4-BE49-F238E27FC236}">
                <a16:creationId xmlns:a16="http://schemas.microsoft.com/office/drawing/2014/main" id="{7F280C58-7A53-4D13-A05E-82FCD1039E8D}"/>
              </a:ext>
            </a:extLst>
          </p:cNvPr>
          <p:cNvSpPr/>
          <p:nvPr/>
        </p:nvSpPr>
        <p:spPr>
          <a:xfrm>
            <a:off x="6359031" y="3866719"/>
            <a:ext cx="373905" cy="933881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650415F-DC70-4F19-A111-895DA9DA7717}"/>
              </a:ext>
            </a:extLst>
          </p:cNvPr>
          <p:cNvSpPr/>
          <p:nvPr/>
        </p:nvSpPr>
        <p:spPr>
          <a:xfrm>
            <a:off x="208800" y="4928400"/>
            <a:ext cx="373905" cy="254713"/>
          </a:xfrm>
          <a:prstGeom prst="rect">
            <a:avLst/>
          </a:prstGeom>
          <a:solidFill>
            <a:srgbClr val="002E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左中括弧 24">
            <a:extLst>
              <a:ext uri="{FF2B5EF4-FFF2-40B4-BE49-F238E27FC236}">
                <a16:creationId xmlns:a16="http://schemas.microsoft.com/office/drawing/2014/main" id="{43539728-7661-482F-9EAC-6C607C81E463}"/>
              </a:ext>
            </a:extLst>
          </p:cNvPr>
          <p:cNvSpPr/>
          <p:nvPr/>
        </p:nvSpPr>
        <p:spPr>
          <a:xfrm>
            <a:off x="607061" y="3857768"/>
            <a:ext cx="373905" cy="625332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04275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"/>
                            </p:stCondLst>
                            <p:childTnLst>
                              <p:par>
                                <p:cTn id="5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1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1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000"/>
                            </p:stCondLst>
                            <p:childTnLst>
                              <p:par>
                                <p:cTn id="6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1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500"/>
                            </p:stCondLst>
                            <p:childTnLst>
                              <p:par>
                                <p:cTn id="7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1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00"/>
                            </p:stCondLst>
                            <p:childTnLst>
                              <p:par>
                                <p:cTn id="8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00"/>
                            </p:stCondLst>
                            <p:childTnLst>
                              <p:par>
                                <p:cTn id="8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000"/>
                            </p:stCondLst>
                            <p:childTnLst>
                              <p:par>
                                <p:cTn id="9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1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500"/>
                            </p:stCondLst>
                            <p:childTnLst>
                              <p:par>
                                <p:cTn id="9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4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500"/>
                            </p:stCondLst>
                            <p:childTnLst>
                              <p:par>
                                <p:cTn id="1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1000"/>
                            </p:stCondLst>
                            <p:childTnLst>
                              <p:par>
                                <p:cTn id="1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500"/>
                                        <p:tgtEl>
                                          <p:spTgt spid="1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1500"/>
                            </p:stCondLst>
                            <p:childTnLst>
                              <p:par>
                                <p:cTn id="12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1" dur="500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500"/>
                            </p:stCondLst>
                            <p:childTnLst>
                              <p:par>
                                <p:cTn id="1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5" dur="500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0" dur="500"/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5" dur="500"/>
                                        <p:tgtEl>
                                          <p:spTgt spid="1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500"/>
                            </p:stCondLst>
                            <p:childTnLst>
                              <p:par>
                                <p:cTn id="14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4" dur="500"/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9" dur="500"/>
                                        <p:tgtEl>
                                          <p:spTgt spid="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2" grpId="0" animBg="1"/>
      <p:bldP spid="15" grpId="0" animBg="1"/>
      <p:bldP spid="21" grpId="0" animBg="1"/>
      <p:bldP spid="22" grpId="0" animBg="1"/>
      <p:bldP spid="23" grpId="0" animBg="1"/>
      <p:bldP spid="25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5D09AD1A-345F-4DBC-B633-6ECD484106A8}"/>
              </a:ext>
            </a:extLst>
          </p:cNvPr>
          <p:cNvGrpSpPr/>
          <p:nvPr/>
        </p:nvGrpSpPr>
        <p:grpSpPr>
          <a:xfrm>
            <a:off x="10913737" y="328451"/>
            <a:ext cx="1008063" cy="766763"/>
            <a:chOff x="7058025" y="534969"/>
            <a:chExt cx="1008063" cy="766763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03857">
              <a:off x="7456488" y="692132"/>
              <a:ext cx="609600" cy="609600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8025" y="534969"/>
              <a:ext cx="361950" cy="361950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00000">
              <a:off x="7543800" y="548306"/>
              <a:ext cx="180975" cy="180975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656245" y="5871315"/>
            <a:ext cx="379876" cy="379876"/>
          </a:xfrm>
          <a:prstGeom prst="rect">
            <a:avLst/>
          </a:prstGeom>
        </p:spPr>
      </p:pic>
      <p:sp>
        <p:nvSpPr>
          <p:cNvPr id="8" name="TextBox 5">
            <a:extLst>
              <a:ext uri="{FF2B5EF4-FFF2-40B4-BE49-F238E27FC236}">
                <a16:creationId xmlns:a16="http://schemas.microsoft.com/office/drawing/2014/main" id="{81CED095-32CE-44C6-ADB6-F86D3DC5DD9F}"/>
              </a:ext>
            </a:extLst>
          </p:cNvPr>
          <p:cNvSpPr txBox="1"/>
          <p:nvPr/>
        </p:nvSpPr>
        <p:spPr>
          <a:xfrm>
            <a:off x="379142" y="273359"/>
            <a:ext cx="10487378" cy="747088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lvl="0"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mic Sans MS" panose="030F0702030302020204" pitchFamily="66" charset="0"/>
                <a:ea typeface="微軟正黑體" panose="020B0604030504040204" pitchFamily="34" charset="-120"/>
              </a:rPr>
              <a:t>7.12 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mic Sans MS" panose="030F0702030302020204" pitchFamily="66" charset="0"/>
                <a:ea typeface="微軟正黑體" panose="020B0604030504040204" pitchFamily="34" charset="-120"/>
              </a:rPr>
              <a:t>类和类的关系之练</a:t>
            </a:r>
            <a:r>
              <a:rPr kumimoji="0" lang="zh-TW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mic Sans MS" panose="030F0702030302020204" pitchFamily="66" charset="0"/>
                <a:ea typeface="微軟正黑體" panose="020B0604030504040204" pitchFamily="34" charset="-120"/>
              </a:rPr>
              <a:t>习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omic Sans MS" panose="030F0702030302020204" pitchFamily="66" charset="0"/>
              <a:ea typeface="微軟正黑體" panose="020B0604030504040204" pitchFamily="34" charset="-120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9EFBBCF8-E51D-45D7-B33B-1C1737020736}"/>
              </a:ext>
            </a:extLst>
          </p:cNvPr>
          <p:cNvSpPr/>
          <p:nvPr/>
        </p:nvSpPr>
        <p:spPr>
          <a:xfrm>
            <a:off x="751804" y="1213631"/>
            <a:ext cx="5119546" cy="5225269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lnSpc>
                <a:spcPts val="24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package </a:t>
            </a:r>
            <a:r>
              <a:rPr lang="en-US" altLang="zh-TW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class_relation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;</a:t>
            </a:r>
          </a:p>
          <a:p>
            <a:pPr>
              <a:lnSpc>
                <a:spcPts val="24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public class Student {</a:t>
            </a:r>
          </a:p>
          <a:p>
            <a:pPr>
              <a:lnSpc>
                <a:spcPts val="24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//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属性</a:t>
            </a:r>
          </a:p>
          <a:p>
            <a:pPr>
              <a:lnSpc>
                <a:spcPts val="2400"/>
              </a:lnSpc>
            </a:pP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private String name;  //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学生的名字</a:t>
            </a:r>
            <a:endParaRPr lang="en-US" altLang="zh-TW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lnSpc>
                <a:spcPts val="24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</a:t>
            </a:r>
            <a:r>
              <a:rPr lang="en-US" altLang="zh-TW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//</a:t>
            </a:r>
            <a:r>
              <a:rPr lang="zh-TW" altLang="en-U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学生的人品素质，</a:t>
            </a:r>
            <a:r>
              <a:rPr lang="en-US" altLang="zh-TW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0-9</a:t>
            </a:r>
            <a:r>
              <a:rPr lang="zh-TW" altLang="en-U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的整数</a:t>
            </a:r>
            <a:endParaRPr lang="en-US" altLang="zh-TW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lnSpc>
                <a:spcPts val="2400"/>
              </a:lnSpc>
            </a:pPr>
            <a:r>
              <a:rPr lang="zh-TW" altLang="en-U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   </a:t>
            </a:r>
            <a:r>
              <a:rPr lang="en-US" altLang="zh-TW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0-4</a:t>
            </a:r>
            <a:r>
              <a:rPr lang="zh-TW" altLang="en-U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人品好、</a:t>
            </a:r>
            <a:r>
              <a:rPr lang="en-US" altLang="zh-TW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5-9</a:t>
            </a:r>
            <a:r>
              <a:rPr lang="zh-TW" altLang="en-U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人品不好</a:t>
            </a:r>
          </a:p>
          <a:p>
            <a:pPr>
              <a:lnSpc>
                <a:spcPts val="2400"/>
              </a:lnSpc>
            </a:pPr>
            <a:r>
              <a:rPr lang="zh-TW" altLang="en-U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</a:t>
            </a:r>
            <a:r>
              <a:rPr lang="en-US" altLang="zh-TW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private int </a:t>
            </a:r>
            <a:r>
              <a:rPr lang="en-US" altLang="zh-TW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rp</a:t>
            </a:r>
            <a:r>
              <a:rPr lang="en-US" altLang="zh-TW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= (int)(</a:t>
            </a:r>
            <a:r>
              <a:rPr lang="zh-TW" altLang="en-U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Math.random</a:t>
            </a:r>
            <a:r>
              <a:rPr lang="en-US" altLang="zh-TW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()*10</a:t>
            </a:r>
            <a:r>
              <a:rPr lang="zh-TW" altLang="en-U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);</a:t>
            </a:r>
            <a:endParaRPr lang="zh-TW" altLang="en-US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lnSpc>
                <a:spcPts val="2400"/>
              </a:lnSpc>
            </a:pP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//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构造方法</a:t>
            </a:r>
          </a:p>
          <a:p>
            <a:pPr>
              <a:lnSpc>
                <a:spcPts val="2400"/>
              </a:lnSpc>
            </a:pP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public Student(){ }</a:t>
            </a:r>
          </a:p>
          <a:p>
            <a:pPr>
              <a:lnSpc>
                <a:spcPts val="24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public Student( String name ){</a:t>
            </a:r>
          </a:p>
          <a:p>
            <a:pPr>
              <a:lnSpc>
                <a:spcPts val="24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   this.name = name;</a:t>
            </a:r>
          </a:p>
          <a:p>
            <a:pPr>
              <a:lnSpc>
                <a:spcPts val="24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}</a:t>
            </a:r>
          </a:p>
          <a:p>
            <a:pPr>
              <a:lnSpc>
                <a:spcPts val="24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//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方法</a:t>
            </a:r>
            <a:endParaRPr lang="en-US" altLang="zh-TW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lnSpc>
                <a:spcPts val="24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//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获取学生名字方法</a:t>
            </a:r>
          </a:p>
          <a:p>
            <a:pPr>
              <a:lnSpc>
                <a:spcPts val="2400"/>
              </a:lnSpc>
            </a:pP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public String </a:t>
            </a:r>
            <a:r>
              <a:rPr lang="en-US" altLang="zh-TW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getName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(){  </a:t>
            </a:r>
            <a:endParaRPr lang="zh-TW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lnSpc>
                <a:spcPts val="2400"/>
              </a:lnSpc>
            </a:pP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   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return this.name;</a:t>
            </a:r>
          </a:p>
          <a:p>
            <a:pPr>
              <a:lnSpc>
                <a:spcPts val="24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}</a:t>
            </a:r>
          </a:p>
        </p:txBody>
      </p:sp>
      <p:sp>
        <p:nvSpPr>
          <p:cNvPr id="17" name="左中括弧 16">
            <a:extLst>
              <a:ext uri="{FF2B5EF4-FFF2-40B4-BE49-F238E27FC236}">
                <a16:creationId xmlns:a16="http://schemas.microsoft.com/office/drawing/2014/main" id="{C71436D4-0C65-4642-86AA-2CE0156F2445}"/>
              </a:ext>
            </a:extLst>
          </p:cNvPr>
          <p:cNvSpPr/>
          <p:nvPr/>
        </p:nvSpPr>
        <p:spPr>
          <a:xfrm>
            <a:off x="366128" y="1740809"/>
            <a:ext cx="373905" cy="4761591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左中括弧 17">
            <a:extLst>
              <a:ext uri="{FF2B5EF4-FFF2-40B4-BE49-F238E27FC236}">
                <a16:creationId xmlns:a16="http://schemas.microsoft.com/office/drawing/2014/main" id="{50A390A5-E59D-4CD2-8645-1A94313B3447}"/>
              </a:ext>
            </a:extLst>
          </p:cNvPr>
          <p:cNvSpPr/>
          <p:nvPr/>
        </p:nvSpPr>
        <p:spPr>
          <a:xfrm>
            <a:off x="630495" y="4179827"/>
            <a:ext cx="373905" cy="612000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29A62BC6-F63A-4581-A1FE-1F44CDC9C13E}"/>
              </a:ext>
            </a:extLst>
          </p:cNvPr>
          <p:cNvSpPr/>
          <p:nvPr/>
        </p:nvSpPr>
        <p:spPr>
          <a:xfrm>
            <a:off x="5764721" y="1502550"/>
            <a:ext cx="6271400" cy="4141819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lnSpc>
                <a:spcPts val="24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// 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学生使用电脑方法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依赖关系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</a:p>
          <a:p>
            <a:pPr>
              <a:lnSpc>
                <a:spcPts val="24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public void </a:t>
            </a:r>
            <a:r>
              <a:rPr lang="en-US" altLang="zh-TW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useComputer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 Computer </a:t>
            </a:r>
            <a:r>
              <a:rPr lang="en-US" altLang="zh-TW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computer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){</a:t>
            </a:r>
          </a:p>
          <a:p>
            <a:pPr>
              <a:lnSpc>
                <a:spcPts val="24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   </a:t>
            </a:r>
            <a:r>
              <a:rPr lang="en-US" altLang="zh-TW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System.out.println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 this.name + "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开始使用电脑啦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" );</a:t>
            </a:r>
          </a:p>
          <a:p>
            <a:pPr>
              <a:lnSpc>
                <a:spcPts val="24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   </a:t>
            </a:r>
            <a:r>
              <a:rPr lang="en-US" altLang="zh-TW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computer.beOpen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();</a:t>
            </a:r>
          </a:p>
          <a:p>
            <a:pPr>
              <a:lnSpc>
                <a:spcPts val="24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   </a:t>
            </a:r>
            <a:r>
              <a:rPr lang="en-US" altLang="zh-TW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computer.beUsing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();</a:t>
            </a:r>
          </a:p>
          <a:p>
            <a:pPr>
              <a:lnSpc>
                <a:spcPts val="2400"/>
              </a:lnSpc>
            </a:pPr>
            <a:r>
              <a:rPr lang="en-US" altLang="zh-TW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   if(</a:t>
            </a:r>
            <a:r>
              <a:rPr lang="zh-TW" altLang="en-U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this.rp</a:t>
            </a:r>
            <a:r>
              <a:rPr lang="zh-TW" altLang="en-U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&lt;</a:t>
            </a:r>
            <a:r>
              <a:rPr lang="zh-TW" altLang="en-U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5</a:t>
            </a:r>
            <a:r>
              <a:rPr lang="zh-TW" altLang="en-U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){</a:t>
            </a:r>
          </a:p>
          <a:p>
            <a:pPr>
              <a:lnSpc>
                <a:spcPts val="24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       </a:t>
            </a:r>
            <a:r>
              <a:rPr lang="en-US" altLang="zh-TW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computer.beClose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();</a:t>
            </a:r>
          </a:p>
          <a:p>
            <a:pPr>
              <a:lnSpc>
                <a:spcPts val="2400"/>
              </a:lnSpc>
            </a:pPr>
            <a:r>
              <a:rPr lang="en-US" altLang="zh-TW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   }else{</a:t>
            </a:r>
          </a:p>
          <a:p>
            <a:pPr>
              <a:lnSpc>
                <a:spcPts val="2400"/>
              </a:lnSpc>
            </a:pPr>
            <a:r>
              <a:rPr lang="en-US" altLang="zh-TW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       </a:t>
            </a:r>
            <a:r>
              <a:rPr lang="en-US" altLang="zh-TW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System.out.println</a:t>
            </a:r>
            <a:r>
              <a:rPr lang="en-US" altLang="zh-TW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lang="zh-TW" altLang="en-U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this.name</a:t>
            </a:r>
            <a:r>
              <a:rPr lang="zh-TW" altLang="en-U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+</a:t>
            </a:r>
            <a:r>
              <a:rPr lang="zh-TW" altLang="en-U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"RP</a:t>
            </a:r>
            <a:r>
              <a:rPr lang="zh-TW" altLang="en-U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有问题，没关</a:t>
            </a:r>
            <a:br>
              <a:rPr lang="en-US" altLang="zh-TW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</a:br>
            <a:r>
              <a:rPr lang="zh-TW" altLang="en-U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                                             电脑，什么素质啊</a:t>
            </a:r>
            <a:r>
              <a:rPr lang="en-US" altLang="zh-TW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~"</a:t>
            </a:r>
            <a:r>
              <a:rPr lang="zh-TW" altLang="en-U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);</a:t>
            </a:r>
          </a:p>
          <a:p>
            <a:pPr>
              <a:lnSpc>
                <a:spcPts val="24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  </a:t>
            </a:r>
            <a:r>
              <a:rPr lang="en-US" altLang="zh-TW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}</a:t>
            </a:r>
          </a:p>
          <a:p>
            <a:pPr>
              <a:lnSpc>
                <a:spcPts val="24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}</a:t>
            </a:r>
          </a:p>
          <a:p>
            <a:pPr>
              <a:lnSpc>
                <a:spcPts val="24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}</a:t>
            </a:r>
            <a:endParaRPr lang="zh-TW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0" name="左中括弧 19">
            <a:extLst>
              <a:ext uri="{FF2B5EF4-FFF2-40B4-BE49-F238E27FC236}">
                <a16:creationId xmlns:a16="http://schemas.microsoft.com/office/drawing/2014/main" id="{E47BDC0E-C120-4BA6-96EA-07DFB3FB59ED}"/>
              </a:ext>
            </a:extLst>
          </p:cNvPr>
          <p:cNvSpPr/>
          <p:nvPr/>
        </p:nvSpPr>
        <p:spPr>
          <a:xfrm>
            <a:off x="647667" y="5723638"/>
            <a:ext cx="373905" cy="573438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左中括弧 20">
            <a:extLst>
              <a:ext uri="{FF2B5EF4-FFF2-40B4-BE49-F238E27FC236}">
                <a16:creationId xmlns:a16="http://schemas.microsoft.com/office/drawing/2014/main" id="{3875DB16-48E2-403A-B04C-ED298F2C9D0F}"/>
              </a:ext>
            </a:extLst>
          </p:cNvPr>
          <p:cNvSpPr/>
          <p:nvPr/>
        </p:nvSpPr>
        <p:spPr>
          <a:xfrm>
            <a:off x="5628980" y="2061274"/>
            <a:ext cx="373905" cy="2980626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左中括弧 25">
            <a:extLst>
              <a:ext uri="{FF2B5EF4-FFF2-40B4-BE49-F238E27FC236}">
                <a16:creationId xmlns:a16="http://schemas.microsoft.com/office/drawing/2014/main" id="{7EB51E03-81B7-40DF-9FEB-C0E55EEA8194}"/>
              </a:ext>
            </a:extLst>
          </p:cNvPr>
          <p:cNvSpPr/>
          <p:nvPr/>
        </p:nvSpPr>
        <p:spPr>
          <a:xfrm>
            <a:off x="5397672" y="1359039"/>
            <a:ext cx="373905" cy="4013061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1E0FD2C6-0321-47E2-BB71-3C040330A505}"/>
              </a:ext>
            </a:extLst>
          </p:cNvPr>
          <p:cNvSpPr/>
          <p:nvPr/>
        </p:nvSpPr>
        <p:spPr>
          <a:xfrm>
            <a:off x="234959" y="6444000"/>
            <a:ext cx="650929" cy="216000"/>
          </a:xfrm>
          <a:prstGeom prst="rect">
            <a:avLst/>
          </a:prstGeom>
          <a:solidFill>
            <a:srgbClr val="3B38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9DB8464-ACFA-4278-86EE-CA219E0C2CDA}"/>
              </a:ext>
            </a:extLst>
          </p:cNvPr>
          <p:cNvSpPr/>
          <p:nvPr/>
        </p:nvSpPr>
        <p:spPr>
          <a:xfrm>
            <a:off x="5196639" y="1326603"/>
            <a:ext cx="607562" cy="123946"/>
          </a:xfrm>
          <a:prstGeom prst="rect">
            <a:avLst/>
          </a:prstGeom>
          <a:solidFill>
            <a:srgbClr val="0152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09398841-0DF8-4131-89D5-F4D8C6DE0A97}"/>
              </a:ext>
            </a:extLst>
          </p:cNvPr>
          <p:cNvSpPr/>
          <p:nvPr/>
        </p:nvSpPr>
        <p:spPr>
          <a:xfrm>
            <a:off x="5442857" y="324000"/>
            <a:ext cx="5380175" cy="584775"/>
          </a:xfrm>
          <a:prstGeom prst="rect">
            <a:avLst/>
          </a:prstGeom>
          <a:ln w="19050">
            <a:solidFill>
              <a:srgbClr val="FFFF99"/>
            </a:solidFill>
          </a:ln>
        </p:spPr>
        <p:txBody>
          <a:bodyPr wrap="square">
            <a:spAutoFit/>
          </a:bodyPr>
          <a:lstStyle/>
          <a:p>
            <a:pPr marL="628650" lvl="0" indent="-628650" algn="just" latinLnBrk="0" hangingPunct="0">
              <a:spcAft>
                <a:spcPts val="600"/>
              </a:spcAft>
              <a:defRPr/>
            </a:pPr>
            <a:r>
              <a:rPr lang="zh-TW" altLang="en-US" sz="16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任务：</a:t>
            </a:r>
            <a:r>
              <a:rPr lang="zh-CN" altLang="en-US" sz="16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模拟</a:t>
            </a:r>
            <a:r>
              <a:rPr lang="zh-TW" altLang="en-US" sz="16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6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6</a:t>
            </a:r>
            <a:r>
              <a:rPr lang="zh-TW" altLang="en-US" sz="16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CN" altLang="en-US" sz="16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个学生在机房内使用电脑</a:t>
            </a:r>
            <a:r>
              <a:rPr lang="en-US" altLang="zh-CN" sz="16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lang="zh-CN" altLang="en-US" sz="16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机房内放置 </a:t>
            </a:r>
            <a:r>
              <a:rPr lang="en-US" altLang="zh-CN" sz="16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5 </a:t>
            </a:r>
            <a:r>
              <a:rPr lang="zh-CN" altLang="en-US" sz="16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台电脑，让学生进入机房选择一台关闭的电脑使用</a:t>
            </a:r>
            <a:r>
              <a:rPr lang="en-US" altLang="zh-CN" sz="16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  <a:r>
              <a:rPr lang="zh-TW" altLang="en-US" sz="16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。</a:t>
            </a:r>
            <a:endParaRPr lang="en-US" altLang="zh-CN" sz="1600" b="1" dirty="0">
              <a:solidFill>
                <a:srgbClr val="FFFF9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3" name="左中括弧 22">
            <a:extLst>
              <a:ext uri="{FF2B5EF4-FFF2-40B4-BE49-F238E27FC236}">
                <a16:creationId xmlns:a16="http://schemas.microsoft.com/office/drawing/2014/main" id="{3C710B4E-F2D2-4690-8E3F-A7DD078ACC5A}"/>
              </a:ext>
            </a:extLst>
          </p:cNvPr>
          <p:cNvSpPr/>
          <p:nvPr/>
        </p:nvSpPr>
        <p:spPr>
          <a:xfrm>
            <a:off x="5860288" y="3202026"/>
            <a:ext cx="373905" cy="626400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左中括弧 23">
            <a:extLst>
              <a:ext uri="{FF2B5EF4-FFF2-40B4-BE49-F238E27FC236}">
                <a16:creationId xmlns:a16="http://schemas.microsoft.com/office/drawing/2014/main" id="{980E1465-D7CE-4B86-9363-5E2EC817F060}"/>
              </a:ext>
            </a:extLst>
          </p:cNvPr>
          <p:cNvSpPr/>
          <p:nvPr/>
        </p:nvSpPr>
        <p:spPr>
          <a:xfrm>
            <a:off x="5860800" y="3870000"/>
            <a:ext cx="373905" cy="882000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74517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00"/>
                            </p:stCondLst>
                            <p:childTnLst>
                              <p:par>
                                <p:cTn id="6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1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500"/>
                            </p:stCondLst>
                            <p:childTnLst>
                              <p:par>
                                <p:cTn id="6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1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"/>
                            </p:stCondLst>
                            <p:childTnLst>
                              <p:par>
                                <p:cTn id="7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1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000"/>
                            </p:stCondLst>
                            <p:childTnLst>
                              <p:par>
                                <p:cTn id="7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1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500"/>
                            </p:stCondLst>
                            <p:childTnLst>
                              <p:par>
                                <p:cTn id="8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1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2000"/>
                            </p:stCondLst>
                            <p:childTnLst>
                              <p:par>
                                <p:cTn id="8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1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2500"/>
                            </p:stCondLst>
                            <p:childTnLst>
                              <p:par>
                                <p:cTn id="9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1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500"/>
                            </p:stCondLst>
                            <p:childTnLst>
                              <p:par>
                                <p:cTn id="9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1000"/>
                            </p:stCondLst>
                            <p:childTnLst>
                              <p:par>
                                <p:cTn id="10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500"/>
                            </p:stCondLst>
                            <p:childTnLst>
                              <p:par>
                                <p:cTn id="1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4" dur="500"/>
                                        <p:tgtEl>
                                          <p:spTgt spid="1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1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1500"/>
                            </p:stCondLst>
                            <p:childTnLst>
                              <p:par>
                                <p:cTn id="1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5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500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2" dur="500"/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7" dur="500"/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500"/>
                            </p:stCondLst>
                            <p:childTnLst>
                              <p:par>
                                <p:cTn id="13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1" dur="500"/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1000"/>
                            </p:stCondLst>
                            <p:childTnLst>
                              <p:par>
                                <p:cTn id="14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5" dur="500"/>
                                        <p:tgtEl>
                                          <p:spTgt spid="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1500"/>
                            </p:stCondLst>
                            <p:childTnLst>
                              <p:par>
                                <p:cTn id="14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4" dur="500"/>
                                        <p:tgtEl>
                                          <p:spTgt spid="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500"/>
                            </p:stCondLst>
                            <p:childTnLst>
                              <p:par>
                                <p:cTn id="15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8" dur="500"/>
                                        <p:tgtEl>
                                          <p:spTgt spid="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>
                            <p:stCondLst>
                              <p:cond delay="1500"/>
                            </p:stCondLst>
                            <p:childTnLst>
                              <p:par>
                                <p:cTn id="16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20" grpId="0" animBg="1"/>
      <p:bldP spid="21" grpId="0" animBg="1"/>
      <p:bldP spid="26" grpId="0" animBg="1"/>
      <p:bldP spid="22" grpId="0" animBg="1"/>
      <p:bldP spid="23" grpId="0" animBg="1"/>
      <p:bldP spid="24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5D09AD1A-345F-4DBC-B633-6ECD484106A8}"/>
              </a:ext>
            </a:extLst>
          </p:cNvPr>
          <p:cNvGrpSpPr/>
          <p:nvPr/>
        </p:nvGrpSpPr>
        <p:grpSpPr>
          <a:xfrm>
            <a:off x="10913737" y="328451"/>
            <a:ext cx="1008063" cy="766763"/>
            <a:chOff x="7058025" y="534969"/>
            <a:chExt cx="1008063" cy="766763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03857">
              <a:off x="7456488" y="692132"/>
              <a:ext cx="609600" cy="609600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8025" y="534969"/>
              <a:ext cx="361950" cy="361950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00000">
              <a:off x="7543800" y="548306"/>
              <a:ext cx="180975" cy="180975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656245" y="5871315"/>
            <a:ext cx="379876" cy="379876"/>
          </a:xfrm>
          <a:prstGeom prst="rect">
            <a:avLst/>
          </a:prstGeom>
        </p:spPr>
      </p:pic>
      <p:sp>
        <p:nvSpPr>
          <p:cNvPr id="8" name="TextBox 5">
            <a:extLst>
              <a:ext uri="{FF2B5EF4-FFF2-40B4-BE49-F238E27FC236}">
                <a16:creationId xmlns:a16="http://schemas.microsoft.com/office/drawing/2014/main" id="{81CED095-32CE-44C6-ADB6-F86D3DC5DD9F}"/>
              </a:ext>
            </a:extLst>
          </p:cNvPr>
          <p:cNvSpPr txBox="1"/>
          <p:nvPr/>
        </p:nvSpPr>
        <p:spPr>
          <a:xfrm>
            <a:off x="379142" y="273359"/>
            <a:ext cx="10487378" cy="747088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lvl="0"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mic Sans MS" panose="030F0702030302020204" pitchFamily="66" charset="0"/>
                <a:ea typeface="微軟正黑體" panose="020B0604030504040204" pitchFamily="34" charset="-120"/>
              </a:rPr>
              <a:t>7.12 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mic Sans MS" panose="030F0702030302020204" pitchFamily="66" charset="0"/>
                <a:ea typeface="微軟正黑體" panose="020B0604030504040204" pitchFamily="34" charset="-120"/>
              </a:rPr>
              <a:t>类和类的关系之练</a:t>
            </a:r>
            <a:r>
              <a:rPr kumimoji="0" lang="zh-TW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mic Sans MS" panose="030F0702030302020204" pitchFamily="66" charset="0"/>
                <a:ea typeface="微軟正黑體" panose="020B0604030504040204" pitchFamily="34" charset="-120"/>
              </a:rPr>
              <a:t>习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omic Sans MS" panose="030F0702030302020204" pitchFamily="66" charset="0"/>
              <a:ea typeface="微軟正黑體" panose="020B0604030504040204" pitchFamily="34" charset="-12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F720B294-8A7D-4EE8-AAC9-6E4047AF565A}"/>
              </a:ext>
            </a:extLst>
          </p:cNvPr>
          <p:cNvSpPr/>
          <p:nvPr/>
        </p:nvSpPr>
        <p:spPr>
          <a:xfrm>
            <a:off x="5442857" y="324000"/>
            <a:ext cx="5380175" cy="584775"/>
          </a:xfrm>
          <a:prstGeom prst="rect">
            <a:avLst/>
          </a:prstGeom>
          <a:ln w="19050">
            <a:solidFill>
              <a:srgbClr val="FFFF99"/>
            </a:solidFill>
          </a:ln>
        </p:spPr>
        <p:txBody>
          <a:bodyPr wrap="square">
            <a:spAutoFit/>
          </a:bodyPr>
          <a:lstStyle/>
          <a:p>
            <a:pPr marL="628650" lvl="0" indent="-628650" algn="just" latinLnBrk="0" hangingPunct="0">
              <a:spcAft>
                <a:spcPts val="600"/>
              </a:spcAft>
              <a:defRPr/>
            </a:pPr>
            <a:r>
              <a:rPr lang="zh-TW" altLang="en-US" sz="16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任务：</a:t>
            </a:r>
            <a:r>
              <a:rPr lang="zh-CN" altLang="en-US" sz="16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模拟</a:t>
            </a:r>
            <a:r>
              <a:rPr lang="zh-TW" altLang="en-US" sz="16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6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6</a:t>
            </a:r>
            <a:r>
              <a:rPr lang="zh-TW" altLang="en-US" sz="16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CN" altLang="en-US" sz="16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个学生在机房内使用电脑</a:t>
            </a:r>
            <a:r>
              <a:rPr lang="en-US" altLang="zh-CN" sz="16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lang="zh-CN" altLang="en-US" sz="16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机房内放置 </a:t>
            </a:r>
            <a:r>
              <a:rPr lang="en-US" altLang="zh-CN" sz="16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5 </a:t>
            </a:r>
            <a:r>
              <a:rPr lang="zh-CN" altLang="en-US" sz="16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台电脑，让学生进入机房选择一台关闭的电脑使用</a:t>
            </a:r>
            <a:r>
              <a:rPr lang="en-US" altLang="zh-CN" sz="16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  <a:r>
              <a:rPr lang="zh-TW" altLang="en-US" sz="16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。</a:t>
            </a:r>
            <a:endParaRPr lang="en-US" altLang="zh-CN" sz="1600" b="1" dirty="0">
              <a:solidFill>
                <a:srgbClr val="FFFF9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8A55C5BE-A5AF-4931-A1FC-FAA5E61AD644}"/>
              </a:ext>
            </a:extLst>
          </p:cNvPr>
          <p:cNvSpPr/>
          <p:nvPr/>
        </p:nvSpPr>
        <p:spPr>
          <a:xfrm>
            <a:off x="1078054" y="1213631"/>
            <a:ext cx="6630846" cy="2634469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lnSpc>
                <a:spcPts val="24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package </a:t>
            </a:r>
            <a:r>
              <a:rPr lang="en-US" altLang="zh-TW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class_relation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;</a:t>
            </a:r>
          </a:p>
          <a:p>
            <a:pPr>
              <a:lnSpc>
                <a:spcPts val="24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public class Test {</a:t>
            </a:r>
          </a:p>
          <a:p>
            <a:pPr>
              <a:lnSpc>
                <a:spcPts val="24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public static void main(String[] </a:t>
            </a:r>
            <a:r>
              <a:rPr lang="en-US" altLang="zh-TW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args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){</a:t>
            </a:r>
          </a:p>
          <a:p>
            <a:pPr>
              <a:lnSpc>
                <a:spcPts val="24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   </a:t>
            </a:r>
            <a:r>
              <a:rPr lang="en-US" altLang="zh-TW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ComputerRoom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room = new </a:t>
            </a:r>
            <a:r>
              <a:rPr lang="en-US" altLang="zh-TW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ComputerRoom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();</a:t>
            </a:r>
          </a:p>
          <a:p>
            <a:pPr>
              <a:lnSpc>
                <a:spcPts val="24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   Student </a:t>
            </a:r>
            <a:r>
              <a:rPr lang="en-US" altLang="zh-TW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student1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= new Student( "</a:t>
            </a: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陶志行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" );</a:t>
            </a:r>
          </a:p>
          <a:p>
            <a:pPr>
              <a:lnSpc>
                <a:spcPts val="24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   </a:t>
            </a:r>
            <a:r>
              <a:rPr lang="en-US" altLang="zh-TW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room.welcomeStudent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 </a:t>
            </a:r>
            <a:r>
              <a:rPr lang="en-US" altLang="zh-TW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student1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);</a:t>
            </a:r>
          </a:p>
          <a:p>
            <a:pPr>
              <a:lnSpc>
                <a:spcPts val="24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   </a:t>
            </a:r>
            <a:r>
              <a:rPr lang="en-US" altLang="zh-TW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Student student2 = new Student("</a:t>
            </a:r>
            <a:r>
              <a:rPr lang="zh-TW" altLang="en-US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张三</a:t>
            </a:r>
            <a:r>
              <a:rPr lang="en-US" altLang="zh-TW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");</a:t>
            </a:r>
          </a:p>
          <a:p>
            <a:pPr>
              <a:lnSpc>
                <a:spcPts val="2400"/>
              </a:lnSpc>
            </a:pPr>
            <a:r>
              <a:rPr lang="en-US" altLang="zh-TW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   </a:t>
            </a:r>
            <a:r>
              <a:rPr lang="en-US" altLang="zh-TW" sz="20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room.welcomeStudent</a:t>
            </a:r>
            <a:r>
              <a:rPr lang="en-US" altLang="zh-TW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(student2);</a:t>
            </a:r>
          </a:p>
          <a:p>
            <a:pPr>
              <a:lnSpc>
                <a:spcPts val="2400"/>
              </a:lnSpc>
            </a:pPr>
            <a:r>
              <a:rPr lang="en-US" altLang="zh-TW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   Student student3 = new Student("</a:t>
            </a:r>
            <a:r>
              <a:rPr lang="zh-TW" altLang="en-US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李四</a:t>
            </a:r>
            <a:r>
              <a:rPr lang="en-US" altLang="zh-TW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");</a:t>
            </a:r>
          </a:p>
          <a:p>
            <a:pPr>
              <a:lnSpc>
                <a:spcPts val="2400"/>
              </a:lnSpc>
            </a:pPr>
            <a:r>
              <a:rPr lang="en-US" altLang="zh-TW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   </a:t>
            </a:r>
            <a:r>
              <a:rPr lang="en-US" altLang="zh-TW" sz="20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room.welcomeStudent</a:t>
            </a:r>
            <a:r>
              <a:rPr lang="en-US" altLang="zh-TW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(student3);</a:t>
            </a:r>
          </a:p>
          <a:p>
            <a:pPr>
              <a:lnSpc>
                <a:spcPts val="2400"/>
              </a:lnSpc>
            </a:pPr>
            <a:r>
              <a:rPr lang="en-US" altLang="zh-TW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   Student student4 = new Student("</a:t>
            </a:r>
            <a:r>
              <a:rPr lang="zh-TW" altLang="en-US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王五</a:t>
            </a:r>
            <a:r>
              <a:rPr lang="en-US" altLang="zh-TW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");</a:t>
            </a:r>
          </a:p>
          <a:p>
            <a:pPr>
              <a:lnSpc>
                <a:spcPts val="2400"/>
              </a:lnSpc>
            </a:pPr>
            <a:r>
              <a:rPr lang="en-US" altLang="zh-TW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   </a:t>
            </a:r>
            <a:r>
              <a:rPr lang="en-US" altLang="zh-TW" sz="20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room.welcomeStudent</a:t>
            </a:r>
            <a:r>
              <a:rPr lang="en-US" altLang="zh-TW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(student4);</a:t>
            </a:r>
          </a:p>
          <a:p>
            <a:pPr>
              <a:lnSpc>
                <a:spcPts val="2400"/>
              </a:lnSpc>
            </a:pPr>
            <a:r>
              <a:rPr lang="en-US" altLang="zh-TW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   Student student5 = new Student("</a:t>
            </a:r>
            <a:r>
              <a:rPr lang="zh-TW" altLang="en-US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赵六</a:t>
            </a:r>
            <a:r>
              <a:rPr lang="en-US" altLang="zh-TW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");</a:t>
            </a:r>
          </a:p>
          <a:p>
            <a:pPr>
              <a:lnSpc>
                <a:spcPts val="2400"/>
              </a:lnSpc>
            </a:pPr>
            <a:r>
              <a:rPr lang="en-US" altLang="zh-TW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   </a:t>
            </a:r>
            <a:r>
              <a:rPr lang="en-US" altLang="zh-TW" sz="20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room.welcomeStudent</a:t>
            </a:r>
            <a:r>
              <a:rPr lang="en-US" altLang="zh-TW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(student5);</a:t>
            </a:r>
          </a:p>
          <a:p>
            <a:pPr>
              <a:lnSpc>
                <a:spcPts val="2400"/>
              </a:lnSpc>
            </a:pPr>
            <a:r>
              <a:rPr lang="en-US" altLang="zh-TW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   Student student6 = new Student("</a:t>
            </a:r>
            <a:r>
              <a:rPr lang="zh-TW" altLang="en-US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钱七</a:t>
            </a:r>
            <a:r>
              <a:rPr lang="en-US" altLang="zh-TW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");</a:t>
            </a:r>
          </a:p>
          <a:p>
            <a:pPr>
              <a:lnSpc>
                <a:spcPts val="2400"/>
              </a:lnSpc>
            </a:pPr>
            <a:r>
              <a:rPr lang="en-US" altLang="zh-TW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   </a:t>
            </a:r>
            <a:r>
              <a:rPr lang="en-US" altLang="zh-TW" sz="20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room.welcomeStudent</a:t>
            </a:r>
            <a:r>
              <a:rPr lang="en-US" altLang="zh-TW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(student6);</a:t>
            </a:r>
          </a:p>
          <a:p>
            <a:pPr>
              <a:lnSpc>
                <a:spcPts val="24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}</a:t>
            </a:r>
          </a:p>
          <a:p>
            <a:pPr>
              <a:lnSpc>
                <a:spcPts val="24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}</a:t>
            </a:r>
          </a:p>
        </p:txBody>
      </p:sp>
      <p:sp>
        <p:nvSpPr>
          <p:cNvPr id="14" name="左中括弧 13">
            <a:extLst>
              <a:ext uri="{FF2B5EF4-FFF2-40B4-BE49-F238E27FC236}">
                <a16:creationId xmlns:a16="http://schemas.microsoft.com/office/drawing/2014/main" id="{6139257D-E36D-4B16-9D0F-07F02148EEA4}"/>
              </a:ext>
            </a:extLst>
          </p:cNvPr>
          <p:cNvSpPr/>
          <p:nvPr/>
        </p:nvSpPr>
        <p:spPr>
          <a:xfrm>
            <a:off x="692378" y="1740809"/>
            <a:ext cx="373905" cy="4843832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左中括弧 18">
            <a:extLst>
              <a:ext uri="{FF2B5EF4-FFF2-40B4-BE49-F238E27FC236}">
                <a16:creationId xmlns:a16="http://schemas.microsoft.com/office/drawing/2014/main" id="{960D9A67-A721-424A-A070-DA08DCCF1D16}"/>
              </a:ext>
            </a:extLst>
          </p:cNvPr>
          <p:cNvSpPr/>
          <p:nvPr/>
        </p:nvSpPr>
        <p:spPr>
          <a:xfrm>
            <a:off x="956745" y="2061465"/>
            <a:ext cx="373905" cy="4212000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A54B9AB-D2AF-4D98-A539-40AA26484F3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10000"/>
                    </a14:imgEffect>
                    <a14:imgEffect>
                      <a14:brightnessContrast bright="30000" contras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3657" y="-26097"/>
            <a:ext cx="8020222" cy="685800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F200EBEC-494F-48C5-82AB-53B4B322A48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10000"/>
                    </a14:imgEffect>
                    <a14:imgEffect>
                      <a14:brightnessContrast bright="30000" contras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57" y="1099931"/>
            <a:ext cx="6449325" cy="4420217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B08B70CA-B39E-43A6-938D-F3A7E40F274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harpenSoften amount="10000"/>
                    </a14:imgEffect>
                    <a14:imgEffect>
                      <a14:brightnessContrast bright="30000" contras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0888" y="721243"/>
            <a:ext cx="6392167" cy="5363323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60DE926D-E52E-491E-94B7-87830BA1D3F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harpenSoften amount="10000"/>
                    </a14:imgEffect>
                    <a14:imgEffect>
                      <a14:brightnessContrast bright="30000" contras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6900" y="0"/>
            <a:ext cx="7176155" cy="6858000"/>
          </a:xfrm>
          <a:prstGeom prst="rect">
            <a:avLst/>
          </a:prstGeom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F37FBC69-ED95-4377-9B16-98B69714AAB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sharpenSoften amount="10000"/>
                    </a14:imgEffect>
                    <a14:imgEffect>
                      <a14:brightnessContrast bright="30000" contras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633" y="359241"/>
            <a:ext cx="5963482" cy="6087325"/>
          </a:xfrm>
          <a:prstGeom prst="rect">
            <a:avLst/>
          </a:prstGeom>
        </p:spPr>
      </p:pic>
      <p:pic>
        <p:nvPicPr>
          <p:cNvPr id="26" name="圖片 25">
            <a:extLst>
              <a:ext uri="{FF2B5EF4-FFF2-40B4-BE49-F238E27FC236}">
                <a16:creationId xmlns:a16="http://schemas.microsoft.com/office/drawing/2014/main" id="{B93DE31F-8AAE-4DB0-B8D4-B168FB3333DE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sharpenSoften amount="10000"/>
                    </a14:imgEffect>
                    <a14:imgEffect>
                      <a14:brightnessContrast bright="30000" contras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869" y="529049"/>
            <a:ext cx="5868219" cy="5696745"/>
          </a:xfrm>
          <a:prstGeom prst="rect">
            <a:avLst/>
          </a:prstGeom>
        </p:spPr>
      </p:pic>
      <p:pic>
        <p:nvPicPr>
          <p:cNvPr id="30" name="圖片 29">
            <a:extLst>
              <a:ext uri="{FF2B5EF4-FFF2-40B4-BE49-F238E27FC236}">
                <a16:creationId xmlns:a16="http://schemas.microsoft.com/office/drawing/2014/main" id="{D0BE88C4-2624-4982-B5CB-F5EF5C3C18C5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sharpenSoften amount="10000"/>
                    </a14:imgEffect>
                    <a14:imgEffect>
                      <a14:brightnessContrast bright="30000" contras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4457" y="512875"/>
            <a:ext cx="4915586" cy="3410426"/>
          </a:xfrm>
          <a:prstGeom prst="rect">
            <a:avLst/>
          </a:prstGeom>
        </p:spPr>
      </p:pic>
      <p:pic>
        <p:nvPicPr>
          <p:cNvPr id="32" name="圖片 31">
            <a:extLst>
              <a:ext uri="{FF2B5EF4-FFF2-40B4-BE49-F238E27FC236}">
                <a16:creationId xmlns:a16="http://schemas.microsoft.com/office/drawing/2014/main" id="{938961D9-607D-4071-95C5-AAC9A4013338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sharpenSoften amount="10000"/>
                    </a14:imgEffect>
                    <a14:imgEffect>
                      <a14:brightnessContrast bright="30000" contrast="60000"/>
                    </a14:imgEffect>
                  </a14:imgLayer>
                </a14:imgProps>
              </a:ext>
            </a:extLst>
          </a:blip>
          <a:srcRect l="4158" t="68474" r="68964" b="8524"/>
          <a:stretch/>
        </p:blipFill>
        <p:spPr>
          <a:xfrm>
            <a:off x="6453517" y="3919683"/>
            <a:ext cx="4910331" cy="2363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063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2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"/>
                            </p:stCondLst>
                            <p:childTnLst>
                              <p:par>
                                <p:cTn id="7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1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1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500"/>
                            </p:stCondLst>
                            <p:childTnLst>
                              <p:par>
                                <p:cTn id="8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1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1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500"/>
                            </p:stCondLst>
                            <p:childTnLst>
                              <p:par>
                                <p:cTn id="9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1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000"/>
                            </p:stCondLst>
                            <p:childTnLst>
                              <p:par>
                                <p:cTn id="10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1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1000"/>
                            </p:stCondLst>
                            <p:childTnLst>
                              <p:par>
                                <p:cTn id="12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3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1000"/>
                            </p:stCondLst>
                            <p:childTnLst>
                              <p:par>
                                <p:cTn id="13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6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0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6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>
                            <p:stCondLst>
                              <p:cond delay="1000"/>
                            </p:stCondLst>
                            <p:childTnLst>
                              <p:par>
                                <p:cTn id="14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0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3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>
                            <p:stCondLst>
                              <p:cond delay="1000"/>
                            </p:stCondLst>
                            <p:childTnLst>
                              <p:par>
                                <p:cTn id="160" presetID="9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1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4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4" grpId="0" animBg="1"/>
      <p:bldP spid="19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5D09AD1A-345F-4DBC-B633-6ECD484106A8}"/>
              </a:ext>
            </a:extLst>
          </p:cNvPr>
          <p:cNvGrpSpPr/>
          <p:nvPr/>
        </p:nvGrpSpPr>
        <p:grpSpPr>
          <a:xfrm>
            <a:off x="10913737" y="328451"/>
            <a:ext cx="1008063" cy="766763"/>
            <a:chOff x="7058025" y="534969"/>
            <a:chExt cx="1008063" cy="766763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03857">
              <a:off x="7456488" y="692132"/>
              <a:ext cx="609600" cy="609600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8025" y="534969"/>
              <a:ext cx="361950" cy="361950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00000">
              <a:off x="7543800" y="548306"/>
              <a:ext cx="180975" cy="180975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656245" y="5871315"/>
            <a:ext cx="379876" cy="379876"/>
          </a:xfrm>
          <a:prstGeom prst="rect">
            <a:avLst/>
          </a:prstGeom>
        </p:spPr>
      </p:pic>
      <p:sp>
        <p:nvSpPr>
          <p:cNvPr id="14" name="TextBox 7">
            <a:extLst>
              <a:ext uri="{FF2B5EF4-FFF2-40B4-BE49-F238E27FC236}">
                <a16:creationId xmlns:a16="http://schemas.microsoft.com/office/drawing/2014/main" id="{050060D9-94F3-48AF-87DB-86AF188D5862}"/>
              </a:ext>
            </a:extLst>
          </p:cNvPr>
          <p:cNvSpPr txBox="1"/>
          <p:nvPr/>
        </p:nvSpPr>
        <p:spPr>
          <a:xfrm>
            <a:off x="840752" y="1020447"/>
            <a:ext cx="10815494" cy="523074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lvl="0" indent="-342900" algn="just" latinLnBrk="0" hangingPunct="0">
              <a:spcAft>
                <a:spcPts val="600"/>
              </a:spcAft>
              <a:buFont typeface="Wingdings" panose="05000000000000000000" pitchFamily="2" charset="2"/>
              <a:buChar char="n"/>
              <a:defRPr/>
            </a:pPr>
            <a:r>
              <a:rPr lang="zh-TW" altLang="en-US" sz="28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任务：</a:t>
            </a:r>
            <a:r>
              <a:rPr lang="zh-CN" altLang="en-US" sz="28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模拟一个警车</a:t>
            </a:r>
            <a:r>
              <a:rPr lang="zh-TW" altLang="en-US" sz="28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、</a:t>
            </a:r>
            <a:r>
              <a:rPr lang="zh-CN" altLang="en-US" sz="28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小汽车</a:t>
            </a:r>
            <a:r>
              <a:rPr lang="zh-TW" altLang="en-US" sz="28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、</a:t>
            </a:r>
            <a:r>
              <a:rPr lang="zh-CN" altLang="en-US" sz="28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测速器之间的关系</a:t>
            </a:r>
            <a:endParaRPr lang="en-US" altLang="zh-TW" sz="28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Microsoft JhengHei" panose="020B0604030504040204" pitchFamily="34" charset="-120"/>
            </a:endParaRPr>
          </a:p>
          <a:p>
            <a:pPr marL="1435100" lvl="1" algn="just" latinLnBrk="0" hangingPunct="0">
              <a:spcAft>
                <a:spcPts val="600"/>
              </a:spcAft>
              <a:defRPr/>
            </a:pPr>
            <a:r>
              <a:rPr lang="zh-CN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测速器测量小汽车的速度</a:t>
            </a: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，</a:t>
            </a:r>
            <a:r>
              <a:rPr lang="zh-CN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标准</a:t>
            </a: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为</a:t>
            </a:r>
            <a:r>
              <a:rPr lang="zh-TW" altLang="en-US" sz="12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CN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100</a:t>
            </a:r>
            <a:r>
              <a:rPr lang="zh-TW" altLang="en-US" sz="12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zh-CN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米</a:t>
            </a: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、</a:t>
            </a:r>
            <a:r>
              <a:rPr lang="en-US" altLang="zh-CN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5</a:t>
            </a:r>
            <a:r>
              <a:rPr lang="zh-TW" altLang="en-US" sz="12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zh-CN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秒钟</a:t>
            </a: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；</a:t>
            </a:r>
            <a:r>
              <a:rPr lang="zh-CN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如果小汽车超速</a:t>
            </a: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则</a:t>
            </a:r>
            <a:r>
              <a:rPr lang="zh-CN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警车追击</a:t>
            </a: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；</a:t>
            </a:r>
            <a:r>
              <a:rPr lang="zh-CN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如果警车追击成功</a:t>
            </a: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，</a:t>
            </a:r>
            <a:r>
              <a:rPr lang="zh-CN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输出追击时间</a:t>
            </a: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；</a:t>
            </a:r>
            <a:r>
              <a:rPr lang="zh-CN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如果警车追不上</a:t>
            </a: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，</a:t>
            </a:r>
            <a:r>
              <a:rPr lang="zh-CN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输出追不上啦</a:t>
            </a: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。</a:t>
            </a:r>
            <a:endParaRPr lang="en-US" altLang="zh-TW" sz="24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>
                <a:solidFill>
                  <a:srgbClr val="FFFF00"/>
                </a:solidFill>
              </a:uFill>
              <a:latin typeface="Comic Sans MS" panose="030F0702030302020204" pitchFamily="66" charset="0"/>
              <a:ea typeface="Microsoft JhengHei" panose="020B0604030504040204" pitchFamily="34" charset="-120"/>
            </a:endParaRPr>
          </a:p>
          <a:p>
            <a:pPr marL="355600" lvl="1" algn="just" latinLnBrk="0" hangingPunct="0">
              <a:spcAft>
                <a:spcPts val="1200"/>
              </a:spcAft>
              <a:defRPr/>
            </a:pPr>
            <a:r>
              <a:rPr lang="zh-TW" altLang="en-US" sz="2400" b="1" u="heavy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问题解决思路</a:t>
            </a:r>
            <a:endParaRPr lang="en-US" altLang="zh-TW" sz="2400" b="1" u="heavy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>
                <a:solidFill>
                  <a:srgbClr val="FFFF00"/>
                </a:solidFill>
              </a:uFill>
              <a:latin typeface="Comic Sans MS" panose="030F0702030302020204" pitchFamily="66" charset="0"/>
              <a:ea typeface="Microsoft JhengHei" panose="020B0604030504040204" pitchFamily="34" charset="-120"/>
            </a:endParaRPr>
          </a:p>
          <a:p>
            <a:pPr marL="723900" lvl="1" indent="-368300" algn="just" latinLnBrk="0" hangingPunct="0">
              <a:spcAft>
                <a:spcPts val="1200"/>
              </a:spcAft>
              <a:buFont typeface="Wingdings" panose="05000000000000000000" pitchFamily="2" charset="2"/>
              <a:buChar char="u"/>
              <a:defRPr/>
            </a:pPr>
            <a:r>
              <a:rPr lang="zh-TW" altLang="en-US" sz="2400" b="1" u="heavy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  <a:sym typeface="Wingdings" panose="05000000000000000000" pitchFamily="2" charset="2"/>
              </a:rPr>
              <a:t>分析有几个具体类</a:t>
            </a: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  <a:sym typeface="Wingdings" panose="05000000000000000000" pitchFamily="2" charset="2"/>
              </a:rPr>
              <a:t>：</a:t>
            </a:r>
            <a:r>
              <a:rPr lang="zh-CN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  <a:sym typeface="Wingdings" panose="05000000000000000000" pitchFamily="2" charset="2"/>
              </a:rPr>
              <a:t>小汽车、警车、测速器</a:t>
            </a: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。</a:t>
            </a:r>
            <a:endParaRPr lang="en-US" altLang="zh-TW" sz="24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>
                <a:solidFill>
                  <a:srgbClr val="FFFF00"/>
                </a:solidFill>
              </a:uFill>
              <a:latin typeface="Comic Sans MS" panose="030F0702030302020204" pitchFamily="66" charset="0"/>
              <a:ea typeface="Microsoft JhengHei" panose="020B0604030504040204" pitchFamily="34" charset="-120"/>
              <a:sym typeface="Wingdings" panose="05000000000000000000" pitchFamily="2" charset="2"/>
            </a:endParaRPr>
          </a:p>
          <a:p>
            <a:pPr marL="723900" lvl="1" indent="-368300" latinLnBrk="0" hangingPunct="0">
              <a:spcAft>
                <a:spcPts val="1200"/>
              </a:spcAft>
              <a:buFont typeface="Wingdings" panose="05000000000000000000" pitchFamily="2" charset="2"/>
              <a:buChar char="u"/>
              <a:defRPr/>
            </a:pPr>
            <a:r>
              <a:rPr lang="zh-TW" altLang="en-US" sz="2400" b="1" u="heavy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分析类和类之间的关系</a:t>
            </a: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：</a:t>
            </a:r>
            <a:endParaRPr lang="en-US" altLang="zh-TW" sz="24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>
                <a:solidFill>
                  <a:srgbClr val="FFFF00"/>
                </a:solidFill>
              </a:uFill>
              <a:latin typeface="Comic Sans MS" panose="030F0702030302020204" pitchFamily="66" charset="0"/>
              <a:ea typeface="Microsoft JhengHei" panose="020B0604030504040204" pitchFamily="34" charset="-120"/>
            </a:endParaRPr>
          </a:p>
          <a:p>
            <a:pPr marL="711200" lvl="1" latinLnBrk="0" hangingPunct="0">
              <a:spcAft>
                <a:spcPts val="1200"/>
              </a:spcAft>
              <a:defRPr/>
            </a:pPr>
            <a:r>
              <a:rPr lang="zh-CN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警车</a:t>
            </a:r>
            <a:r>
              <a:rPr lang="en-US" altLang="zh-TW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-</a:t>
            </a:r>
            <a:r>
              <a:rPr lang="zh-CN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小汽车</a:t>
            </a: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：</a:t>
            </a:r>
            <a:r>
              <a:rPr lang="zh-CN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警车</a:t>
            </a:r>
            <a:r>
              <a:rPr lang="zh-CN" altLang="en-US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追</a:t>
            </a:r>
            <a:r>
              <a:rPr lang="zh-CN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小汽车</a:t>
            </a:r>
            <a:r>
              <a:rPr lang="zh-TW" altLang="en-US" sz="12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TW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(</a:t>
            </a:r>
            <a:r>
              <a:rPr lang="zh-CN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依赖关系</a:t>
            </a:r>
            <a:r>
              <a:rPr lang="en-US" altLang="zh-TW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)</a:t>
            </a: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。</a:t>
            </a:r>
            <a:endParaRPr lang="zh-CN" altLang="en-US" sz="24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>
                <a:solidFill>
                  <a:srgbClr val="FFFF00"/>
                </a:solidFill>
              </a:uFill>
              <a:latin typeface="Comic Sans MS" panose="030F0702030302020204" pitchFamily="66" charset="0"/>
              <a:ea typeface="Microsoft JhengHei" panose="020B0604030504040204" pitchFamily="34" charset="-120"/>
            </a:endParaRPr>
          </a:p>
          <a:p>
            <a:pPr marL="711200" lvl="1" latinLnBrk="0" hangingPunct="0">
              <a:spcAft>
                <a:spcPts val="1200"/>
              </a:spcAft>
              <a:defRPr/>
            </a:pPr>
            <a:r>
              <a:rPr lang="zh-CN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测速器</a:t>
            </a:r>
            <a:r>
              <a:rPr lang="en-US" altLang="zh-CN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-</a:t>
            </a:r>
            <a:r>
              <a:rPr lang="zh-CN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小汽车</a:t>
            </a: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：</a:t>
            </a:r>
            <a:r>
              <a:rPr lang="zh-CN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测速器</a:t>
            </a:r>
            <a:r>
              <a:rPr lang="zh-CN" altLang="en-US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测量</a:t>
            </a:r>
            <a:r>
              <a:rPr lang="zh-CN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小汽车</a:t>
            </a:r>
            <a:r>
              <a:rPr lang="zh-TW" altLang="en-US" sz="12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TW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(</a:t>
            </a:r>
            <a:r>
              <a:rPr lang="zh-CN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依赖关系</a:t>
            </a:r>
            <a:r>
              <a:rPr lang="en-US" altLang="zh-TW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)</a:t>
            </a: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。</a:t>
            </a:r>
            <a:endParaRPr lang="zh-CN" altLang="en-US" sz="24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>
                <a:solidFill>
                  <a:srgbClr val="FFFF00"/>
                </a:solidFill>
              </a:uFill>
              <a:latin typeface="Comic Sans MS" panose="030F0702030302020204" pitchFamily="66" charset="0"/>
              <a:ea typeface="Microsoft JhengHei" panose="020B0604030504040204" pitchFamily="34" charset="-120"/>
            </a:endParaRPr>
          </a:p>
          <a:p>
            <a:pPr marL="711200" lvl="1" latinLnBrk="0" hangingPunct="0">
              <a:spcAft>
                <a:spcPts val="600"/>
              </a:spcAft>
              <a:defRPr/>
            </a:pPr>
            <a:r>
              <a:rPr lang="zh-CN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测速器</a:t>
            </a:r>
            <a:r>
              <a:rPr lang="en-US" altLang="zh-CN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-</a:t>
            </a:r>
            <a:r>
              <a:rPr lang="zh-CN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警车</a:t>
            </a: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：</a:t>
            </a:r>
            <a:r>
              <a:rPr lang="zh-CN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测速器发现小汽车超速</a:t>
            </a: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，</a:t>
            </a:r>
            <a:r>
              <a:rPr lang="zh-CN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警车追击</a:t>
            </a:r>
            <a:r>
              <a:rPr lang="zh-TW" altLang="en-US" sz="12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TW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(</a:t>
            </a:r>
            <a:r>
              <a:rPr lang="zh-CN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依赖关系</a:t>
            </a:r>
            <a:r>
              <a:rPr lang="en-US" altLang="zh-TW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)</a:t>
            </a: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。</a:t>
            </a:r>
            <a:endParaRPr lang="en-US" altLang="zh-TW" sz="24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>
                <a:solidFill>
                  <a:srgbClr val="FFFF00"/>
                </a:solidFill>
              </a:uFill>
              <a:latin typeface="Comic Sans MS" panose="030F0702030302020204" pitchFamily="66" charset="0"/>
              <a:ea typeface="Microsoft JhengHei" panose="020B0604030504040204" pitchFamily="34" charset="-120"/>
            </a:endParaRPr>
          </a:p>
          <a:p>
            <a:pPr marL="2692400" lvl="1" latinLnBrk="0" hangingPunct="0">
              <a:spcAft>
                <a:spcPts val="1200"/>
              </a:spcAft>
              <a:defRPr/>
            </a:pPr>
            <a:r>
              <a:rPr lang="en-US" altLang="zh-CN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(</a:t>
            </a: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以</a:t>
            </a:r>
            <a:r>
              <a:rPr lang="zh-CN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观察者</a:t>
            </a: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设计</a:t>
            </a:r>
            <a:r>
              <a:rPr lang="zh-CN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模式解决更好</a:t>
            </a:r>
            <a:r>
              <a:rPr lang="en-US" altLang="zh-CN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)</a:t>
            </a:r>
            <a:endParaRPr lang="en-US" altLang="zh-TW" sz="24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>
                <a:solidFill>
                  <a:srgbClr val="FFFF00"/>
                </a:solidFill>
              </a:uFill>
              <a:latin typeface="Comic Sans MS" panose="030F0702030302020204" pitchFamily="66" charset="0"/>
              <a:ea typeface="Microsoft JhengHei" panose="020B0604030504040204" pitchFamily="34" charset="-120"/>
            </a:endParaRPr>
          </a:p>
        </p:txBody>
      </p:sp>
      <p:sp>
        <p:nvSpPr>
          <p:cNvPr id="8" name="TextBox 5">
            <a:extLst>
              <a:ext uri="{FF2B5EF4-FFF2-40B4-BE49-F238E27FC236}">
                <a16:creationId xmlns:a16="http://schemas.microsoft.com/office/drawing/2014/main" id="{81CED095-32CE-44C6-ADB6-F86D3DC5DD9F}"/>
              </a:ext>
            </a:extLst>
          </p:cNvPr>
          <p:cNvSpPr txBox="1"/>
          <p:nvPr/>
        </p:nvSpPr>
        <p:spPr>
          <a:xfrm>
            <a:off x="379142" y="273359"/>
            <a:ext cx="10487378" cy="747088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lvl="0"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mic Sans MS" panose="030F0702030302020204" pitchFamily="66" charset="0"/>
                <a:ea typeface="微軟正黑體" panose="020B0604030504040204" pitchFamily="34" charset="-120"/>
              </a:rPr>
              <a:t>7.12 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mic Sans MS" panose="030F0702030302020204" pitchFamily="66" charset="0"/>
                <a:ea typeface="微軟正黑體" panose="020B0604030504040204" pitchFamily="34" charset="-120"/>
              </a:rPr>
              <a:t>类和类的关系之练习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16017ED-152D-4AE2-A886-5C34434565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40156" y="2472290"/>
            <a:ext cx="5816088" cy="3968840"/>
          </a:xfrm>
          <a:prstGeom prst="rect">
            <a:avLst/>
          </a:prstGeom>
          <a:ln>
            <a:noFill/>
          </a:ln>
          <a:effectLst>
            <a:outerShdw blurRad="127000" dist="127000" dir="2700000" algn="tl" rotWithShape="0">
              <a:schemeClr val="bg1">
                <a:alpha val="6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07507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5D09AD1A-345F-4DBC-B633-6ECD484106A8}"/>
              </a:ext>
            </a:extLst>
          </p:cNvPr>
          <p:cNvGrpSpPr/>
          <p:nvPr/>
        </p:nvGrpSpPr>
        <p:grpSpPr>
          <a:xfrm>
            <a:off x="10913737" y="328451"/>
            <a:ext cx="1008063" cy="766763"/>
            <a:chOff x="7058025" y="534969"/>
            <a:chExt cx="1008063" cy="766763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03857">
              <a:off x="7456488" y="692132"/>
              <a:ext cx="609600" cy="609600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8025" y="534969"/>
              <a:ext cx="361950" cy="361950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00000">
              <a:off x="7543800" y="548306"/>
              <a:ext cx="180975" cy="180975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656245" y="5871315"/>
            <a:ext cx="379876" cy="379876"/>
          </a:xfrm>
          <a:prstGeom prst="rect">
            <a:avLst/>
          </a:prstGeom>
        </p:spPr>
      </p:pic>
      <p:sp>
        <p:nvSpPr>
          <p:cNvPr id="14" name="TextBox 7">
            <a:extLst>
              <a:ext uri="{FF2B5EF4-FFF2-40B4-BE49-F238E27FC236}">
                <a16:creationId xmlns:a16="http://schemas.microsoft.com/office/drawing/2014/main" id="{050060D9-94F3-48AF-87DB-86AF188D5862}"/>
              </a:ext>
            </a:extLst>
          </p:cNvPr>
          <p:cNvSpPr txBox="1"/>
          <p:nvPr/>
        </p:nvSpPr>
        <p:spPr>
          <a:xfrm>
            <a:off x="840751" y="1020447"/>
            <a:ext cx="10772857" cy="192802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lvl="0" indent="-342900" algn="just" latinLnBrk="0" hangingPunct="0">
              <a:buFont typeface="Wingdings" panose="05000000000000000000" pitchFamily="2" charset="2"/>
              <a:buChar char="n"/>
              <a:defRPr/>
            </a:pPr>
            <a:r>
              <a:rPr lang="zh-CN" altLang="en-US" sz="2800" b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继承</a:t>
            </a:r>
            <a:r>
              <a:rPr lang="zh-TW" altLang="en-US" sz="2800" b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TW" sz="2800" b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is-a (</a:t>
            </a:r>
            <a:r>
              <a:rPr lang="zh-TW" altLang="en-US" sz="2800" b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续</a:t>
            </a:r>
            <a:r>
              <a:rPr lang="en-US" altLang="zh-TW" sz="2800" b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)</a:t>
            </a:r>
            <a:endParaRPr lang="en-US" altLang="zh-TW" sz="28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Microsoft JhengHei" panose="020B0604030504040204" pitchFamily="34" charset="-120"/>
            </a:endParaRPr>
          </a:p>
          <a:p>
            <a:pPr marL="625475" lvl="1" indent="-352425" algn="just" latinLnBrk="0" hangingPunct="0">
              <a:spcAft>
                <a:spcPts val="1200"/>
              </a:spcAft>
              <a:buSzPct val="80000"/>
              <a:defRPr/>
            </a:pPr>
            <a:r>
              <a:rPr lang="en-US" altLang="zh-CN" sz="2400" b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1.</a:t>
            </a:r>
            <a:r>
              <a:rPr lang="zh-CN" altLang="en-US" sz="2400" b="1" u="heavy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子类继承父类，通过一个关键字</a:t>
            </a:r>
            <a:r>
              <a:rPr lang="zh-TW" altLang="en-US" sz="2400" b="1" u="heavy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CN" sz="3600" b="1" u="heavy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extends</a:t>
            </a: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。</a:t>
            </a:r>
            <a:endParaRPr lang="en-US" altLang="zh-CN" sz="24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Microsoft JhengHei" panose="020B0604030504040204" pitchFamily="34" charset="-120"/>
            </a:endParaRPr>
          </a:p>
          <a:p>
            <a:pPr marL="625475" lvl="1" indent="-352425" algn="just" latinLnBrk="0" hangingPunct="0">
              <a:spcAft>
                <a:spcPts val="1200"/>
              </a:spcAft>
              <a:buSzPct val="80000"/>
              <a:defRPr/>
            </a:pPr>
            <a:r>
              <a:rPr lang="en-US" altLang="zh-CN"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2.</a:t>
            </a:r>
            <a:r>
              <a:rPr lang="zh-CN" altLang="en-US" sz="2400" b="1" u="heavy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子类的对象可以调用父类中的</a:t>
            </a:r>
            <a:r>
              <a:rPr lang="zh-TW" altLang="en-US" sz="1200" b="1" u="heavy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CN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(</a:t>
            </a:r>
            <a:r>
              <a:rPr lang="zh-TW" altLang="en-US" sz="12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CN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public</a:t>
            </a:r>
            <a:r>
              <a:rPr lang="zh-TW" altLang="en-US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、</a:t>
            </a:r>
            <a:r>
              <a:rPr lang="en-US" altLang="zh-CN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protected</a:t>
            </a:r>
            <a:r>
              <a:rPr lang="zh-TW" altLang="en-US" sz="12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CN" sz="2400" b="1" u="heavy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)</a:t>
            </a:r>
            <a:r>
              <a:rPr lang="zh-TW" altLang="en-US" sz="1200" b="1" u="heavy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zh-CN" altLang="en-US" sz="2400" b="1" u="heavy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属性和方法</a:t>
            </a:r>
            <a:r>
              <a:rPr lang="zh-TW" altLang="en-US"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，</a:t>
            </a:r>
            <a:r>
              <a:rPr lang="zh-CN" altLang="en-US"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当做自己的来使用</a:t>
            </a:r>
            <a:r>
              <a:rPr lang="zh-TW" altLang="en-US"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。</a:t>
            </a:r>
            <a:endParaRPr lang="zh-CN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Microsoft JhengHei" panose="020B0604030504040204" pitchFamily="34" charset="-120"/>
            </a:endParaRPr>
          </a:p>
        </p:txBody>
      </p:sp>
      <p:sp>
        <p:nvSpPr>
          <p:cNvPr id="8" name="TextBox 5">
            <a:extLst>
              <a:ext uri="{FF2B5EF4-FFF2-40B4-BE49-F238E27FC236}">
                <a16:creationId xmlns:a16="http://schemas.microsoft.com/office/drawing/2014/main" id="{81CED095-32CE-44C6-ADB6-F86D3DC5DD9F}"/>
              </a:ext>
            </a:extLst>
          </p:cNvPr>
          <p:cNvSpPr txBox="1"/>
          <p:nvPr/>
        </p:nvSpPr>
        <p:spPr>
          <a:xfrm>
            <a:off x="379142" y="273359"/>
            <a:ext cx="10487378" cy="747088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lvl="0">
              <a:defRPr/>
            </a:pPr>
            <a:r>
              <a:rPr kumimoji="0" lang="en-US" altLang="zh-CN" sz="3200" b="1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mic Sans MS" panose="030F0702030302020204" pitchFamily="66" charset="0"/>
                <a:ea typeface="微軟正黑體" panose="020B0604030504040204" pitchFamily="34" charset="-120"/>
              </a:rPr>
              <a:t>7.10 </a:t>
            </a:r>
            <a:r>
              <a:rPr kumimoji="0" lang="zh-CN" altLang="en-US" sz="3200" b="1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mic Sans MS" panose="030F0702030302020204" pitchFamily="66" charset="0"/>
                <a:ea typeface="微軟正黑體" panose="020B0604030504040204" pitchFamily="34" charset="-120"/>
              </a:rPr>
              <a:t>类和类的关系之继承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omic Sans MS" panose="030F0702030302020204" pitchFamily="66" charset="0"/>
              <a:ea typeface="微軟正黑體" panose="020B0604030504040204" pitchFamily="34" charset="-12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09A518F0-0E41-4353-A0E7-7AFB7520B547}"/>
              </a:ext>
            </a:extLst>
          </p:cNvPr>
          <p:cNvSpPr/>
          <p:nvPr/>
        </p:nvSpPr>
        <p:spPr>
          <a:xfrm>
            <a:off x="1597815" y="2917602"/>
            <a:ext cx="5242115" cy="2631233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lnSpc>
                <a:spcPts val="24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public class </a:t>
            </a:r>
            <a:r>
              <a:rPr lang="en-US" altLang="zh-TW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Animal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{</a:t>
            </a:r>
          </a:p>
          <a:p>
            <a:pPr>
              <a:lnSpc>
                <a:spcPts val="24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public void eat(){</a:t>
            </a:r>
          </a:p>
          <a:p>
            <a:pPr>
              <a:lnSpc>
                <a:spcPts val="24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   </a:t>
            </a:r>
            <a:r>
              <a:rPr lang="en-US" altLang="zh-TW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System.out.println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("</a:t>
            </a:r>
            <a:r>
              <a:rPr lang="zh-TW" altLang="en-US" sz="20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动物的</a:t>
            </a: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吃饭方法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");</a:t>
            </a:r>
          </a:p>
          <a:p>
            <a:pPr>
              <a:lnSpc>
                <a:spcPts val="24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}</a:t>
            </a:r>
          </a:p>
          <a:p>
            <a:pPr>
              <a:lnSpc>
                <a:spcPts val="24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public void sleep(){</a:t>
            </a:r>
          </a:p>
          <a:p>
            <a:pPr>
              <a:lnSpc>
                <a:spcPts val="24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   </a:t>
            </a:r>
            <a:r>
              <a:rPr lang="en-US" altLang="zh-TW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System.out.println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("</a:t>
            </a:r>
            <a:r>
              <a:rPr lang="zh-TW" altLang="en-US" sz="20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动物的</a:t>
            </a: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睡觉方法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");</a:t>
            </a:r>
          </a:p>
          <a:p>
            <a:pPr>
              <a:lnSpc>
                <a:spcPts val="24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}</a:t>
            </a:r>
          </a:p>
          <a:p>
            <a:pPr>
              <a:lnSpc>
                <a:spcPts val="24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}</a:t>
            </a:r>
            <a:endParaRPr lang="zh-TW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5" name="左中括弧 14">
            <a:extLst>
              <a:ext uri="{FF2B5EF4-FFF2-40B4-BE49-F238E27FC236}">
                <a16:creationId xmlns:a16="http://schemas.microsoft.com/office/drawing/2014/main" id="{C468B0CB-7458-4C4C-8C55-8C3E029EC58D}"/>
              </a:ext>
            </a:extLst>
          </p:cNvPr>
          <p:cNvSpPr/>
          <p:nvPr/>
        </p:nvSpPr>
        <p:spPr>
          <a:xfrm>
            <a:off x="1214567" y="3160409"/>
            <a:ext cx="385675" cy="2117837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左中括弧 15">
            <a:extLst>
              <a:ext uri="{FF2B5EF4-FFF2-40B4-BE49-F238E27FC236}">
                <a16:creationId xmlns:a16="http://schemas.microsoft.com/office/drawing/2014/main" id="{72194CA6-ABE4-4DFB-AC6F-0F2053730796}"/>
              </a:ext>
            </a:extLst>
          </p:cNvPr>
          <p:cNvSpPr/>
          <p:nvPr/>
        </p:nvSpPr>
        <p:spPr>
          <a:xfrm>
            <a:off x="1478934" y="3471430"/>
            <a:ext cx="385675" cy="593838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左中括弧 16">
            <a:extLst>
              <a:ext uri="{FF2B5EF4-FFF2-40B4-BE49-F238E27FC236}">
                <a16:creationId xmlns:a16="http://schemas.microsoft.com/office/drawing/2014/main" id="{EBD27F2A-D3CA-4C89-8D1E-0548F1C825AF}"/>
              </a:ext>
            </a:extLst>
          </p:cNvPr>
          <p:cNvSpPr/>
          <p:nvPr/>
        </p:nvSpPr>
        <p:spPr>
          <a:xfrm>
            <a:off x="1478933" y="4374838"/>
            <a:ext cx="385675" cy="593838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C3C5A443-66DB-44CA-AD84-0C60BA96D9DD}"/>
              </a:ext>
            </a:extLst>
          </p:cNvPr>
          <p:cNvSpPr/>
          <p:nvPr/>
        </p:nvSpPr>
        <p:spPr>
          <a:xfrm>
            <a:off x="1597815" y="5327918"/>
            <a:ext cx="4694061" cy="743874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lnSpc>
                <a:spcPts val="24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public class </a:t>
            </a:r>
            <a:r>
              <a:rPr lang="en-US" altLang="zh-TW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Person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20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extends Animal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{</a:t>
            </a:r>
          </a:p>
          <a:p>
            <a:pPr>
              <a:lnSpc>
                <a:spcPts val="24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}</a:t>
            </a:r>
            <a:endParaRPr lang="zh-TW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2" name="左中括弧 21">
            <a:extLst>
              <a:ext uri="{FF2B5EF4-FFF2-40B4-BE49-F238E27FC236}">
                <a16:creationId xmlns:a16="http://schemas.microsoft.com/office/drawing/2014/main" id="{1299A5DB-5EC5-4F86-81C4-0ADDB763F5AA}"/>
              </a:ext>
            </a:extLst>
          </p:cNvPr>
          <p:cNvSpPr/>
          <p:nvPr/>
        </p:nvSpPr>
        <p:spPr>
          <a:xfrm>
            <a:off x="1214567" y="5570725"/>
            <a:ext cx="385675" cy="335902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95551506-15D0-4FAF-8EA8-06BEB07105D2}"/>
              </a:ext>
            </a:extLst>
          </p:cNvPr>
          <p:cNvSpPr/>
          <p:nvPr/>
        </p:nvSpPr>
        <p:spPr>
          <a:xfrm>
            <a:off x="1597816" y="5962188"/>
            <a:ext cx="4694060" cy="743874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lnSpc>
                <a:spcPts val="24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public class </a:t>
            </a:r>
            <a:r>
              <a:rPr lang="en-US" altLang="zh-TW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Pig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20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extends Animal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{</a:t>
            </a:r>
          </a:p>
          <a:p>
            <a:pPr>
              <a:lnSpc>
                <a:spcPts val="24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}</a:t>
            </a:r>
            <a:endParaRPr lang="zh-TW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6" name="左中括弧 25">
            <a:extLst>
              <a:ext uri="{FF2B5EF4-FFF2-40B4-BE49-F238E27FC236}">
                <a16:creationId xmlns:a16="http://schemas.microsoft.com/office/drawing/2014/main" id="{BFB04553-2811-46E9-A355-8BFC27AA9DEB}"/>
              </a:ext>
            </a:extLst>
          </p:cNvPr>
          <p:cNvSpPr/>
          <p:nvPr/>
        </p:nvSpPr>
        <p:spPr>
          <a:xfrm>
            <a:off x="1214567" y="6204995"/>
            <a:ext cx="385675" cy="273360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BBBB8416-D703-40E8-A9E8-7E89E03EF0DA}"/>
              </a:ext>
            </a:extLst>
          </p:cNvPr>
          <p:cNvSpPr/>
          <p:nvPr/>
        </p:nvSpPr>
        <p:spPr>
          <a:xfrm>
            <a:off x="7197344" y="2546385"/>
            <a:ext cx="5120088" cy="4632311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lnSpc>
                <a:spcPts val="24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public class Test {</a:t>
            </a:r>
          </a:p>
          <a:p>
            <a:pPr>
              <a:lnSpc>
                <a:spcPts val="24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public static void main(String[] </a:t>
            </a:r>
            <a:r>
              <a:rPr lang="en-US" altLang="zh-TW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args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){</a:t>
            </a:r>
          </a:p>
          <a:p>
            <a:pPr>
              <a:lnSpc>
                <a:spcPts val="2400"/>
              </a:lnSpc>
            </a:pPr>
            <a:r>
              <a:rPr lang="en-US" altLang="zh-TW" sz="2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   //</a:t>
            </a:r>
            <a:r>
              <a:rPr lang="zh-TW" altLang="en-US" sz="2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创建一个</a:t>
            </a:r>
            <a:r>
              <a:rPr lang="en-US" altLang="zh-TW" sz="2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Person</a:t>
            </a:r>
            <a:r>
              <a:rPr lang="zh-TW" altLang="en-US" sz="2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类型的对象</a:t>
            </a:r>
          </a:p>
          <a:p>
            <a:pPr>
              <a:lnSpc>
                <a:spcPts val="2400"/>
              </a:lnSpc>
            </a:pPr>
            <a:r>
              <a:rPr lang="zh-TW" altLang="en-US" sz="2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   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Person p = new Person();</a:t>
            </a:r>
          </a:p>
          <a:p>
            <a:pPr>
              <a:lnSpc>
                <a:spcPts val="2400"/>
              </a:lnSpc>
            </a:pPr>
            <a:r>
              <a:rPr lang="en-US" altLang="zh-TW" sz="2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   //</a:t>
            </a:r>
            <a:r>
              <a:rPr lang="zh-TW" altLang="en-US" sz="2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调用</a:t>
            </a:r>
            <a:r>
              <a:rPr lang="en-US" altLang="zh-TW" sz="2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Person</a:t>
            </a:r>
            <a:r>
              <a:rPr lang="zh-TW" altLang="en-US" sz="2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类的方法</a:t>
            </a:r>
          </a:p>
          <a:p>
            <a:pPr>
              <a:lnSpc>
                <a:spcPts val="2400"/>
              </a:lnSpc>
            </a:pPr>
            <a:r>
              <a:rPr lang="zh-TW" altLang="en-US" sz="2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   </a:t>
            </a:r>
            <a:r>
              <a:rPr lang="en-US" altLang="zh-TW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p.eat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();</a:t>
            </a:r>
          </a:p>
          <a:p>
            <a:pPr>
              <a:lnSpc>
                <a:spcPts val="24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   </a:t>
            </a:r>
            <a:r>
              <a:rPr lang="en-US" altLang="zh-TW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p.sleep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();</a:t>
            </a:r>
          </a:p>
          <a:p>
            <a:pPr>
              <a:lnSpc>
                <a:spcPts val="2400"/>
              </a:lnSpc>
            </a:pPr>
            <a:r>
              <a:rPr lang="en-US" altLang="zh-TW" sz="2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   //</a:t>
            </a:r>
            <a:r>
              <a:rPr lang="zh-TW" altLang="en-US" sz="2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创建一个</a:t>
            </a:r>
            <a:r>
              <a:rPr lang="en-US" altLang="zh-TW" sz="2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Pig</a:t>
            </a:r>
            <a:r>
              <a:rPr lang="zh-TW" altLang="en-US" sz="2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类型的对象</a:t>
            </a:r>
          </a:p>
          <a:p>
            <a:pPr>
              <a:lnSpc>
                <a:spcPts val="2400"/>
              </a:lnSpc>
            </a:pPr>
            <a:r>
              <a:rPr lang="zh-TW" altLang="en-US" sz="2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   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Pig p1 = new Pig();</a:t>
            </a:r>
          </a:p>
          <a:p>
            <a:pPr>
              <a:lnSpc>
                <a:spcPts val="2400"/>
              </a:lnSpc>
            </a:pPr>
            <a:r>
              <a:rPr lang="en-US" altLang="zh-TW" sz="2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   //</a:t>
            </a:r>
            <a:r>
              <a:rPr lang="zh-TW" altLang="en-US" sz="2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调用</a:t>
            </a:r>
            <a:r>
              <a:rPr lang="en-US" altLang="zh-TW" sz="2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Pig</a:t>
            </a:r>
            <a:r>
              <a:rPr lang="zh-TW" altLang="en-US" sz="2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类的方法</a:t>
            </a:r>
          </a:p>
          <a:p>
            <a:pPr>
              <a:lnSpc>
                <a:spcPts val="2400"/>
              </a:lnSpc>
            </a:pPr>
            <a:r>
              <a:rPr lang="zh-TW" altLang="en-US" sz="2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   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p1.eat();</a:t>
            </a:r>
          </a:p>
          <a:p>
            <a:pPr>
              <a:lnSpc>
                <a:spcPts val="24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   p1.sleep();</a:t>
            </a:r>
          </a:p>
          <a:p>
            <a:pPr>
              <a:lnSpc>
                <a:spcPts val="24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}</a:t>
            </a:r>
          </a:p>
          <a:p>
            <a:pPr>
              <a:lnSpc>
                <a:spcPts val="24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}</a:t>
            </a:r>
            <a:endParaRPr lang="zh-TW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8" name="左中括弧 27">
            <a:extLst>
              <a:ext uri="{FF2B5EF4-FFF2-40B4-BE49-F238E27FC236}">
                <a16:creationId xmlns:a16="http://schemas.microsoft.com/office/drawing/2014/main" id="{4FB0D5C0-315E-4A05-A138-0C7AE94DF113}"/>
              </a:ext>
            </a:extLst>
          </p:cNvPr>
          <p:cNvSpPr/>
          <p:nvPr/>
        </p:nvSpPr>
        <p:spPr>
          <a:xfrm>
            <a:off x="6814095" y="2789192"/>
            <a:ext cx="385675" cy="3939091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左中括弧 28">
            <a:extLst>
              <a:ext uri="{FF2B5EF4-FFF2-40B4-BE49-F238E27FC236}">
                <a16:creationId xmlns:a16="http://schemas.microsoft.com/office/drawing/2014/main" id="{AECBDB83-57BF-47AF-B3D1-BCE56B4E63BE}"/>
              </a:ext>
            </a:extLst>
          </p:cNvPr>
          <p:cNvSpPr/>
          <p:nvPr/>
        </p:nvSpPr>
        <p:spPr>
          <a:xfrm>
            <a:off x="7078462" y="3100213"/>
            <a:ext cx="385675" cy="3331489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7F09CA1-2C72-4A9D-9489-34C7F569B1B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10000"/>
                    </a14:imgEffect>
                    <a14:imgEffect>
                      <a14:brightnessContrast bright="30000" contras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9862" y="1573015"/>
            <a:ext cx="8632275" cy="3047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394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500"/>
                            </p:stCondLst>
                            <p:childTnLst>
                              <p:par>
                                <p:cTn id="5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000"/>
                            </p:stCondLst>
                            <p:childTnLst>
                              <p:par>
                                <p:cTn id="7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00"/>
                            </p:stCondLst>
                            <p:childTnLst>
                              <p:par>
                                <p:cTn id="7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000"/>
                            </p:stCondLst>
                            <p:childTnLst>
                              <p:par>
                                <p:cTn id="8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500"/>
                            </p:stCondLst>
                            <p:childTnLst>
                              <p:par>
                                <p:cTn id="9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2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000"/>
                            </p:stCondLst>
                            <p:childTnLst>
                              <p:par>
                                <p:cTn id="10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500"/>
                            </p:stCondLst>
                            <p:childTnLst>
                              <p:par>
                                <p:cTn id="1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2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1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500"/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500"/>
                            </p:stCondLst>
                            <p:childTnLst>
                              <p:par>
                                <p:cTn id="1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5" dur="500"/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0" dur="500"/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500"/>
                            </p:stCondLst>
                            <p:childTnLst>
                              <p:par>
                                <p:cTn id="1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4" dur="500"/>
                                        <p:tgtEl>
                                          <p:spTgt spid="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1000"/>
                            </p:stCondLst>
                            <p:childTnLst>
                              <p:par>
                                <p:cTn id="1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8" dur="500"/>
                                        <p:tgtEl>
                                          <p:spTgt spid="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3" dur="500"/>
                                        <p:tgtEl>
                                          <p:spTgt spid="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500"/>
                            </p:stCondLst>
                            <p:childTnLst>
                              <p:par>
                                <p:cTn id="1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7" dur="500"/>
                                        <p:tgtEl>
                                          <p:spTgt spid="2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2" dur="500"/>
                                        <p:tgtEl>
                                          <p:spTgt spid="2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500"/>
                            </p:stCondLst>
                            <p:childTnLst>
                              <p:par>
                                <p:cTn id="15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6" dur="500"/>
                                        <p:tgtEl>
                                          <p:spTgt spid="2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" fill="hold">
                            <p:stCondLst>
                              <p:cond delay="1000"/>
                            </p:stCondLst>
                            <p:childTnLst>
                              <p:par>
                                <p:cTn id="15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0" dur="500"/>
                                        <p:tgtEl>
                                          <p:spTgt spid="2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22" grpId="0" animBg="1"/>
      <p:bldP spid="26" grpId="0" animBg="1"/>
      <p:bldP spid="28" grpId="0" animBg="1"/>
      <p:bldP spid="29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5D09AD1A-345F-4DBC-B633-6ECD484106A8}"/>
              </a:ext>
            </a:extLst>
          </p:cNvPr>
          <p:cNvGrpSpPr/>
          <p:nvPr/>
        </p:nvGrpSpPr>
        <p:grpSpPr>
          <a:xfrm>
            <a:off x="10913737" y="328451"/>
            <a:ext cx="1008063" cy="766763"/>
            <a:chOff x="7058025" y="534969"/>
            <a:chExt cx="1008063" cy="766763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03857">
              <a:off x="7456488" y="692132"/>
              <a:ext cx="609600" cy="609600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8025" y="534969"/>
              <a:ext cx="361950" cy="361950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00000">
              <a:off x="7543800" y="548306"/>
              <a:ext cx="180975" cy="180975"/>
            </a:xfrm>
            <a:prstGeom prst="rect">
              <a:avLst/>
            </a:prstGeom>
          </p:spPr>
        </p:pic>
      </p:grpSp>
      <p:sp>
        <p:nvSpPr>
          <p:cNvPr id="8" name="TextBox 5">
            <a:extLst>
              <a:ext uri="{FF2B5EF4-FFF2-40B4-BE49-F238E27FC236}">
                <a16:creationId xmlns:a16="http://schemas.microsoft.com/office/drawing/2014/main" id="{81CED095-32CE-44C6-ADB6-F86D3DC5DD9F}"/>
              </a:ext>
            </a:extLst>
          </p:cNvPr>
          <p:cNvSpPr txBox="1"/>
          <p:nvPr/>
        </p:nvSpPr>
        <p:spPr>
          <a:xfrm>
            <a:off x="379142" y="273359"/>
            <a:ext cx="10487378" cy="747088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lvl="0"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mic Sans MS" panose="030F0702030302020204" pitchFamily="66" charset="0"/>
                <a:ea typeface="微軟正黑體" panose="020B0604030504040204" pitchFamily="34" charset="-120"/>
              </a:rPr>
              <a:t>7.12 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mic Sans MS" panose="030F0702030302020204" pitchFamily="66" charset="0"/>
                <a:ea typeface="微軟正黑體" panose="020B0604030504040204" pitchFamily="34" charset="-120"/>
              </a:rPr>
              <a:t>类和类的关系之练</a:t>
            </a:r>
            <a:r>
              <a:rPr kumimoji="0" lang="zh-TW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mic Sans MS" panose="030F0702030302020204" pitchFamily="66" charset="0"/>
                <a:ea typeface="微軟正黑體" panose="020B0604030504040204" pitchFamily="34" charset="-120"/>
              </a:rPr>
              <a:t>习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omic Sans MS" panose="030F0702030302020204" pitchFamily="66" charset="0"/>
              <a:ea typeface="微軟正黑體" panose="020B0604030504040204" pitchFamily="34" charset="-120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656245" y="5871315"/>
            <a:ext cx="379876" cy="379876"/>
          </a:xfrm>
          <a:prstGeom prst="rect">
            <a:avLst/>
          </a:prstGeom>
        </p:spPr>
      </p:pic>
      <p:sp>
        <p:nvSpPr>
          <p:cNvPr id="14" name="TextBox 7">
            <a:extLst>
              <a:ext uri="{FF2B5EF4-FFF2-40B4-BE49-F238E27FC236}">
                <a16:creationId xmlns:a16="http://schemas.microsoft.com/office/drawing/2014/main" id="{050060D9-94F3-48AF-87DB-86AF188D5862}"/>
              </a:ext>
            </a:extLst>
          </p:cNvPr>
          <p:cNvSpPr txBox="1"/>
          <p:nvPr/>
        </p:nvSpPr>
        <p:spPr>
          <a:xfrm>
            <a:off x="840752" y="954000"/>
            <a:ext cx="10815494" cy="529719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55600" lvl="1" algn="just" latinLnBrk="0" hangingPunct="0">
              <a:spcAft>
                <a:spcPts val="1200"/>
              </a:spcAft>
              <a:defRPr/>
            </a:pPr>
            <a:r>
              <a:rPr lang="zh-TW" altLang="en-US" sz="2400" b="1" u="heavy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问题解决思路</a:t>
            </a:r>
            <a:r>
              <a:rPr lang="zh-TW" altLang="en-US" sz="12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TW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(</a:t>
            </a: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续</a:t>
            </a:r>
            <a:r>
              <a:rPr lang="en-US" altLang="zh-TW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)</a:t>
            </a:r>
          </a:p>
          <a:p>
            <a:pPr marL="723900" lvl="1" indent="-368300" algn="just" latinLnBrk="0" hangingPunct="0">
              <a:spcAft>
                <a:spcPts val="1200"/>
              </a:spcAft>
              <a:buFont typeface="Wingdings" panose="05000000000000000000" pitchFamily="2" charset="2"/>
              <a:buChar char="u"/>
              <a:defRPr/>
            </a:pPr>
            <a:r>
              <a:rPr lang="zh-CN" altLang="en-US" sz="2400" b="1" u="heavy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分别描述三个类</a:t>
            </a: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：</a:t>
            </a:r>
            <a:endParaRPr lang="en-US" altLang="zh-TW" sz="24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>
                <a:solidFill>
                  <a:srgbClr val="FFFF00"/>
                </a:solidFill>
              </a:uFill>
              <a:latin typeface="Comic Sans MS" panose="030F0702030302020204" pitchFamily="66" charset="0"/>
              <a:ea typeface="Microsoft JhengHei" panose="020B0604030504040204" pitchFamily="34" charset="-120"/>
            </a:endParaRPr>
          </a:p>
          <a:p>
            <a:pPr marL="711200" lvl="1" algn="just" latinLnBrk="0" hangingPunct="0">
              <a:spcAft>
                <a:spcPts val="1200"/>
              </a:spcAft>
              <a:defRPr/>
            </a:pP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小汽车类：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属性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为</a:t>
            </a:r>
            <a:r>
              <a:rPr lang="zh-TW" altLang="en-US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速度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。</a:t>
            </a:r>
            <a:endParaRPr lang="en-US" altLang="zh-CN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>
                <a:solidFill>
                  <a:srgbClr val="FFFF00"/>
                </a:solidFill>
              </a:uFill>
              <a:latin typeface="Comic Sans MS" panose="030F0702030302020204" pitchFamily="66" charset="0"/>
              <a:ea typeface="Microsoft JhengHei" panose="020B0604030504040204" pitchFamily="34" charset="-120"/>
            </a:endParaRPr>
          </a:p>
          <a:p>
            <a:pPr marL="711200" lvl="1" algn="just" latinLnBrk="0" hangingPunct="0">
              <a:spcAft>
                <a:spcPts val="1200"/>
              </a:spcAft>
              <a:defRPr/>
            </a:pP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警车类：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属性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为</a:t>
            </a:r>
            <a:r>
              <a:rPr lang="zh-TW" altLang="en-US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速度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，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方法</a:t>
            </a:r>
            <a:r>
              <a:rPr lang="zh-CN" altLang="en-US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追小汽车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方法。</a:t>
            </a:r>
            <a:endParaRPr lang="en-US" altLang="zh-TW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>
                <a:solidFill>
                  <a:srgbClr val="FFFF00"/>
                </a:solidFill>
              </a:uFill>
              <a:latin typeface="Comic Sans MS" panose="030F0702030302020204" pitchFamily="66" charset="0"/>
              <a:ea typeface="Microsoft JhengHei" panose="020B0604030504040204" pitchFamily="34" charset="-120"/>
            </a:endParaRPr>
          </a:p>
          <a:p>
            <a:pPr marL="711200" lvl="1" algn="just" latinLnBrk="0" hangingPunct="0">
              <a:spcAft>
                <a:spcPts val="1200"/>
              </a:spcAft>
              <a:defRPr/>
            </a:pP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测速器类：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属性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为</a:t>
            </a:r>
            <a:r>
              <a:rPr lang="zh-TW" altLang="en-US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标准时间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，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方法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为</a:t>
            </a:r>
            <a:r>
              <a:rPr lang="zh-CN" altLang="en-US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测量小汽车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方法。</a:t>
            </a:r>
            <a:endParaRPr lang="en-US" altLang="zh-TW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>
                <a:solidFill>
                  <a:srgbClr val="FFFF00"/>
                </a:solidFill>
              </a:uFill>
              <a:latin typeface="Comic Sans MS" panose="030F0702030302020204" pitchFamily="66" charset="0"/>
              <a:ea typeface="Microsoft JhengHei" panose="020B0604030504040204" pitchFamily="34" charset="-120"/>
            </a:endParaRPr>
          </a:p>
          <a:p>
            <a:pPr marL="723900" lvl="1" indent="-368300" algn="just" latinLnBrk="0" hangingPunct="0">
              <a:spcAft>
                <a:spcPts val="1200"/>
              </a:spcAft>
              <a:buFont typeface="Wingdings" panose="05000000000000000000" pitchFamily="2" charset="2"/>
              <a:buChar char="u"/>
              <a:defRPr/>
            </a:pPr>
            <a:r>
              <a:rPr lang="zh-TW" altLang="en-US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测试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：</a:t>
            </a:r>
            <a:r>
              <a:rPr lang="zh-CN" altLang="en-US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创建对象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、</a:t>
            </a:r>
            <a:r>
              <a:rPr lang="zh-CN" altLang="en-US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对象去做事情</a:t>
            </a:r>
            <a:r>
              <a:rPr lang="en-US" altLang="zh-TW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(</a:t>
            </a:r>
            <a:r>
              <a:rPr lang="zh-TW" altLang="en-US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调用方法做事</a:t>
            </a:r>
            <a:r>
              <a:rPr lang="en-US" altLang="zh-TW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)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。</a:t>
            </a:r>
            <a:endParaRPr lang="en-US" altLang="zh-TW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>
                <a:solidFill>
                  <a:srgbClr val="FFFF00"/>
                </a:solidFill>
              </a:uFill>
              <a:latin typeface="Comic Sans MS" panose="030F0702030302020204" pitchFamily="66" charset="0"/>
              <a:ea typeface="Microsoft JhengHei" panose="020B0604030504040204" pitchFamily="34" charset="-12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A5625CF9-A9B7-454A-B0D9-25808E94AE99}"/>
              </a:ext>
            </a:extLst>
          </p:cNvPr>
          <p:cNvSpPr/>
          <p:nvPr/>
        </p:nvSpPr>
        <p:spPr>
          <a:xfrm>
            <a:off x="5207000" y="468000"/>
            <a:ext cx="6121129" cy="400110"/>
          </a:xfrm>
          <a:prstGeom prst="rect">
            <a:avLst/>
          </a:prstGeom>
          <a:ln w="19050">
            <a:solidFill>
              <a:srgbClr val="FFFF99"/>
            </a:solidFill>
          </a:ln>
        </p:spPr>
        <p:txBody>
          <a:bodyPr wrap="square">
            <a:spAutoFit/>
          </a:bodyPr>
          <a:lstStyle/>
          <a:p>
            <a:pPr marL="628650" lvl="0" indent="-628650" algn="just" latinLnBrk="0" hangingPunct="0">
              <a:spcAft>
                <a:spcPts val="600"/>
              </a:spcAft>
              <a:defRPr/>
            </a:pPr>
            <a:r>
              <a:rPr lang="zh-TW" altLang="en-US" sz="20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任务：</a:t>
            </a:r>
            <a:r>
              <a:rPr lang="zh-CN" altLang="en-US" sz="20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模拟一个警车、小汽车、测速器之间的关系</a:t>
            </a:r>
            <a:r>
              <a:rPr lang="zh-TW" altLang="en-US" sz="20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。</a:t>
            </a:r>
            <a:endParaRPr lang="en-US" altLang="zh-CN" sz="2000" b="1" dirty="0">
              <a:solidFill>
                <a:srgbClr val="FFFF9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36" name="圖片 35">
            <a:extLst>
              <a:ext uri="{FF2B5EF4-FFF2-40B4-BE49-F238E27FC236}">
                <a16:creationId xmlns:a16="http://schemas.microsoft.com/office/drawing/2014/main" id="{7A0A0400-912B-4657-AD47-3CE7EF3083E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5047" y="944020"/>
            <a:ext cx="8121906" cy="4969960"/>
          </a:xfrm>
          <a:prstGeom prst="rect">
            <a:avLst/>
          </a:prstGeom>
          <a:effectLst>
            <a:outerShdw blurRad="127000" dist="127000" dir="2700000" algn="tl" rotWithShape="0">
              <a:schemeClr val="bg1">
                <a:alpha val="5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01548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5D09AD1A-345F-4DBC-B633-6ECD484106A8}"/>
              </a:ext>
            </a:extLst>
          </p:cNvPr>
          <p:cNvGrpSpPr/>
          <p:nvPr/>
        </p:nvGrpSpPr>
        <p:grpSpPr>
          <a:xfrm>
            <a:off x="10913737" y="328451"/>
            <a:ext cx="1008063" cy="766763"/>
            <a:chOff x="7058025" y="534969"/>
            <a:chExt cx="1008063" cy="766763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03857">
              <a:off x="7456488" y="692132"/>
              <a:ext cx="609600" cy="609600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8025" y="534969"/>
              <a:ext cx="361950" cy="361950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00000">
              <a:off x="7543800" y="548306"/>
              <a:ext cx="180975" cy="180975"/>
            </a:xfrm>
            <a:prstGeom prst="rect">
              <a:avLst/>
            </a:prstGeom>
          </p:spPr>
        </p:pic>
      </p:grpSp>
      <p:sp>
        <p:nvSpPr>
          <p:cNvPr id="8" name="TextBox 5">
            <a:extLst>
              <a:ext uri="{FF2B5EF4-FFF2-40B4-BE49-F238E27FC236}">
                <a16:creationId xmlns:a16="http://schemas.microsoft.com/office/drawing/2014/main" id="{81CED095-32CE-44C6-ADB6-F86D3DC5DD9F}"/>
              </a:ext>
            </a:extLst>
          </p:cNvPr>
          <p:cNvSpPr txBox="1"/>
          <p:nvPr/>
        </p:nvSpPr>
        <p:spPr>
          <a:xfrm>
            <a:off x="379142" y="273359"/>
            <a:ext cx="10487378" cy="747088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mic Sans MS" panose="030F0702030302020204" pitchFamily="66" charset="0"/>
                <a:ea typeface="微軟正黑體" panose="020B0604030504040204" pitchFamily="34" charset="-120"/>
                <a:cs typeface="+mn-cs"/>
              </a:rPr>
              <a:t>7.12 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mic Sans MS" panose="030F0702030302020204" pitchFamily="66" charset="0"/>
                <a:ea typeface="微軟正黑體" panose="020B0604030504040204" pitchFamily="34" charset="-120"/>
                <a:cs typeface="+mn-cs"/>
              </a:rPr>
              <a:t>类和类的关系之练</a:t>
            </a:r>
            <a:r>
              <a:rPr kumimoji="0" lang="zh-TW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mic Sans MS" panose="030F0702030302020204" pitchFamily="66" charset="0"/>
                <a:ea typeface="微軟正黑體" panose="020B0604030504040204" pitchFamily="34" charset="-120"/>
                <a:cs typeface="+mn-cs"/>
              </a:rPr>
              <a:t>习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ED7D3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omic Sans MS" panose="030F0702030302020204" pitchFamily="66" charset="0"/>
              <a:ea typeface="微軟正黑體" panose="020B0604030504040204" pitchFamily="34" charset="-120"/>
              <a:cs typeface="+mn-cs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656245" y="5871315"/>
            <a:ext cx="379876" cy="379876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A5625CF9-A9B7-454A-B0D9-25808E94AE99}"/>
              </a:ext>
            </a:extLst>
          </p:cNvPr>
          <p:cNvSpPr/>
          <p:nvPr/>
        </p:nvSpPr>
        <p:spPr>
          <a:xfrm>
            <a:off x="5207000" y="468000"/>
            <a:ext cx="6121129" cy="400110"/>
          </a:xfrm>
          <a:prstGeom prst="rect">
            <a:avLst/>
          </a:prstGeom>
          <a:ln w="19050">
            <a:solidFill>
              <a:srgbClr val="FFFF99"/>
            </a:solidFill>
          </a:ln>
        </p:spPr>
        <p:txBody>
          <a:bodyPr wrap="square">
            <a:spAutoFit/>
          </a:bodyPr>
          <a:lstStyle/>
          <a:p>
            <a:pPr marL="628650" marR="0" lvl="0" indent="-628650" algn="just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任务：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模拟一个警车、小汽车、测速器之间的关系</a:t>
            </a:r>
            <a:r>
              <a:rPr kumimoji="0" lang="zh-TW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。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FFFF9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JhengHei" panose="020B0604030504040204" pitchFamily="34" charset="-120"/>
              <a:ea typeface="Microsoft JhengHei" panose="020B0604030504040204" pitchFamily="34" charset="-120"/>
              <a:cs typeface="+mn-cs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4287CD9B-3BA4-45C1-A9C4-B57713685BC0}"/>
              </a:ext>
            </a:extLst>
          </p:cNvPr>
          <p:cNvSpPr/>
          <p:nvPr/>
        </p:nvSpPr>
        <p:spPr>
          <a:xfrm>
            <a:off x="1078054" y="1213631"/>
            <a:ext cx="5766091" cy="4355896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package class_relation_1;</a:t>
            </a:r>
          </a:p>
          <a:p>
            <a:pPr marL="0" marR="0" lvl="0" indent="0" algn="l" defTabSz="914400" rtl="0" eaLnBrk="1" fontAlgn="auto" latinLnBrk="1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public class </a:t>
            </a:r>
            <a:r>
              <a: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Car </a:t>
            </a:r>
            <a:r>
              <a: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{</a:t>
            </a:r>
          </a:p>
          <a:p>
            <a:pPr marL="0" marR="0" lvl="0" indent="0" algn="l" defTabSz="914400" rtl="0" eaLnBrk="1" fontAlgn="auto" latinLnBrk="1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    //</a:t>
            </a:r>
            <a:r>
              <a:rPr kumimoji="0" lang="zh-TW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属性</a:t>
            </a:r>
            <a:r>
              <a: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--</a:t>
            </a:r>
            <a:r>
              <a:rPr kumimoji="0" lang="zh-TW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小汽车自己的速度，假设匀速直线运动</a:t>
            </a:r>
          </a:p>
          <a:p>
            <a:pPr marL="0" marR="0" lvl="0" indent="0" algn="l" defTabSz="914400" rtl="0" eaLnBrk="1" fontAlgn="auto" latinLnBrk="1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    </a:t>
            </a:r>
            <a:r>
              <a: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private</a:t>
            </a:r>
            <a:r>
              <a: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 int speed;</a:t>
            </a:r>
          </a:p>
          <a:p>
            <a:pPr marL="0" marR="0" lvl="0" indent="0" algn="l" defTabSz="914400" rtl="0" eaLnBrk="1" fontAlgn="auto" latinLnBrk="1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    //</a:t>
            </a:r>
            <a:r>
              <a:rPr kumimoji="0" lang="zh-TW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构造方法</a:t>
            </a:r>
          </a:p>
          <a:p>
            <a:pPr marL="0" marR="0" lvl="0" indent="0" algn="l" defTabSz="914400" rtl="0" eaLnBrk="1" fontAlgn="auto" latinLnBrk="1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    </a:t>
            </a:r>
            <a:r>
              <a: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public </a:t>
            </a:r>
            <a:r>
              <a: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Car()</a:t>
            </a:r>
            <a:r>
              <a: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{ }</a:t>
            </a:r>
          </a:p>
          <a:p>
            <a:pPr marL="0" marR="0" lvl="0" indent="0" algn="l" defTabSz="914400" rtl="0" eaLnBrk="1" fontAlgn="auto" latinLnBrk="1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    public </a:t>
            </a:r>
            <a:r>
              <a: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Car</a:t>
            </a:r>
            <a:r>
              <a: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( </a:t>
            </a:r>
            <a:r>
              <a: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int speed </a:t>
            </a:r>
            <a:r>
              <a: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){</a:t>
            </a:r>
          </a:p>
          <a:p>
            <a:pPr marL="0" marR="0" lvl="0" indent="0" algn="l" defTabSz="914400" rtl="0" eaLnBrk="1" fontAlgn="auto" latinLnBrk="1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        </a:t>
            </a:r>
            <a:r>
              <a:rPr kumimoji="0" lang="en-US" altLang="zh-TW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this.speed</a:t>
            </a:r>
            <a:r>
              <a: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 = speed;</a:t>
            </a:r>
          </a:p>
          <a:p>
            <a:pPr marL="0" marR="0" lvl="0" indent="0" algn="l" defTabSz="914400" rtl="0" eaLnBrk="1" fontAlgn="auto" latinLnBrk="1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    }</a:t>
            </a:r>
          </a:p>
          <a:p>
            <a:pPr marL="0" marR="0" lvl="0" indent="0" algn="l" defTabSz="914400" rtl="0" eaLnBrk="1" fontAlgn="auto" latinLnBrk="1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    //</a:t>
            </a:r>
            <a:r>
              <a:rPr kumimoji="0" lang="zh-TW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提供一个方法获取小汽车的速度</a:t>
            </a:r>
          </a:p>
          <a:p>
            <a:pPr marL="0" marR="0" lvl="0" indent="0" algn="l" defTabSz="914400" rtl="0" eaLnBrk="1" fontAlgn="auto" latinLnBrk="1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    </a:t>
            </a:r>
            <a:r>
              <a: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public</a:t>
            </a:r>
            <a:r>
              <a: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 int </a:t>
            </a:r>
            <a:r>
              <a:rPr kumimoji="0" lang="en-US" altLang="zh-TW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getSpeed</a:t>
            </a:r>
            <a:r>
              <a: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()</a:t>
            </a:r>
            <a:r>
              <a: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{</a:t>
            </a:r>
          </a:p>
          <a:p>
            <a:pPr marL="0" marR="0" lvl="0" indent="0" algn="l" defTabSz="914400" rtl="0" eaLnBrk="1" fontAlgn="auto" latinLnBrk="1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        return </a:t>
            </a:r>
            <a:r>
              <a:rPr kumimoji="0" lang="en-US" altLang="zh-TW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this.speed</a:t>
            </a:r>
            <a:r>
              <a: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;</a:t>
            </a:r>
          </a:p>
          <a:p>
            <a:pPr marL="0" marR="0" lvl="0" indent="0" algn="l" defTabSz="914400" rtl="0" eaLnBrk="1" fontAlgn="auto" latinLnBrk="1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    }</a:t>
            </a:r>
          </a:p>
          <a:p>
            <a:pPr marL="0" marR="0" lvl="0" indent="0" algn="l" defTabSz="914400" rtl="0" eaLnBrk="1" fontAlgn="auto" latinLnBrk="1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}</a:t>
            </a:r>
          </a:p>
        </p:txBody>
      </p:sp>
      <p:sp>
        <p:nvSpPr>
          <p:cNvPr id="16" name="左中括弧 15">
            <a:extLst>
              <a:ext uri="{FF2B5EF4-FFF2-40B4-BE49-F238E27FC236}">
                <a16:creationId xmlns:a16="http://schemas.microsoft.com/office/drawing/2014/main" id="{F7591C0A-F6A3-4004-B2F9-7A1ABFE80250}"/>
              </a:ext>
            </a:extLst>
          </p:cNvPr>
          <p:cNvSpPr/>
          <p:nvPr/>
        </p:nvSpPr>
        <p:spPr>
          <a:xfrm>
            <a:off x="692378" y="1740809"/>
            <a:ext cx="373905" cy="3676318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7" name="左中括弧 16">
            <a:extLst>
              <a:ext uri="{FF2B5EF4-FFF2-40B4-BE49-F238E27FC236}">
                <a16:creationId xmlns:a16="http://schemas.microsoft.com/office/drawing/2014/main" id="{5546F16D-CDED-4F5B-8EA2-D56736D1293E}"/>
              </a:ext>
            </a:extLst>
          </p:cNvPr>
          <p:cNvSpPr/>
          <p:nvPr/>
        </p:nvSpPr>
        <p:spPr>
          <a:xfrm>
            <a:off x="956745" y="3283527"/>
            <a:ext cx="373905" cy="595746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8" name="左中括弧 17">
            <a:extLst>
              <a:ext uri="{FF2B5EF4-FFF2-40B4-BE49-F238E27FC236}">
                <a16:creationId xmlns:a16="http://schemas.microsoft.com/office/drawing/2014/main" id="{60FBA51C-E17A-41C1-878A-8B2EAB084D14}"/>
              </a:ext>
            </a:extLst>
          </p:cNvPr>
          <p:cNvSpPr/>
          <p:nvPr/>
        </p:nvSpPr>
        <p:spPr>
          <a:xfrm>
            <a:off x="957526" y="4500000"/>
            <a:ext cx="373905" cy="595746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62F06AE-D2FE-4610-8E18-842BAE5C617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10000"/>
                    </a14:imgEffect>
                    <a14:imgEffect>
                      <a14:brightnessContrast bright="30000" contras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0205" y="1036628"/>
            <a:ext cx="6680339" cy="5084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178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500"/>
                            </p:stCondLst>
                            <p:childTnLst>
                              <p:par>
                                <p:cTn id="5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1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"/>
                            </p:stCondLst>
                            <p:childTnLst>
                              <p:par>
                                <p:cTn id="7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1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000"/>
                            </p:stCondLst>
                            <p:childTnLst>
                              <p:par>
                                <p:cTn id="7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1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500"/>
                            </p:stCondLst>
                            <p:childTnLst>
                              <p:par>
                                <p:cTn id="7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6" grpId="0" animBg="1"/>
      <p:bldP spid="17" grpId="0" animBg="1"/>
      <p:bldP spid="18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5D09AD1A-345F-4DBC-B633-6ECD484106A8}"/>
              </a:ext>
            </a:extLst>
          </p:cNvPr>
          <p:cNvGrpSpPr/>
          <p:nvPr/>
        </p:nvGrpSpPr>
        <p:grpSpPr>
          <a:xfrm>
            <a:off x="10913737" y="328451"/>
            <a:ext cx="1008063" cy="766763"/>
            <a:chOff x="7058025" y="534969"/>
            <a:chExt cx="1008063" cy="766763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03857">
              <a:off x="7456488" y="692132"/>
              <a:ext cx="609600" cy="609600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8025" y="534969"/>
              <a:ext cx="361950" cy="361950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00000">
              <a:off x="7543800" y="548306"/>
              <a:ext cx="180975" cy="180975"/>
            </a:xfrm>
            <a:prstGeom prst="rect">
              <a:avLst/>
            </a:prstGeom>
          </p:spPr>
        </p:pic>
      </p:grpSp>
      <p:sp>
        <p:nvSpPr>
          <p:cNvPr id="8" name="TextBox 5">
            <a:extLst>
              <a:ext uri="{FF2B5EF4-FFF2-40B4-BE49-F238E27FC236}">
                <a16:creationId xmlns:a16="http://schemas.microsoft.com/office/drawing/2014/main" id="{81CED095-32CE-44C6-ADB6-F86D3DC5DD9F}"/>
              </a:ext>
            </a:extLst>
          </p:cNvPr>
          <p:cNvSpPr txBox="1"/>
          <p:nvPr/>
        </p:nvSpPr>
        <p:spPr>
          <a:xfrm>
            <a:off x="379142" y="273359"/>
            <a:ext cx="10487378" cy="747088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mic Sans MS" panose="030F0702030302020204" pitchFamily="66" charset="0"/>
                <a:ea typeface="微軟正黑體" panose="020B0604030504040204" pitchFamily="34" charset="-120"/>
                <a:cs typeface="+mn-cs"/>
              </a:rPr>
              <a:t>7.12 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mic Sans MS" panose="030F0702030302020204" pitchFamily="66" charset="0"/>
                <a:ea typeface="微軟正黑體" panose="020B0604030504040204" pitchFamily="34" charset="-120"/>
                <a:cs typeface="+mn-cs"/>
              </a:rPr>
              <a:t>类和类的关系之练</a:t>
            </a:r>
            <a:r>
              <a:rPr kumimoji="0" lang="zh-TW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mic Sans MS" panose="030F0702030302020204" pitchFamily="66" charset="0"/>
                <a:ea typeface="微軟正黑體" panose="020B0604030504040204" pitchFamily="34" charset="-120"/>
                <a:cs typeface="+mn-cs"/>
              </a:rPr>
              <a:t>习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ED7D3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omic Sans MS" panose="030F0702030302020204" pitchFamily="66" charset="0"/>
              <a:ea typeface="微軟正黑體" panose="020B0604030504040204" pitchFamily="34" charset="-120"/>
              <a:cs typeface="+mn-cs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656245" y="5871315"/>
            <a:ext cx="379876" cy="379876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A5625CF9-A9B7-454A-B0D9-25808E94AE99}"/>
              </a:ext>
            </a:extLst>
          </p:cNvPr>
          <p:cNvSpPr/>
          <p:nvPr/>
        </p:nvSpPr>
        <p:spPr>
          <a:xfrm>
            <a:off x="5207000" y="468000"/>
            <a:ext cx="6121129" cy="400110"/>
          </a:xfrm>
          <a:prstGeom prst="rect">
            <a:avLst/>
          </a:prstGeom>
          <a:ln w="19050">
            <a:solidFill>
              <a:srgbClr val="FFFF99"/>
            </a:solidFill>
          </a:ln>
        </p:spPr>
        <p:txBody>
          <a:bodyPr wrap="square">
            <a:spAutoFit/>
          </a:bodyPr>
          <a:lstStyle/>
          <a:p>
            <a:pPr marL="628650" marR="0" lvl="0" indent="-628650" algn="just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任务：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模拟一个警车、小汽车、测速器之间的关系</a:t>
            </a:r>
            <a:r>
              <a:rPr kumimoji="0" lang="zh-TW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。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FFFF9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JhengHei" panose="020B0604030504040204" pitchFamily="34" charset="-120"/>
              <a:ea typeface="Microsoft JhengHei" panose="020B0604030504040204" pitchFamily="34" charset="-120"/>
              <a:cs typeface="+mn-cs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4287CD9B-3BA4-45C1-A9C4-B57713685BC0}"/>
              </a:ext>
            </a:extLst>
          </p:cNvPr>
          <p:cNvSpPr/>
          <p:nvPr/>
        </p:nvSpPr>
        <p:spPr>
          <a:xfrm>
            <a:off x="715586" y="1213631"/>
            <a:ext cx="4341324" cy="407880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package class_relation_1;</a:t>
            </a:r>
          </a:p>
          <a:p>
            <a:pPr marL="0" marR="0" lvl="0" indent="0" algn="l" defTabSz="914400" rtl="0" eaLnBrk="1" fontAlgn="auto" latinLnBrk="1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public class </a:t>
            </a:r>
            <a:r>
              <a:rPr kumimoji="0" lang="en-US" altLang="zh-TW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PoliceCar</a:t>
            </a: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 {</a:t>
            </a:r>
          </a:p>
          <a:p>
            <a:pPr marL="0" marR="0" lvl="0" indent="0" algn="l" defTabSz="914400" rtl="0" eaLnBrk="1" fontAlgn="auto" latinLnBrk="1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    //</a:t>
            </a: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属性</a:t>
            </a:r>
          </a:p>
          <a:p>
            <a:pPr marL="0" marR="0" lvl="0" indent="0" algn="l" defTabSz="914400" rtl="0" eaLnBrk="1" fontAlgn="auto" latinLnBrk="1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    </a:t>
            </a: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private </a:t>
            </a: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int speed;  //</a:t>
            </a: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警车自己的速度</a:t>
            </a:r>
          </a:p>
          <a:p>
            <a:pPr marL="0" marR="0" lvl="0" indent="0" algn="l" defTabSz="914400" rtl="0" eaLnBrk="1" fontAlgn="auto" latinLnBrk="1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    </a:t>
            </a: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//</a:t>
            </a: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构造方法</a:t>
            </a:r>
          </a:p>
          <a:p>
            <a:pPr marL="0" marR="0" lvl="0" indent="0" algn="l" defTabSz="914400" rtl="0" eaLnBrk="1" fontAlgn="auto" latinLnBrk="1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    </a:t>
            </a: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public </a:t>
            </a:r>
            <a:r>
              <a:rPr kumimoji="0" lang="en-US" altLang="zh-TW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PoliceCar</a:t>
            </a: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()</a:t>
            </a: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{ }</a:t>
            </a:r>
          </a:p>
          <a:p>
            <a:pPr marL="0" marR="0" lvl="0" indent="0" algn="l" defTabSz="914400" rtl="0" eaLnBrk="1" fontAlgn="auto" latinLnBrk="1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    public </a:t>
            </a:r>
            <a:r>
              <a:rPr kumimoji="0" lang="en-US" altLang="zh-TW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PoliceCar</a:t>
            </a: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( </a:t>
            </a: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int speed </a:t>
            </a: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){</a:t>
            </a:r>
          </a:p>
          <a:p>
            <a:pPr marL="0" marR="0" lvl="0" indent="0" algn="l" defTabSz="914400" rtl="0" eaLnBrk="1" fontAlgn="auto" latinLnBrk="1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        </a:t>
            </a:r>
            <a:r>
              <a:rPr kumimoji="0" lang="en-US" altLang="zh-TW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this.speed</a:t>
            </a: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 = speed;</a:t>
            </a:r>
          </a:p>
          <a:p>
            <a:pPr marL="0" marR="0" lvl="0" indent="0" algn="l" defTabSz="914400" rtl="0" eaLnBrk="1" fontAlgn="auto" latinLnBrk="1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    }</a:t>
            </a:r>
          </a:p>
          <a:p>
            <a:pPr marL="0" marR="0" lvl="0" indent="0" algn="l" defTabSz="914400" rtl="0" eaLnBrk="1" fontAlgn="auto" latinLnBrk="1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    //</a:t>
            </a: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方法</a:t>
            </a:r>
          </a:p>
          <a:p>
            <a:pPr marL="0" marR="0" lvl="0" indent="0" algn="l" defTabSz="914400" rtl="0" eaLnBrk="1" fontAlgn="auto" latinLnBrk="1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    </a:t>
            </a: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//</a:t>
            </a: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警车追击小汽车</a:t>
            </a: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(</a:t>
            </a: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依赖关系</a:t>
            </a: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)</a:t>
            </a:r>
          </a:p>
          <a:p>
            <a:pPr marL="0" marR="0" lvl="0" indent="0" algn="l" defTabSz="914400" rtl="0" eaLnBrk="1" fontAlgn="auto" latinLnBrk="1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    public </a:t>
            </a: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void</a:t>
            </a: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 </a:t>
            </a: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chase</a:t>
            </a: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( </a:t>
            </a: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Car </a:t>
            </a:r>
            <a:r>
              <a:rPr kumimoji="0" lang="en-US" altLang="zh-TW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car</a:t>
            </a: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 </a:t>
            </a: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){</a:t>
            </a:r>
          </a:p>
          <a:p>
            <a:pPr marL="0" marR="0" lvl="0" indent="0" algn="l" defTabSz="914400" rtl="0" eaLnBrk="1" fontAlgn="auto" latinLnBrk="1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        //</a:t>
            </a: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获取小汽车速度</a:t>
            </a:r>
          </a:p>
          <a:p>
            <a:pPr marL="0" marR="0" lvl="0" indent="0" algn="l" defTabSz="914400" rtl="0" eaLnBrk="1" fontAlgn="auto" latinLnBrk="1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        </a:t>
            </a: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int </a:t>
            </a:r>
            <a:r>
              <a:rPr kumimoji="0" lang="en-US" altLang="zh-TW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carSpeed</a:t>
            </a: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 = </a:t>
            </a:r>
            <a:r>
              <a:rPr kumimoji="0" lang="en-US" altLang="zh-TW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car.</a:t>
            </a:r>
            <a:r>
              <a:rPr kumimoji="0" lang="en-US" altLang="zh-TW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getSpeed</a:t>
            </a: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()</a:t>
            </a: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;</a:t>
            </a:r>
          </a:p>
          <a:p>
            <a:pPr marL="0" marR="0" lvl="0" indent="0" algn="l" defTabSz="914400" rtl="0" eaLnBrk="1" fontAlgn="auto" latinLnBrk="1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JhengHei" panose="020B0604030504040204" pitchFamily="34" charset="-120"/>
              <a:ea typeface="Microsoft JhengHei" panose="020B0604030504040204" pitchFamily="34" charset="-120"/>
              <a:cs typeface="+mn-cs"/>
            </a:endParaRPr>
          </a:p>
        </p:txBody>
      </p:sp>
      <p:sp>
        <p:nvSpPr>
          <p:cNvPr id="16" name="左中括弧 15">
            <a:extLst>
              <a:ext uri="{FF2B5EF4-FFF2-40B4-BE49-F238E27FC236}">
                <a16:creationId xmlns:a16="http://schemas.microsoft.com/office/drawing/2014/main" id="{F7591C0A-F6A3-4004-B2F9-7A1ABFE80250}"/>
              </a:ext>
            </a:extLst>
          </p:cNvPr>
          <p:cNvSpPr/>
          <p:nvPr/>
        </p:nvSpPr>
        <p:spPr>
          <a:xfrm>
            <a:off x="329909" y="1662545"/>
            <a:ext cx="373905" cy="3754582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7" name="左中括弧 16">
            <a:extLst>
              <a:ext uri="{FF2B5EF4-FFF2-40B4-BE49-F238E27FC236}">
                <a16:creationId xmlns:a16="http://schemas.microsoft.com/office/drawing/2014/main" id="{5546F16D-CDED-4F5B-8EA2-D56736D1293E}"/>
              </a:ext>
            </a:extLst>
          </p:cNvPr>
          <p:cNvSpPr/>
          <p:nvPr/>
        </p:nvSpPr>
        <p:spPr>
          <a:xfrm>
            <a:off x="594276" y="3060000"/>
            <a:ext cx="373905" cy="576000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8" name="左中括弧 17">
            <a:extLst>
              <a:ext uri="{FF2B5EF4-FFF2-40B4-BE49-F238E27FC236}">
                <a16:creationId xmlns:a16="http://schemas.microsoft.com/office/drawing/2014/main" id="{60FBA51C-E17A-41C1-878A-8B2EAB084D14}"/>
              </a:ext>
            </a:extLst>
          </p:cNvPr>
          <p:cNvSpPr/>
          <p:nvPr/>
        </p:nvSpPr>
        <p:spPr>
          <a:xfrm>
            <a:off x="595057" y="4500000"/>
            <a:ext cx="373905" cy="889418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CB5B9EBD-134A-4332-8E43-A98048BF209E}"/>
              </a:ext>
            </a:extLst>
          </p:cNvPr>
          <p:cNvSpPr/>
          <p:nvPr/>
        </p:nvSpPr>
        <p:spPr>
          <a:xfrm>
            <a:off x="5426270" y="1515418"/>
            <a:ext cx="6564274" cy="4579801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        //</a:t>
            </a: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比较两车速度</a:t>
            </a:r>
          </a:p>
          <a:p>
            <a:pPr marL="0" marR="0" lvl="0" indent="0" algn="l" defTabSz="914400" rtl="0" eaLnBrk="1" fontAlgn="auto" latinLnBrk="1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        </a:t>
            </a: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if( </a:t>
            </a:r>
            <a:r>
              <a:rPr kumimoji="0" lang="en-US" altLang="zh-TW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this.speed</a:t>
            </a: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 &gt; </a:t>
            </a:r>
            <a:r>
              <a:rPr kumimoji="0" lang="en-US" altLang="zh-TW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carSpeed</a:t>
            </a: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 ){  //</a:t>
            </a: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可以追到</a:t>
            </a:r>
          </a:p>
          <a:p>
            <a:pPr marL="0" marR="0" lvl="0" indent="0" algn="l" defTabSz="914400" rtl="0" eaLnBrk="1" fontAlgn="auto" latinLnBrk="1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            </a:t>
            </a:r>
            <a:r>
              <a:rPr kumimoji="0" lang="en-US" altLang="zh-TW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System.out.println</a:t>
            </a: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( "</a:t>
            </a: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警车开始追击</a:t>
            </a: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" );</a:t>
            </a:r>
          </a:p>
          <a:p>
            <a:pPr marL="0" marR="0" lvl="0" indent="0" algn="l" defTabSz="914400" rtl="0" eaLnBrk="1" fontAlgn="auto" latinLnBrk="1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            int time = 100/( </a:t>
            </a:r>
            <a:r>
              <a:rPr kumimoji="0" lang="en-US" altLang="zh-TW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this.speed</a:t>
            </a: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 - </a:t>
            </a:r>
            <a:r>
              <a:rPr kumimoji="0" lang="en-US" altLang="zh-TW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carSpeed</a:t>
            </a: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 );  //</a:t>
            </a: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追击时间</a:t>
            </a:r>
            <a:endParaRPr kumimoji="0" lang="en-US" altLang="zh-TW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JhengHei" panose="020B0604030504040204" pitchFamily="34" charset="-120"/>
              <a:ea typeface="Microsoft JhengHei" panose="020B0604030504040204" pitchFamily="34" charset="-120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            </a:t>
            </a: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try {</a:t>
            </a:r>
          </a:p>
          <a:p>
            <a:pPr marL="0" marR="0" lvl="0" indent="0" algn="l" defTabSz="914400" rtl="0" eaLnBrk="1" fontAlgn="auto" latinLnBrk="1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                </a:t>
            </a:r>
            <a:r>
              <a:rPr kumimoji="0" lang="en-US" altLang="zh-TW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Thread.sleep</a:t>
            </a: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( 3000 );  //</a:t>
            </a: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编译时异常</a:t>
            </a:r>
          </a:p>
          <a:p>
            <a:pPr marL="0" marR="0" lvl="0" indent="0" algn="l" defTabSz="914400" rtl="0" eaLnBrk="1" fontAlgn="auto" latinLnBrk="1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            </a:t>
            </a: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} catch( Exception e ){</a:t>
            </a:r>
          </a:p>
          <a:p>
            <a:pPr marL="0" marR="0" lvl="0" indent="0" algn="l" defTabSz="914400" rtl="0" eaLnBrk="1" fontAlgn="auto" latinLnBrk="1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                </a:t>
            </a:r>
            <a:r>
              <a:rPr kumimoji="0" lang="en-US" altLang="zh-TW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e.printStackTrace</a:t>
            </a: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();</a:t>
            </a:r>
          </a:p>
          <a:p>
            <a:pPr marL="0" marR="0" lvl="0" indent="0" algn="l" defTabSz="914400" rtl="0" eaLnBrk="1" fontAlgn="auto" latinLnBrk="1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            }</a:t>
            </a:r>
          </a:p>
          <a:p>
            <a:pPr marL="0" marR="0" lvl="0" indent="0" algn="l" defTabSz="914400" rtl="0" eaLnBrk="1" fontAlgn="auto" latinLnBrk="1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            </a:t>
            </a:r>
            <a:r>
              <a:rPr kumimoji="0" lang="en-US" altLang="zh-TW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System.out.println</a:t>
            </a: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( "</a:t>
            </a: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小样儿跑了你啦，经过 </a:t>
            </a: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"</a:t>
            </a:r>
            <a:b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</a:b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                                                  + time + "</a:t>
            </a: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秒追到啦</a:t>
            </a: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" );</a:t>
            </a:r>
          </a:p>
          <a:p>
            <a:pPr marL="0" marR="0" lvl="0" indent="0" algn="l" defTabSz="914400" rtl="0" eaLnBrk="1" fontAlgn="auto" latinLnBrk="1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        }else{  //</a:t>
            </a: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追不到啦</a:t>
            </a:r>
          </a:p>
          <a:p>
            <a:pPr marL="0" marR="0" lvl="0" indent="0" algn="l" defTabSz="914400" rtl="0" eaLnBrk="1" fontAlgn="auto" latinLnBrk="1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            </a:t>
            </a:r>
            <a:r>
              <a:rPr kumimoji="0" lang="en-US" altLang="zh-TW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System.out.println</a:t>
            </a: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( "</a:t>
            </a: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小汽车飞的太快啦，望尘莫及</a:t>
            </a: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" );</a:t>
            </a:r>
          </a:p>
          <a:p>
            <a:pPr marL="0" marR="0" lvl="0" indent="0" algn="l" defTabSz="914400" rtl="0" eaLnBrk="1" fontAlgn="auto" latinLnBrk="1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        }</a:t>
            </a:r>
          </a:p>
          <a:p>
            <a:pPr marL="0" marR="0" lvl="0" indent="0" algn="l" defTabSz="914400" rtl="0" eaLnBrk="1" fontAlgn="auto" latinLnBrk="1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    }</a:t>
            </a:r>
          </a:p>
          <a:p>
            <a:pPr marL="0" marR="0" lvl="0" indent="0" algn="l" defTabSz="914400" rtl="0" eaLnBrk="1" fontAlgn="auto" latinLnBrk="1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}</a:t>
            </a:r>
          </a:p>
        </p:txBody>
      </p:sp>
      <p:sp>
        <p:nvSpPr>
          <p:cNvPr id="19" name="左中括弧 18">
            <a:extLst>
              <a:ext uri="{FF2B5EF4-FFF2-40B4-BE49-F238E27FC236}">
                <a16:creationId xmlns:a16="http://schemas.microsoft.com/office/drawing/2014/main" id="{8FA272E8-53DA-4803-B52A-0CF2C435B323}"/>
              </a:ext>
            </a:extLst>
          </p:cNvPr>
          <p:cNvSpPr/>
          <p:nvPr/>
        </p:nvSpPr>
        <p:spPr>
          <a:xfrm>
            <a:off x="5040594" y="1213631"/>
            <a:ext cx="381368" cy="4688405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0" name="左中括弧 19">
            <a:extLst>
              <a:ext uri="{FF2B5EF4-FFF2-40B4-BE49-F238E27FC236}">
                <a16:creationId xmlns:a16="http://schemas.microsoft.com/office/drawing/2014/main" id="{8D6A0633-AE02-42B3-B93D-868478D3A735}"/>
              </a:ext>
            </a:extLst>
          </p:cNvPr>
          <p:cNvSpPr/>
          <p:nvPr/>
        </p:nvSpPr>
        <p:spPr>
          <a:xfrm>
            <a:off x="5304961" y="1159996"/>
            <a:ext cx="381368" cy="4437240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1" name="左中括弧 20">
            <a:extLst>
              <a:ext uri="{FF2B5EF4-FFF2-40B4-BE49-F238E27FC236}">
                <a16:creationId xmlns:a16="http://schemas.microsoft.com/office/drawing/2014/main" id="{B031DE00-D525-4391-89A9-39AFFDB14644}"/>
              </a:ext>
            </a:extLst>
          </p:cNvPr>
          <p:cNvSpPr/>
          <p:nvPr/>
        </p:nvSpPr>
        <p:spPr>
          <a:xfrm>
            <a:off x="5508000" y="1935781"/>
            <a:ext cx="381368" cy="2802473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65BDDBE-6650-4482-A879-02285EBE3D5F}"/>
              </a:ext>
            </a:extLst>
          </p:cNvPr>
          <p:cNvSpPr/>
          <p:nvPr/>
        </p:nvSpPr>
        <p:spPr>
          <a:xfrm>
            <a:off x="216000" y="5292436"/>
            <a:ext cx="771033" cy="277091"/>
          </a:xfrm>
          <a:prstGeom prst="rect">
            <a:avLst/>
          </a:prstGeom>
          <a:solidFill>
            <a:srgbClr val="0030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97165E8-659B-42EE-AC65-AEEAAE5436BD}"/>
              </a:ext>
            </a:extLst>
          </p:cNvPr>
          <p:cNvSpPr/>
          <p:nvPr/>
        </p:nvSpPr>
        <p:spPr>
          <a:xfrm>
            <a:off x="4795418" y="1011382"/>
            <a:ext cx="936000" cy="277091"/>
          </a:xfrm>
          <a:prstGeom prst="rect">
            <a:avLst/>
          </a:prstGeom>
          <a:solidFill>
            <a:srgbClr val="0151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3" name="左中括弧 22">
            <a:extLst>
              <a:ext uri="{FF2B5EF4-FFF2-40B4-BE49-F238E27FC236}">
                <a16:creationId xmlns:a16="http://schemas.microsoft.com/office/drawing/2014/main" id="{33A7FA6A-BFB6-4DB0-9797-285FCAEBEBD2}"/>
              </a:ext>
            </a:extLst>
          </p:cNvPr>
          <p:cNvSpPr/>
          <p:nvPr/>
        </p:nvSpPr>
        <p:spPr>
          <a:xfrm>
            <a:off x="5508000" y="4807528"/>
            <a:ext cx="381368" cy="540328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4" name="左中括弧 23">
            <a:extLst>
              <a:ext uri="{FF2B5EF4-FFF2-40B4-BE49-F238E27FC236}">
                <a16:creationId xmlns:a16="http://schemas.microsoft.com/office/drawing/2014/main" id="{908DF499-9DA9-4264-B5E3-04CA947BD319}"/>
              </a:ext>
            </a:extLst>
          </p:cNvPr>
          <p:cNvSpPr/>
          <p:nvPr/>
        </p:nvSpPr>
        <p:spPr>
          <a:xfrm>
            <a:off x="5724000" y="2808000"/>
            <a:ext cx="381368" cy="522000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5" name="左中括弧 24">
            <a:extLst>
              <a:ext uri="{FF2B5EF4-FFF2-40B4-BE49-F238E27FC236}">
                <a16:creationId xmlns:a16="http://schemas.microsoft.com/office/drawing/2014/main" id="{13D08510-5DCE-43D5-8DB5-1C9BAFFCEBC1}"/>
              </a:ext>
            </a:extLst>
          </p:cNvPr>
          <p:cNvSpPr/>
          <p:nvPr/>
        </p:nvSpPr>
        <p:spPr>
          <a:xfrm>
            <a:off x="5724000" y="3384000"/>
            <a:ext cx="381368" cy="540000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0AC42A7-214D-4B39-B849-670D15A007A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10000"/>
                    </a14:imgEffect>
                    <a14:imgEffect>
                      <a14:brightnessContrast bright="30000" contras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182" y="0"/>
            <a:ext cx="50147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775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500"/>
                            </p:stCondLst>
                            <p:childTnLst>
                              <p:par>
                                <p:cTn id="5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1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1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"/>
                            </p:stCondLst>
                            <p:childTnLst>
                              <p:par>
                                <p:cTn id="7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1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00"/>
                            </p:stCondLst>
                            <p:childTnLst>
                              <p:par>
                                <p:cTn id="8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1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1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00"/>
                            </p:stCondLst>
                            <p:childTnLst>
                              <p:par>
                                <p:cTn id="8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000"/>
                            </p:stCondLst>
                            <p:childTnLst>
                              <p:par>
                                <p:cTn id="9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1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500"/>
                            </p:stCondLst>
                            <p:childTnLst>
                              <p:par>
                                <p:cTn id="9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500"/>
                            </p:stCondLst>
                            <p:childTnLst>
                              <p:par>
                                <p:cTn id="10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000"/>
                            </p:stCondLst>
                            <p:childTnLst>
                              <p:par>
                                <p:cTn id="1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1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1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2500"/>
                            </p:stCondLst>
                            <p:childTnLst>
                              <p:par>
                                <p:cTn id="12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9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500"/>
                            </p:stCondLst>
                            <p:childTnLst>
                              <p:par>
                                <p:cTn id="1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3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8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500"/>
                            </p:stCondLst>
                            <p:childTnLst>
                              <p:par>
                                <p:cTn id="14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2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6" dur="500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>
                            <p:stCondLst>
                              <p:cond delay="1500"/>
                            </p:stCondLst>
                            <p:childTnLst>
                              <p:par>
                                <p:cTn id="14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2000"/>
                            </p:stCondLst>
                            <p:childTnLst>
                              <p:par>
                                <p:cTn id="15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4" dur="500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2500"/>
                            </p:stCondLst>
                            <p:childTnLst>
                              <p:par>
                                <p:cTn id="15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8" dur="500"/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>
                            <p:stCondLst>
                              <p:cond delay="3000"/>
                            </p:stCondLst>
                            <p:childTnLst>
                              <p:par>
                                <p:cTn id="16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7" dur="500"/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2" dur="500"/>
                                        <p:tgtEl>
                                          <p:spTgt spid="1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3" grpId="0" animBg="1"/>
      <p:bldP spid="24" grpId="0" animBg="1"/>
      <p:bldP spid="25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5D09AD1A-345F-4DBC-B633-6ECD484106A8}"/>
              </a:ext>
            </a:extLst>
          </p:cNvPr>
          <p:cNvGrpSpPr/>
          <p:nvPr/>
        </p:nvGrpSpPr>
        <p:grpSpPr>
          <a:xfrm>
            <a:off x="10913737" y="328451"/>
            <a:ext cx="1008063" cy="766763"/>
            <a:chOff x="7058025" y="534969"/>
            <a:chExt cx="1008063" cy="766763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03857">
              <a:off x="7456488" y="692132"/>
              <a:ext cx="609600" cy="609600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8025" y="534969"/>
              <a:ext cx="361950" cy="361950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00000">
              <a:off x="7543800" y="548306"/>
              <a:ext cx="180975" cy="180975"/>
            </a:xfrm>
            <a:prstGeom prst="rect">
              <a:avLst/>
            </a:prstGeom>
          </p:spPr>
        </p:pic>
      </p:grpSp>
      <p:sp>
        <p:nvSpPr>
          <p:cNvPr id="8" name="TextBox 5">
            <a:extLst>
              <a:ext uri="{FF2B5EF4-FFF2-40B4-BE49-F238E27FC236}">
                <a16:creationId xmlns:a16="http://schemas.microsoft.com/office/drawing/2014/main" id="{81CED095-32CE-44C6-ADB6-F86D3DC5DD9F}"/>
              </a:ext>
            </a:extLst>
          </p:cNvPr>
          <p:cNvSpPr txBox="1"/>
          <p:nvPr/>
        </p:nvSpPr>
        <p:spPr>
          <a:xfrm>
            <a:off x="379142" y="273359"/>
            <a:ext cx="10487378" cy="747088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mic Sans MS" panose="030F0702030302020204" pitchFamily="66" charset="0"/>
                <a:ea typeface="微軟正黑體" panose="020B0604030504040204" pitchFamily="34" charset="-120"/>
                <a:cs typeface="+mn-cs"/>
              </a:rPr>
              <a:t>7.12 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mic Sans MS" panose="030F0702030302020204" pitchFamily="66" charset="0"/>
                <a:ea typeface="微軟正黑體" panose="020B0604030504040204" pitchFamily="34" charset="-120"/>
                <a:cs typeface="+mn-cs"/>
              </a:rPr>
              <a:t>类和类的关系之练</a:t>
            </a:r>
            <a:r>
              <a:rPr kumimoji="0" lang="zh-TW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mic Sans MS" panose="030F0702030302020204" pitchFamily="66" charset="0"/>
                <a:ea typeface="微軟正黑體" panose="020B0604030504040204" pitchFamily="34" charset="-120"/>
                <a:cs typeface="+mn-cs"/>
              </a:rPr>
              <a:t>习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ED7D3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omic Sans MS" panose="030F0702030302020204" pitchFamily="66" charset="0"/>
              <a:ea typeface="微軟正黑體" panose="020B0604030504040204" pitchFamily="34" charset="-120"/>
              <a:cs typeface="+mn-cs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656245" y="5871315"/>
            <a:ext cx="379876" cy="379876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A5625CF9-A9B7-454A-B0D9-25808E94AE99}"/>
              </a:ext>
            </a:extLst>
          </p:cNvPr>
          <p:cNvSpPr/>
          <p:nvPr/>
        </p:nvSpPr>
        <p:spPr>
          <a:xfrm>
            <a:off x="5207000" y="468000"/>
            <a:ext cx="6121129" cy="400110"/>
          </a:xfrm>
          <a:prstGeom prst="rect">
            <a:avLst/>
          </a:prstGeom>
          <a:ln w="19050">
            <a:solidFill>
              <a:srgbClr val="FFFF99"/>
            </a:solidFill>
          </a:ln>
        </p:spPr>
        <p:txBody>
          <a:bodyPr wrap="square">
            <a:spAutoFit/>
          </a:bodyPr>
          <a:lstStyle/>
          <a:p>
            <a:pPr marL="628650" marR="0" lvl="0" indent="-628650" algn="just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任务：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模拟一个警车、小汽车、测速器之间的关系</a:t>
            </a:r>
            <a:r>
              <a:rPr kumimoji="0" lang="zh-TW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。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FFFF9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JhengHei" panose="020B0604030504040204" pitchFamily="34" charset="-120"/>
              <a:ea typeface="Microsoft JhengHei" panose="020B0604030504040204" pitchFamily="34" charset="-120"/>
              <a:cs typeface="+mn-cs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4287CD9B-3BA4-45C1-A9C4-B57713685BC0}"/>
              </a:ext>
            </a:extLst>
          </p:cNvPr>
          <p:cNvSpPr/>
          <p:nvPr/>
        </p:nvSpPr>
        <p:spPr>
          <a:xfrm>
            <a:off x="715585" y="1213631"/>
            <a:ext cx="4589375" cy="503756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package class_relation_1;</a:t>
            </a:r>
          </a:p>
          <a:p>
            <a:pPr marL="0" marR="0" lvl="0" indent="0" algn="l" defTabSz="914400" rtl="0" eaLnBrk="1" fontAlgn="auto" latinLnBrk="1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public class </a:t>
            </a: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Velometer </a:t>
            </a: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{</a:t>
            </a:r>
          </a:p>
          <a:p>
            <a:pPr marL="0" marR="0" lvl="0" indent="0" algn="l" defTabSz="914400" rtl="0" eaLnBrk="1" fontAlgn="auto" latinLnBrk="1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    //</a:t>
            </a: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属性</a:t>
            </a:r>
            <a:endParaRPr kumimoji="0" lang="en-US" altLang="zh-TW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JhengHei" panose="020B0604030504040204" pitchFamily="34" charset="-120"/>
              <a:ea typeface="Microsoft JhengHei" panose="020B0604030504040204" pitchFamily="34" charset="-120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    </a:t>
            </a: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//</a:t>
            </a: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测速器规定好的标准时间</a:t>
            </a:r>
          </a:p>
          <a:p>
            <a:pPr marL="0" marR="0" lvl="0" indent="0" algn="l" defTabSz="914400" rtl="0" eaLnBrk="1" fontAlgn="auto" latinLnBrk="1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    </a:t>
            </a: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private</a:t>
            </a: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 int </a:t>
            </a:r>
            <a:r>
              <a:rPr kumimoji="0" lang="en-US" altLang="zh-TW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standardTime</a:t>
            </a: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;  </a:t>
            </a:r>
            <a:endParaRPr kumimoji="0" lang="zh-TW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JhengHei" panose="020B0604030504040204" pitchFamily="34" charset="-120"/>
              <a:ea typeface="Microsoft JhengHei" panose="020B0604030504040204" pitchFamily="34" charset="-120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    </a:t>
            </a: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//</a:t>
            </a: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构造方法</a:t>
            </a:r>
          </a:p>
          <a:p>
            <a:pPr marL="0" marR="0" lvl="0" indent="0" algn="l" defTabSz="914400" rtl="0" eaLnBrk="1" fontAlgn="auto" latinLnBrk="1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    </a:t>
            </a: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public </a:t>
            </a: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Velometer()</a:t>
            </a: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{ }</a:t>
            </a:r>
          </a:p>
          <a:p>
            <a:pPr marL="0" marR="0" lvl="0" indent="0" algn="l" defTabSz="914400" rtl="0" eaLnBrk="1" fontAlgn="auto" latinLnBrk="1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    public </a:t>
            </a: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Velometer</a:t>
            </a: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( </a:t>
            </a: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int </a:t>
            </a:r>
            <a:r>
              <a:rPr kumimoji="0" lang="en-US" altLang="zh-TW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standardTime</a:t>
            </a: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 ){</a:t>
            </a:r>
          </a:p>
          <a:p>
            <a:pPr marL="0" marR="0" lvl="0" indent="0" algn="l" defTabSz="914400" rtl="0" eaLnBrk="1" fontAlgn="auto" latinLnBrk="1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        </a:t>
            </a:r>
            <a:r>
              <a:rPr kumimoji="0" lang="en-US" altLang="zh-TW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this.standardTime</a:t>
            </a: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 = </a:t>
            </a:r>
            <a:r>
              <a:rPr kumimoji="0" lang="en-US" altLang="zh-TW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standardTime</a:t>
            </a: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;</a:t>
            </a:r>
          </a:p>
          <a:p>
            <a:pPr marL="0" marR="0" lvl="0" indent="0" algn="l" defTabSz="914400" rtl="0" eaLnBrk="1" fontAlgn="auto" latinLnBrk="1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    }</a:t>
            </a:r>
          </a:p>
        </p:txBody>
      </p:sp>
      <p:sp>
        <p:nvSpPr>
          <p:cNvPr id="16" name="左中括弧 15">
            <a:extLst>
              <a:ext uri="{FF2B5EF4-FFF2-40B4-BE49-F238E27FC236}">
                <a16:creationId xmlns:a16="http://schemas.microsoft.com/office/drawing/2014/main" id="{F7591C0A-F6A3-4004-B2F9-7A1ABFE80250}"/>
              </a:ext>
            </a:extLst>
          </p:cNvPr>
          <p:cNvSpPr/>
          <p:nvPr/>
        </p:nvSpPr>
        <p:spPr>
          <a:xfrm>
            <a:off x="329909" y="1662545"/>
            <a:ext cx="373905" cy="2549237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7" name="左中括弧 16">
            <a:extLst>
              <a:ext uri="{FF2B5EF4-FFF2-40B4-BE49-F238E27FC236}">
                <a16:creationId xmlns:a16="http://schemas.microsoft.com/office/drawing/2014/main" id="{5546F16D-CDED-4F5B-8EA2-D56736D1293E}"/>
              </a:ext>
            </a:extLst>
          </p:cNvPr>
          <p:cNvSpPr/>
          <p:nvPr/>
        </p:nvSpPr>
        <p:spPr>
          <a:xfrm>
            <a:off x="594276" y="3366000"/>
            <a:ext cx="373905" cy="540000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CB5B9EBD-134A-4332-8E43-A98048BF209E}"/>
              </a:ext>
            </a:extLst>
          </p:cNvPr>
          <p:cNvSpPr/>
          <p:nvPr/>
        </p:nvSpPr>
        <p:spPr>
          <a:xfrm>
            <a:off x="5426269" y="1252377"/>
            <a:ext cx="6765731" cy="5467077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 </a:t>
            </a: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   </a:t>
            </a: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//</a:t>
            </a: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方法</a:t>
            </a:r>
          </a:p>
          <a:p>
            <a:pPr marL="0" marR="0" lvl="0" indent="0" algn="l" defTabSz="914400" rtl="0" eaLnBrk="1" fontAlgn="auto" latinLnBrk="1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    </a:t>
            </a: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//</a:t>
            </a: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测速器测量小汽车速度</a:t>
            </a: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(</a:t>
            </a: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依赖关系</a:t>
            </a: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)</a:t>
            </a:r>
          </a:p>
          <a:p>
            <a:pPr marL="0" marR="0" lvl="0" indent="0" algn="l" defTabSz="914400" rtl="0" eaLnBrk="1" fontAlgn="auto" latinLnBrk="1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    public </a:t>
            </a: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void</a:t>
            </a: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 </a:t>
            </a:r>
            <a:r>
              <a:rPr kumimoji="0" lang="en-US" altLang="zh-TW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measureCar</a:t>
            </a: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(</a:t>
            </a: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 </a:t>
            </a: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Car </a:t>
            </a:r>
            <a:r>
              <a:rPr kumimoji="0" lang="en-US" altLang="zh-TW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car</a:t>
            </a: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 </a:t>
            </a: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){</a:t>
            </a:r>
          </a:p>
          <a:p>
            <a:pPr marL="0" marR="0" lvl="0" indent="0" algn="l" defTabSz="914400" rtl="0" eaLnBrk="1" fontAlgn="auto" latinLnBrk="1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        //</a:t>
            </a: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获取小汽车的速度</a:t>
            </a:r>
          </a:p>
          <a:p>
            <a:pPr marL="0" marR="0" lvl="0" indent="0" algn="l" defTabSz="914400" rtl="0" eaLnBrk="1" fontAlgn="auto" latinLnBrk="1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        </a:t>
            </a: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int </a:t>
            </a:r>
            <a:r>
              <a:rPr kumimoji="0" lang="en-US" altLang="zh-TW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carSpeed</a:t>
            </a: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 </a:t>
            </a: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= </a:t>
            </a:r>
            <a:r>
              <a:rPr kumimoji="0" lang="en-US" altLang="zh-TW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car.</a:t>
            </a:r>
            <a:r>
              <a:rPr kumimoji="0" lang="en-US" altLang="zh-TW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getSpeed</a:t>
            </a: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()</a:t>
            </a: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;</a:t>
            </a:r>
          </a:p>
          <a:p>
            <a:pPr marL="0" marR="0" lvl="0" indent="0" algn="l" defTabSz="914400" rtl="0" eaLnBrk="1" fontAlgn="auto" latinLnBrk="1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        //</a:t>
            </a: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计算小汽车运行时间</a:t>
            </a:r>
          </a:p>
          <a:p>
            <a:pPr marL="0" marR="0" lvl="0" indent="0" algn="l" defTabSz="914400" rtl="0" eaLnBrk="1" fontAlgn="auto" latinLnBrk="1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        </a:t>
            </a: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int </a:t>
            </a:r>
            <a:r>
              <a:rPr kumimoji="0" lang="en-US" altLang="zh-TW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carTime</a:t>
            </a: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 = 100/</a:t>
            </a:r>
            <a:r>
              <a:rPr kumimoji="0" lang="en-US" altLang="zh-TW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carSpeed</a:t>
            </a: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;</a:t>
            </a:r>
          </a:p>
          <a:p>
            <a:pPr marL="0" marR="0" lvl="0" indent="0" algn="l" defTabSz="914400" rtl="0" eaLnBrk="1" fontAlgn="auto" latinLnBrk="1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        </a:t>
            </a: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//</a:t>
            </a: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比较</a:t>
            </a:r>
            <a:endParaRPr kumimoji="0" lang="en-US" altLang="zh-TW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JhengHei" panose="020B0604030504040204" pitchFamily="34" charset="-120"/>
              <a:ea typeface="Microsoft JhengHei" panose="020B0604030504040204" pitchFamily="34" charset="-120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        </a:t>
            </a: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if( </a:t>
            </a:r>
            <a:r>
              <a:rPr kumimoji="0" lang="en-US" altLang="zh-TW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this.standardTime</a:t>
            </a: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 &lt;= </a:t>
            </a:r>
            <a:r>
              <a:rPr kumimoji="0" lang="en-US" altLang="zh-TW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carTime</a:t>
            </a: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 ){  </a:t>
            </a:r>
            <a:endParaRPr kumimoji="0" lang="zh-TW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JhengHei" panose="020B0604030504040204" pitchFamily="34" charset="-120"/>
              <a:ea typeface="Microsoft JhengHei" panose="020B0604030504040204" pitchFamily="34" charset="-120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            </a:t>
            </a:r>
            <a:r>
              <a:rPr kumimoji="0" lang="en-US" altLang="zh-TW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System.out.println</a:t>
            </a: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( "</a:t>
            </a: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速度正常，请保持安全行驶</a:t>
            </a: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" );</a:t>
            </a:r>
          </a:p>
          <a:p>
            <a:pPr marL="0" marR="0" lvl="0" indent="0" algn="l" defTabSz="914400" rtl="0" eaLnBrk="1" fontAlgn="auto" latinLnBrk="1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        }else{</a:t>
            </a: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  </a:t>
            </a: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//</a:t>
            </a: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超速啦</a:t>
            </a:r>
          </a:p>
          <a:p>
            <a:pPr marL="0" marR="0" lvl="0" indent="0" algn="l" defTabSz="914400" rtl="0" eaLnBrk="1" fontAlgn="auto" latinLnBrk="1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            </a:t>
            </a:r>
            <a:r>
              <a:rPr kumimoji="0" lang="en-US" altLang="zh-TW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System.out.println</a:t>
            </a: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( "</a:t>
            </a: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小汽车超速啦</a:t>
            </a: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,</a:t>
            </a: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警车可以追击啦</a:t>
            </a: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" );</a:t>
            </a:r>
          </a:p>
          <a:p>
            <a:pPr marL="0" marR="0" lvl="0" indent="0" algn="l" defTabSz="914400" rtl="0" eaLnBrk="1" fontAlgn="auto" latinLnBrk="1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            //</a:t>
            </a: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需要一个警车对象来做事追车</a:t>
            </a:r>
          </a:p>
          <a:p>
            <a:pPr marL="0" marR="0" lvl="0" indent="0" algn="l" defTabSz="914400" rtl="0" eaLnBrk="1" fontAlgn="auto" latinLnBrk="1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            </a:t>
            </a: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//</a:t>
            </a: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测速器发现小汽车超速，通知警车做事</a:t>
            </a: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(</a:t>
            </a: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观察者设计模式</a:t>
            </a: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)</a:t>
            </a:r>
          </a:p>
          <a:p>
            <a:pPr marL="0" marR="0" lvl="0" indent="0" algn="l" defTabSz="914400" rtl="0" eaLnBrk="1" fontAlgn="auto" latinLnBrk="1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            </a:t>
            </a:r>
            <a:r>
              <a:rPr kumimoji="0" lang="en-US" altLang="zh-TW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PoliceCar</a:t>
            </a: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 pc = </a:t>
            </a: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new</a:t>
            </a: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 </a:t>
            </a:r>
            <a:r>
              <a:rPr kumimoji="0" lang="en-US" altLang="zh-TW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PoliceCar</a:t>
            </a: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( 25 );</a:t>
            </a:r>
          </a:p>
          <a:p>
            <a:pPr marL="0" marR="0" lvl="0" indent="0" algn="l" defTabSz="914400" rtl="0" eaLnBrk="1" fontAlgn="auto" latinLnBrk="1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            </a:t>
            </a:r>
            <a:r>
              <a:rPr kumimoji="0" lang="en-US" altLang="zh-TW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pc.</a:t>
            </a:r>
            <a:r>
              <a:rPr kumimoji="0" lang="en-US" altLang="zh-TW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chase</a:t>
            </a: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( </a:t>
            </a: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car</a:t>
            </a: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 );</a:t>
            </a:r>
          </a:p>
          <a:p>
            <a:pPr marL="0" marR="0" lvl="0" indent="0" algn="l" defTabSz="914400" rtl="0" eaLnBrk="1" fontAlgn="auto" latinLnBrk="1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        }</a:t>
            </a:r>
          </a:p>
          <a:p>
            <a:pPr marL="0" marR="0" lvl="0" indent="0" algn="l" defTabSz="914400" rtl="0" eaLnBrk="1" fontAlgn="auto" latinLnBrk="1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    }</a:t>
            </a:r>
          </a:p>
          <a:p>
            <a:pPr marL="0" marR="0" lvl="0" indent="0" algn="l" defTabSz="914400" rtl="0" eaLnBrk="1" fontAlgn="auto" latinLnBrk="1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}</a:t>
            </a:r>
          </a:p>
          <a:p>
            <a:pPr marL="0" marR="0" lvl="0" indent="0" algn="l" defTabSz="914400" rtl="0" eaLnBrk="1" fontAlgn="auto" latinLnBrk="1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JhengHei" panose="020B0604030504040204" pitchFamily="34" charset="-120"/>
              <a:ea typeface="Microsoft JhengHei" panose="020B0604030504040204" pitchFamily="34" charset="-120"/>
              <a:cs typeface="+mn-cs"/>
            </a:endParaRPr>
          </a:p>
        </p:txBody>
      </p:sp>
      <p:sp>
        <p:nvSpPr>
          <p:cNvPr id="19" name="左中括弧 18">
            <a:extLst>
              <a:ext uri="{FF2B5EF4-FFF2-40B4-BE49-F238E27FC236}">
                <a16:creationId xmlns:a16="http://schemas.microsoft.com/office/drawing/2014/main" id="{8FA272E8-53DA-4803-B52A-0CF2C435B323}"/>
              </a:ext>
            </a:extLst>
          </p:cNvPr>
          <p:cNvSpPr/>
          <p:nvPr/>
        </p:nvSpPr>
        <p:spPr>
          <a:xfrm>
            <a:off x="5040594" y="1213631"/>
            <a:ext cx="381368" cy="5284151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0" name="左中括弧 19">
            <a:extLst>
              <a:ext uri="{FF2B5EF4-FFF2-40B4-BE49-F238E27FC236}">
                <a16:creationId xmlns:a16="http://schemas.microsoft.com/office/drawing/2014/main" id="{8D6A0633-AE02-42B3-B93D-868478D3A735}"/>
              </a:ext>
            </a:extLst>
          </p:cNvPr>
          <p:cNvSpPr/>
          <p:nvPr/>
        </p:nvSpPr>
        <p:spPr>
          <a:xfrm>
            <a:off x="5304961" y="1967344"/>
            <a:ext cx="381368" cy="4239491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1" name="左中括弧 20">
            <a:extLst>
              <a:ext uri="{FF2B5EF4-FFF2-40B4-BE49-F238E27FC236}">
                <a16:creationId xmlns:a16="http://schemas.microsoft.com/office/drawing/2014/main" id="{B031DE00-D525-4391-89A9-39AFFDB14644}"/>
              </a:ext>
            </a:extLst>
          </p:cNvPr>
          <p:cNvSpPr/>
          <p:nvPr/>
        </p:nvSpPr>
        <p:spPr>
          <a:xfrm>
            <a:off x="5508000" y="3657600"/>
            <a:ext cx="381368" cy="554182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65BDDBE-6650-4482-A879-02285EBE3D5F}"/>
              </a:ext>
            </a:extLst>
          </p:cNvPr>
          <p:cNvSpPr/>
          <p:nvPr/>
        </p:nvSpPr>
        <p:spPr>
          <a:xfrm>
            <a:off x="216000" y="4154189"/>
            <a:ext cx="771033" cy="277091"/>
          </a:xfrm>
          <a:prstGeom prst="rect">
            <a:avLst/>
          </a:prstGeom>
          <a:solidFill>
            <a:srgbClr val="0030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97165E8-659B-42EE-AC65-AEEAAE5436BD}"/>
              </a:ext>
            </a:extLst>
          </p:cNvPr>
          <p:cNvSpPr/>
          <p:nvPr/>
        </p:nvSpPr>
        <p:spPr>
          <a:xfrm>
            <a:off x="4795418" y="1011382"/>
            <a:ext cx="936000" cy="277091"/>
          </a:xfrm>
          <a:prstGeom prst="rect">
            <a:avLst/>
          </a:prstGeom>
          <a:solidFill>
            <a:srgbClr val="0151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3" name="左中括弧 22">
            <a:extLst>
              <a:ext uri="{FF2B5EF4-FFF2-40B4-BE49-F238E27FC236}">
                <a16:creationId xmlns:a16="http://schemas.microsoft.com/office/drawing/2014/main" id="{33A7FA6A-BFB6-4DB0-9797-285FCAEBEBD2}"/>
              </a:ext>
            </a:extLst>
          </p:cNvPr>
          <p:cNvSpPr/>
          <p:nvPr/>
        </p:nvSpPr>
        <p:spPr>
          <a:xfrm>
            <a:off x="5508000" y="4281055"/>
            <a:ext cx="381368" cy="1620981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109AAA57-008D-402D-8ADB-2185F38DAE4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10000"/>
                    </a14:imgEffect>
                    <a14:imgEffect>
                      <a14:brightnessContrast bright="30000" contras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2940" y="0"/>
            <a:ext cx="46976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873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500"/>
                            </p:stCondLst>
                            <p:childTnLst>
                              <p:par>
                                <p:cTn id="5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1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00"/>
                            </p:stCondLst>
                            <p:childTnLst>
                              <p:par>
                                <p:cTn id="7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00"/>
                            </p:stCondLst>
                            <p:childTnLst>
                              <p:par>
                                <p:cTn id="8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1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1000"/>
                            </p:stCondLst>
                            <p:childTnLst>
                              <p:par>
                                <p:cTn id="8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500"/>
                            </p:stCondLst>
                            <p:childTnLst>
                              <p:par>
                                <p:cTn id="9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500"/>
                            </p:stCondLst>
                            <p:childTnLst>
                              <p:par>
                                <p:cTn id="10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500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500"/>
                            </p:stCondLst>
                            <p:childTnLst>
                              <p:par>
                                <p:cTn id="1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500"/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500"/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1500"/>
                            </p:stCondLst>
                            <p:childTnLst>
                              <p:par>
                                <p:cTn id="1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5" dur="500"/>
                                        <p:tgtEl>
                                          <p:spTgt spid="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2000"/>
                            </p:stCondLst>
                            <p:childTnLst>
                              <p:par>
                                <p:cTn id="12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4" dur="500"/>
                                        <p:tgtEl>
                                          <p:spTgt spid="1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500"/>
                            </p:stCondLst>
                            <p:childTnLst>
                              <p:par>
                                <p:cTn id="13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1000"/>
                            </p:stCondLst>
                            <p:childTnLst>
                              <p:par>
                                <p:cTn id="14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2" dur="500"/>
                                        <p:tgtEl>
                                          <p:spTgt spid="1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7" dur="500"/>
                                        <p:tgtEl>
                                          <p:spTgt spid="1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500"/>
                            </p:stCondLst>
                            <p:childTnLst>
                              <p:par>
                                <p:cTn id="14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1" dur="500"/>
                                        <p:tgtEl>
                                          <p:spTgt spid="1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6" dur="500"/>
                                        <p:tgtEl>
                                          <p:spTgt spid="1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" fill="hold">
                            <p:stCondLst>
                              <p:cond delay="500"/>
                            </p:stCondLst>
                            <p:childTnLst>
                              <p:par>
                                <p:cTn id="15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0" dur="500"/>
                                        <p:tgtEl>
                                          <p:spTgt spid="1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6" grpId="0" animBg="1"/>
      <p:bldP spid="17" grpId="0" animBg="1"/>
      <p:bldP spid="19" grpId="0" animBg="1"/>
      <p:bldP spid="20" grpId="0" animBg="1"/>
      <p:bldP spid="21" grpId="0" animBg="1"/>
      <p:bldP spid="23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5D09AD1A-345F-4DBC-B633-6ECD484106A8}"/>
              </a:ext>
            </a:extLst>
          </p:cNvPr>
          <p:cNvGrpSpPr/>
          <p:nvPr/>
        </p:nvGrpSpPr>
        <p:grpSpPr>
          <a:xfrm>
            <a:off x="10913737" y="328451"/>
            <a:ext cx="1008063" cy="766763"/>
            <a:chOff x="7058025" y="534969"/>
            <a:chExt cx="1008063" cy="766763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03857">
              <a:off x="7456488" y="692132"/>
              <a:ext cx="609600" cy="609600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8025" y="534969"/>
              <a:ext cx="361950" cy="361950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00000">
              <a:off x="7543800" y="548306"/>
              <a:ext cx="180975" cy="180975"/>
            </a:xfrm>
            <a:prstGeom prst="rect">
              <a:avLst/>
            </a:prstGeom>
          </p:spPr>
        </p:pic>
      </p:grpSp>
      <p:sp>
        <p:nvSpPr>
          <p:cNvPr id="8" name="TextBox 5">
            <a:extLst>
              <a:ext uri="{FF2B5EF4-FFF2-40B4-BE49-F238E27FC236}">
                <a16:creationId xmlns:a16="http://schemas.microsoft.com/office/drawing/2014/main" id="{81CED095-32CE-44C6-ADB6-F86D3DC5DD9F}"/>
              </a:ext>
            </a:extLst>
          </p:cNvPr>
          <p:cNvSpPr txBox="1"/>
          <p:nvPr/>
        </p:nvSpPr>
        <p:spPr>
          <a:xfrm>
            <a:off x="379142" y="273359"/>
            <a:ext cx="10487378" cy="747088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lvl="0"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mic Sans MS" panose="030F0702030302020204" pitchFamily="66" charset="0"/>
                <a:ea typeface="微軟正黑體" panose="020B0604030504040204" pitchFamily="34" charset="-120"/>
              </a:rPr>
              <a:t>7.12 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mic Sans MS" panose="030F0702030302020204" pitchFamily="66" charset="0"/>
                <a:ea typeface="微軟正黑體" panose="020B0604030504040204" pitchFamily="34" charset="-120"/>
              </a:rPr>
              <a:t>类和类的关系之练</a:t>
            </a:r>
            <a:r>
              <a:rPr kumimoji="0" lang="zh-TW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mic Sans MS" panose="030F0702030302020204" pitchFamily="66" charset="0"/>
                <a:ea typeface="微軟正黑體" panose="020B0604030504040204" pitchFamily="34" charset="-120"/>
              </a:rPr>
              <a:t>习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omic Sans MS" panose="030F0702030302020204" pitchFamily="66" charset="0"/>
              <a:ea typeface="微軟正黑體" panose="020B0604030504040204" pitchFamily="34" charset="-120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656245" y="5871315"/>
            <a:ext cx="379876" cy="379876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A5625CF9-A9B7-454A-B0D9-25808E94AE99}"/>
              </a:ext>
            </a:extLst>
          </p:cNvPr>
          <p:cNvSpPr/>
          <p:nvPr/>
        </p:nvSpPr>
        <p:spPr>
          <a:xfrm>
            <a:off x="5207000" y="468000"/>
            <a:ext cx="6121129" cy="400110"/>
          </a:xfrm>
          <a:prstGeom prst="rect">
            <a:avLst/>
          </a:prstGeom>
          <a:ln w="19050">
            <a:solidFill>
              <a:srgbClr val="FFFF99"/>
            </a:solidFill>
          </a:ln>
        </p:spPr>
        <p:txBody>
          <a:bodyPr wrap="square">
            <a:spAutoFit/>
          </a:bodyPr>
          <a:lstStyle/>
          <a:p>
            <a:pPr marL="628650" lvl="0" indent="-628650" algn="just" latinLnBrk="0" hangingPunct="0">
              <a:spcAft>
                <a:spcPts val="600"/>
              </a:spcAft>
              <a:defRPr/>
            </a:pPr>
            <a:r>
              <a:rPr lang="zh-TW" altLang="en-US" sz="20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任务：</a:t>
            </a:r>
            <a:r>
              <a:rPr lang="zh-CN" altLang="en-US" sz="20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模拟一个警车、小汽车、测速器之间的关系</a:t>
            </a:r>
            <a:r>
              <a:rPr lang="zh-TW" altLang="en-US" sz="20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。</a:t>
            </a:r>
            <a:endParaRPr lang="en-US" altLang="zh-CN" sz="2000" b="1" dirty="0">
              <a:solidFill>
                <a:srgbClr val="FFFF9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4287CD9B-3BA4-45C1-A9C4-B57713685BC0}"/>
              </a:ext>
            </a:extLst>
          </p:cNvPr>
          <p:cNvSpPr/>
          <p:nvPr/>
        </p:nvSpPr>
        <p:spPr>
          <a:xfrm>
            <a:off x="1078055" y="1213631"/>
            <a:ext cx="5322746" cy="256866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lnSpc>
                <a:spcPts val="24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package class_relation_1;</a:t>
            </a:r>
          </a:p>
          <a:p>
            <a:pPr>
              <a:lnSpc>
                <a:spcPts val="24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public class </a:t>
            </a:r>
            <a:r>
              <a:rPr lang="en-US" altLang="zh-TW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Test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{</a:t>
            </a:r>
          </a:p>
          <a:p>
            <a:pPr>
              <a:lnSpc>
                <a:spcPts val="24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public static void </a:t>
            </a:r>
            <a:r>
              <a:rPr lang="en-US" altLang="zh-TW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main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 String[] </a:t>
            </a:r>
            <a:r>
              <a:rPr lang="en-US" altLang="zh-TW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args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){</a:t>
            </a:r>
          </a:p>
          <a:p>
            <a:pPr>
              <a:lnSpc>
                <a:spcPts val="24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   Car </a:t>
            </a:r>
            <a:r>
              <a:rPr lang="en-US" altLang="zh-TW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car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= </a:t>
            </a:r>
            <a:r>
              <a:rPr lang="en-US" altLang="zh-TW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new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Car( 18 );</a:t>
            </a:r>
          </a:p>
          <a:p>
            <a:pPr>
              <a:lnSpc>
                <a:spcPts val="24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   Velometer v = </a:t>
            </a:r>
            <a:r>
              <a:rPr lang="en-US" altLang="zh-TW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new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Velometer( 5 );</a:t>
            </a:r>
          </a:p>
          <a:p>
            <a:pPr>
              <a:lnSpc>
                <a:spcPts val="24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   </a:t>
            </a:r>
            <a:r>
              <a:rPr lang="en-US" altLang="zh-TW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v.</a:t>
            </a:r>
            <a:r>
              <a:rPr lang="en-US" altLang="zh-TW" sz="20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measureCar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 </a:t>
            </a:r>
            <a:r>
              <a:rPr lang="en-US" altLang="zh-TW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car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);</a:t>
            </a:r>
          </a:p>
          <a:p>
            <a:pPr>
              <a:lnSpc>
                <a:spcPts val="24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}</a:t>
            </a:r>
          </a:p>
          <a:p>
            <a:pPr>
              <a:lnSpc>
                <a:spcPts val="24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}</a:t>
            </a:r>
          </a:p>
        </p:txBody>
      </p:sp>
      <p:sp>
        <p:nvSpPr>
          <p:cNvPr id="16" name="左中括弧 15">
            <a:extLst>
              <a:ext uri="{FF2B5EF4-FFF2-40B4-BE49-F238E27FC236}">
                <a16:creationId xmlns:a16="http://schemas.microsoft.com/office/drawing/2014/main" id="{F7591C0A-F6A3-4004-B2F9-7A1ABFE80250}"/>
              </a:ext>
            </a:extLst>
          </p:cNvPr>
          <p:cNvSpPr/>
          <p:nvPr/>
        </p:nvSpPr>
        <p:spPr>
          <a:xfrm>
            <a:off x="692378" y="1740809"/>
            <a:ext cx="373905" cy="1861373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左中括弧 16">
            <a:extLst>
              <a:ext uri="{FF2B5EF4-FFF2-40B4-BE49-F238E27FC236}">
                <a16:creationId xmlns:a16="http://schemas.microsoft.com/office/drawing/2014/main" id="{5546F16D-CDED-4F5B-8EA2-D56736D1293E}"/>
              </a:ext>
            </a:extLst>
          </p:cNvPr>
          <p:cNvSpPr/>
          <p:nvPr/>
        </p:nvSpPr>
        <p:spPr>
          <a:xfrm>
            <a:off x="956745" y="2050473"/>
            <a:ext cx="373905" cy="1205345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51681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6" grpId="0" animBg="1"/>
      <p:bldP spid="17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5D09AD1A-345F-4DBC-B633-6ECD484106A8}"/>
              </a:ext>
            </a:extLst>
          </p:cNvPr>
          <p:cNvGrpSpPr/>
          <p:nvPr/>
        </p:nvGrpSpPr>
        <p:grpSpPr>
          <a:xfrm>
            <a:off x="10913737" y="328451"/>
            <a:ext cx="1008063" cy="766763"/>
            <a:chOff x="7058025" y="534969"/>
            <a:chExt cx="1008063" cy="766763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03857">
              <a:off x="7456488" y="692132"/>
              <a:ext cx="609600" cy="609600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8025" y="534969"/>
              <a:ext cx="361950" cy="361950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00000">
              <a:off x="7543800" y="548306"/>
              <a:ext cx="180975" cy="180975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656245" y="5871315"/>
            <a:ext cx="379876" cy="379876"/>
          </a:xfrm>
          <a:prstGeom prst="rect">
            <a:avLst/>
          </a:prstGeom>
        </p:spPr>
      </p:pic>
      <p:sp>
        <p:nvSpPr>
          <p:cNvPr id="8" name="TextBox 5">
            <a:extLst>
              <a:ext uri="{FF2B5EF4-FFF2-40B4-BE49-F238E27FC236}">
                <a16:creationId xmlns:a16="http://schemas.microsoft.com/office/drawing/2014/main" id="{81CED095-32CE-44C6-ADB6-F86D3DC5DD9F}"/>
              </a:ext>
            </a:extLst>
          </p:cNvPr>
          <p:cNvSpPr txBox="1"/>
          <p:nvPr/>
        </p:nvSpPr>
        <p:spPr>
          <a:xfrm>
            <a:off x="379142" y="273359"/>
            <a:ext cx="10487378" cy="747088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lvl="0"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mic Sans MS" panose="030F0702030302020204" pitchFamily="66" charset="0"/>
                <a:ea typeface="微軟正黑體" panose="020B0604030504040204" pitchFamily="34" charset="-120"/>
              </a:rPr>
              <a:t>7.12 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mic Sans MS" panose="030F0702030302020204" pitchFamily="66" charset="0"/>
                <a:ea typeface="微軟正黑體" panose="020B0604030504040204" pitchFamily="34" charset="-120"/>
              </a:rPr>
              <a:t>类和类的关系之练</a:t>
            </a:r>
            <a:r>
              <a:rPr kumimoji="0" lang="zh-TW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mic Sans MS" panose="030F0702030302020204" pitchFamily="66" charset="0"/>
                <a:ea typeface="微軟正黑體" panose="020B0604030504040204" pitchFamily="34" charset="-120"/>
              </a:rPr>
              <a:t>习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omic Sans MS" panose="030F0702030302020204" pitchFamily="66" charset="0"/>
              <a:ea typeface="微軟正黑體" panose="020B0604030504040204" pitchFamily="34" charset="-120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09BCD3CE-5580-4C6B-B637-873981690044}"/>
              </a:ext>
            </a:extLst>
          </p:cNvPr>
          <p:cNvSpPr/>
          <p:nvPr/>
        </p:nvSpPr>
        <p:spPr>
          <a:xfrm>
            <a:off x="5442857" y="6019200"/>
            <a:ext cx="513443" cy="197661"/>
          </a:xfrm>
          <a:prstGeom prst="rect">
            <a:avLst/>
          </a:prstGeom>
          <a:solidFill>
            <a:srgbClr val="014C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11C80F2E-7161-4A68-BE12-FA7BE9C86433}"/>
              </a:ext>
            </a:extLst>
          </p:cNvPr>
          <p:cNvSpPr/>
          <p:nvPr/>
        </p:nvSpPr>
        <p:spPr>
          <a:xfrm>
            <a:off x="5207000" y="468000"/>
            <a:ext cx="6121129" cy="400110"/>
          </a:xfrm>
          <a:prstGeom prst="rect">
            <a:avLst/>
          </a:prstGeom>
          <a:ln w="19050">
            <a:solidFill>
              <a:srgbClr val="FFFF99"/>
            </a:solidFill>
          </a:ln>
        </p:spPr>
        <p:txBody>
          <a:bodyPr wrap="square">
            <a:spAutoFit/>
          </a:bodyPr>
          <a:lstStyle/>
          <a:p>
            <a:pPr marL="628650" lvl="0" indent="-628650" algn="just" latinLnBrk="0" hangingPunct="0">
              <a:spcAft>
                <a:spcPts val="600"/>
              </a:spcAft>
              <a:defRPr/>
            </a:pPr>
            <a:r>
              <a:rPr lang="zh-TW" altLang="en-US" sz="20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任务：</a:t>
            </a:r>
            <a:r>
              <a:rPr lang="zh-CN" altLang="en-US" sz="20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模拟一个警车、小汽车、测速器之间的关系</a:t>
            </a:r>
            <a:r>
              <a:rPr lang="zh-TW" altLang="en-US" sz="20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。</a:t>
            </a:r>
            <a:endParaRPr lang="en-US" altLang="zh-CN" sz="2000" b="1" dirty="0">
              <a:solidFill>
                <a:srgbClr val="FFFF9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95D5C80-CB5C-4152-946D-791EBDAE32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9142" y="835564"/>
            <a:ext cx="3705178" cy="2707910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972BCE50-191D-467E-9033-6A20FBACEBE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9142" y="3429000"/>
            <a:ext cx="7687566" cy="3378232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1270EE58-C7B7-46E0-B331-A40D2BBEA01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73473" y="965171"/>
            <a:ext cx="7217071" cy="3357968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F85A1857-4083-4483-B70D-E361EDB8042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23030" y="4458003"/>
            <a:ext cx="3713091" cy="1759458"/>
          </a:xfrm>
          <a:prstGeom prst="rect">
            <a:avLst/>
          </a:prstGeom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8737729A-39F1-4A5D-8C3F-1E3C9B859C9E}"/>
              </a:ext>
            </a:extLst>
          </p:cNvPr>
          <p:cNvSpPr/>
          <p:nvPr/>
        </p:nvSpPr>
        <p:spPr>
          <a:xfrm>
            <a:off x="4773473" y="2743200"/>
            <a:ext cx="669384" cy="289560"/>
          </a:xfrm>
          <a:prstGeom prst="rect">
            <a:avLst/>
          </a:prstGeom>
          <a:solidFill>
            <a:srgbClr val="0157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2" name="圖片 31">
            <a:extLst>
              <a:ext uri="{FF2B5EF4-FFF2-40B4-BE49-F238E27FC236}">
                <a16:creationId xmlns:a16="http://schemas.microsoft.com/office/drawing/2014/main" id="{150C71C6-A235-465C-85E6-942324BC5EC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harpenSoften amount="10000"/>
                    </a14:imgEffect>
                    <a14:imgEffect>
                      <a14:brightnessContrast bright="30000" contras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189" y="1108866"/>
            <a:ext cx="10445621" cy="4629797"/>
          </a:xfrm>
          <a:prstGeom prst="rect">
            <a:avLst/>
          </a:prstGeom>
        </p:spPr>
      </p:pic>
      <p:pic>
        <p:nvPicPr>
          <p:cNvPr id="35" name="圖片 34">
            <a:extLst>
              <a:ext uri="{FF2B5EF4-FFF2-40B4-BE49-F238E27FC236}">
                <a16:creationId xmlns:a16="http://schemas.microsoft.com/office/drawing/2014/main" id="{69366977-6C49-47CE-B807-AC4262554F6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harpenSoften amount="10000"/>
                    </a14:imgEffect>
                    <a14:imgEffect>
                      <a14:brightnessContrast bright="30000" contras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043" y="1587886"/>
            <a:ext cx="11545912" cy="3677164"/>
          </a:xfrm>
          <a:prstGeom prst="rect">
            <a:avLst/>
          </a:prstGeom>
        </p:spPr>
      </p:pic>
      <p:pic>
        <p:nvPicPr>
          <p:cNvPr id="37" name="圖片 36">
            <a:extLst>
              <a:ext uri="{FF2B5EF4-FFF2-40B4-BE49-F238E27FC236}">
                <a16:creationId xmlns:a16="http://schemas.microsoft.com/office/drawing/2014/main" id="{74E32436-AC45-4091-B880-3B3FEB29C8A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sharpenSoften amount="10000"/>
                    </a14:imgEffect>
                    <a14:imgEffect>
                      <a14:brightnessContrast bright="30000" contras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188" y="1194276"/>
            <a:ext cx="10445621" cy="4644086"/>
          </a:xfrm>
          <a:prstGeom prst="rect">
            <a:avLst/>
          </a:prstGeom>
        </p:spPr>
      </p:pic>
      <p:pic>
        <p:nvPicPr>
          <p:cNvPr id="39" name="圖片 38">
            <a:extLst>
              <a:ext uri="{FF2B5EF4-FFF2-40B4-BE49-F238E27FC236}">
                <a16:creationId xmlns:a16="http://schemas.microsoft.com/office/drawing/2014/main" id="{43016F96-075D-48D2-ABC0-DFDAA8F09617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sharpenSoften amount="10000"/>
                    </a14:imgEffect>
                    <a14:imgEffect>
                      <a14:brightnessContrast bright="30000" contras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411" y="884241"/>
            <a:ext cx="11641174" cy="5029902"/>
          </a:xfrm>
          <a:prstGeom prst="rect">
            <a:avLst/>
          </a:prstGeom>
        </p:spPr>
      </p:pic>
      <p:pic>
        <p:nvPicPr>
          <p:cNvPr id="41" name="圖片 40">
            <a:extLst>
              <a:ext uri="{FF2B5EF4-FFF2-40B4-BE49-F238E27FC236}">
                <a16:creationId xmlns:a16="http://schemas.microsoft.com/office/drawing/2014/main" id="{D4A457D9-95B6-4705-9CAE-E3DD87723DD3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sharpenSoften amount="10000"/>
                    </a14:imgEffect>
                    <a14:imgEffect>
                      <a14:brightnessContrast bright="30000" contras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930" y="1098547"/>
            <a:ext cx="10474199" cy="4658375"/>
          </a:xfrm>
          <a:prstGeom prst="rect">
            <a:avLst/>
          </a:prstGeom>
        </p:spPr>
      </p:pic>
      <p:pic>
        <p:nvPicPr>
          <p:cNvPr id="43" name="圖片 42">
            <a:extLst>
              <a:ext uri="{FF2B5EF4-FFF2-40B4-BE49-F238E27FC236}">
                <a16:creationId xmlns:a16="http://schemas.microsoft.com/office/drawing/2014/main" id="{1C0F649D-2399-419C-AE89-E27B53F13A74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sharpenSoften amount="10000"/>
                    </a14:imgEffect>
                    <a14:imgEffect>
                      <a14:brightnessContrast bright="30000" contras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336" y="1096529"/>
            <a:ext cx="11717386" cy="4420216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297A9F84-4611-4C03-B1B1-685677B1C4A4}"/>
              </a:ext>
            </a:extLst>
          </p:cNvPr>
          <p:cNvSpPr/>
          <p:nvPr/>
        </p:nvSpPr>
        <p:spPr>
          <a:xfrm>
            <a:off x="7597422" y="928028"/>
            <a:ext cx="387182" cy="102738"/>
          </a:xfrm>
          <a:prstGeom prst="rect">
            <a:avLst/>
          </a:prstGeom>
          <a:solidFill>
            <a:srgbClr val="014B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17157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0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9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8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0"/>
                            </p:stCondLst>
                            <p:childTnLst>
                              <p:par>
                                <p:cTn id="5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7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000"/>
                            </p:stCondLst>
                            <p:childTnLst>
                              <p:par>
                                <p:cTn id="6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6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000"/>
                            </p:stCondLst>
                            <p:childTnLst>
                              <p:par>
                                <p:cTn id="6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0" y="-10704"/>
            <a:ext cx="12194528" cy="6878229"/>
            <a:chOff x="0" y="-10704"/>
            <a:chExt cx="12194528" cy="6878229"/>
          </a:xfrm>
        </p:grpSpPr>
        <p:sp>
          <p:nvSpPr>
            <p:cNvPr id="27" name="자유형 26"/>
            <p:cNvSpPr>
              <a:spLocks/>
            </p:cNvSpPr>
            <p:nvPr/>
          </p:nvSpPr>
          <p:spPr bwMode="auto">
            <a:xfrm>
              <a:off x="0" y="21840"/>
              <a:ext cx="12194528" cy="6836160"/>
            </a:xfrm>
            <a:custGeom>
              <a:avLst/>
              <a:gdLst>
                <a:gd name="connsiteX0" fmla="*/ 4695477 w 12194528"/>
                <a:gd name="connsiteY0" fmla="*/ 0 h 6836160"/>
                <a:gd name="connsiteX1" fmla="*/ 7683651 w 12194528"/>
                <a:gd name="connsiteY1" fmla="*/ 0 h 6836160"/>
                <a:gd name="connsiteX2" fmla="*/ 7696200 w 12194528"/>
                <a:gd name="connsiteY2" fmla="*/ 100397 h 6836160"/>
                <a:gd name="connsiteX3" fmla="*/ 7723188 w 12194528"/>
                <a:gd name="connsiteY3" fmla="*/ 251209 h 6836160"/>
                <a:gd name="connsiteX4" fmla="*/ 7754938 w 12194528"/>
                <a:gd name="connsiteY4" fmla="*/ 400434 h 6836160"/>
                <a:gd name="connsiteX5" fmla="*/ 7796213 w 12194528"/>
                <a:gd name="connsiteY5" fmla="*/ 551247 h 6836160"/>
                <a:gd name="connsiteX6" fmla="*/ 7845425 w 12194528"/>
                <a:gd name="connsiteY6" fmla="*/ 700472 h 6836160"/>
                <a:gd name="connsiteX7" fmla="*/ 7905750 w 12194528"/>
                <a:gd name="connsiteY7" fmla="*/ 844934 h 6836160"/>
                <a:gd name="connsiteX8" fmla="*/ 7969250 w 12194528"/>
                <a:gd name="connsiteY8" fmla="*/ 986222 h 6836160"/>
                <a:gd name="connsiteX9" fmla="*/ 8050213 w 12194528"/>
                <a:gd name="connsiteY9" fmla="*/ 1122747 h 6836160"/>
                <a:gd name="connsiteX10" fmla="*/ 8140700 w 12194528"/>
                <a:gd name="connsiteY10" fmla="*/ 1249747 h 6836160"/>
                <a:gd name="connsiteX11" fmla="*/ 8245475 w 12194528"/>
                <a:gd name="connsiteY11" fmla="*/ 1371984 h 6836160"/>
                <a:gd name="connsiteX12" fmla="*/ 8367713 w 12194528"/>
                <a:gd name="connsiteY12" fmla="*/ 1476759 h 6836160"/>
                <a:gd name="connsiteX13" fmla="*/ 8504238 w 12194528"/>
                <a:gd name="connsiteY13" fmla="*/ 1572010 h 6836160"/>
                <a:gd name="connsiteX14" fmla="*/ 8653463 w 12194528"/>
                <a:gd name="connsiteY14" fmla="*/ 1654559 h 6836160"/>
                <a:gd name="connsiteX15" fmla="*/ 8789988 w 12194528"/>
                <a:gd name="connsiteY15" fmla="*/ 1708534 h 6836160"/>
                <a:gd name="connsiteX16" fmla="*/ 8939213 w 12194528"/>
                <a:gd name="connsiteY16" fmla="*/ 1759334 h 6836160"/>
                <a:gd name="connsiteX17" fmla="*/ 9097963 w 12194528"/>
                <a:gd name="connsiteY17" fmla="*/ 1803784 h 6836160"/>
                <a:gd name="connsiteX18" fmla="*/ 9266238 w 12194528"/>
                <a:gd name="connsiteY18" fmla="*/ 1845059 h 6836160"/>
                <a:gd name="connsiteX19" fmla="*/ 9444038 w 12194528"/>
                <a:gd name="connsiteY19" fmla="*/ 1886334 h 6836160"/>
                <a:gd name="connsiteX20" fmla="*/ 9629775 w 12194528"/>
                <a:gd name="connsiteY20" fmla="*/ 1921259 h 6836160"/>
                <a:gd name="connsiteX21" fmla="*/ 9815513 w 12194528"/>
                <a:gd name="connsiteY21" fmla="*/ 1957772 h 6836160"/>
                <a:gd name="connsiteX22" fmla="*/ 10010775 w 12194528"/>
                <a:gd name="connsiteY22" fmla="*/ 1999047 h 6836160"/>
                <a:gd name="connsiteX23" fmla="*/ 10210800 w 12194528"/>
                <a:gd name="connsiteY23" fmla="*/ 2035559 h 6836160"/>
                <a:gd name="connsiteX24" fmla="*/ 10409238 w 12194528"/>
                <a:gd name="connsiteY24" fmla="*/ 2076834 h 6836160"/>
                <a:gd name="connsiteX25" fmla="*/ 10609263 w 12194528"/>
                <a:gd name="connsiteY25" fmla="*/ 2118109 h 6836160"/>
                <a:gd name="connsiteX26" fmla="*/ 10809288 w 12194528"/>
                <a:gd name="connsiteY26" fmla="*/ 2167322 h 6836160"/>
                <a:gd name="connsiteX27" fmla="*/ 11009313 w 12194528"/>
                <a:gd name="connsiteY27" fmla="*/ 2216534 h 6836160"/>
                <a:gd name="connsiteX28" fmla="*/ 11204575 w 12194528"/>
                <a:gd name="connsiteY28" fmla="*/ 2276859 h 6836160"/>
                <a:gd name="connsiteX29" fmla="*/ 11399838 w 12194528"/>
                <a:gd name="connsiteY29" fmla="*/ 2340359 h 6836160"/>
                <a:gd name="connsiteX30" fmla="*/ 11585575 w 12194528"/>
                <a:gd name="connsiteY30" fmla="*/ 2408622 h 6836160"/>
                <a:gd name="connsiteX31" fmla="*/ 11766550 w 12194528"/>
                <a:gd name="connsiteY31" fmla="*/ 2489584 h 6836160"/>
                <a:gd name="connsiteX32" fmla="*/ 11939588 w 12194528"/>
                <a:gd name="connsiteY32" fmla="*/ 2575309 h 6836160"/>
                <a:gd name="connsiteX33" fmla="*/ 12106275 w 12194528"/>
                <a:gd name="connsiteY33" fmla="*/ 2675322 h 6836160"/>
                <a:gd name="connsiteX34" fmla="*/ 12194528 w 12194528"/>
                <a:gd name="connsiteY34" fmla="*/ 2737459 h 6836160"/>
                <a:gd name="connsiteX35" fmla="*/ 12194528 w 12194528"/>
                <a:gd name="connsiteY35" fmla="*/ 6247995 h 6836160"/>
                <a:gd name="connsiteX36" fmla="*/ 12192000 w 12194528"/>
                <a:gd name="connsiteY36" fmla="*/ 6248411 h 6836160"/>
                <a:gd name="connsiteX37" fmla="*/ 12192000 w 12194528"/>
                <a:gd name="connsiteY37" fmla="*/ 6836160 h 6836160"/>
                <a:gd name="connsiteX38" fmla="*/ 0 w 12194528"/>
                <a:gd name="connsiteY38" fmla="*/ 6836160 h 6836160"/>
                <a:gd name="connsiteX39" fmla="*/ 0 w 12194528"/>
                <a:gd name="connsiteY39" fmla="*/ 6225590 h 6836160"/>
                <a:gd name="connsiteX40" fmla="*/ 0 w 12194528"/>
                <a:gd name="connsiteY40" fmla="*/ 5929017 h 6836160"/>
                <a:gd name="connsiteX41" fmla="*/ 0 w 12194528"/>
                <a:gd name="connsiteY41" fmla="*/ 2884509 h 6836160"/>
                <a:gd name="connsiteX42" fmla="*/ 119062 w 12194528"/>
                <a:gd name="connsiteY42" fmla="*/ 2784859 h 6836160"/>
                <a:gd name="connsiteX43" fmla="*/ 273050 w 12194528"/>
                <a:gd name="connsiteY43" fmla="*/ 2675322 h 6836160"/>
                <a:gd name="connsiteX44" fmla="*/ 436562 w 12194528"/>
                <a:gd name="connsiteY44" fmla="*/ 2575309 h 6836160"/>
                <a:gd name="connsiteX45" fmla="*/ 608013 w 12194528"/>
                <a:gd name="connsiteY45" fmla="*/ 2489584 h 6836160"/>
                <a:gd name="connsiteX46" fmla="*/ 790575 w 12194528"/>
                <a:gd name="connsiteY46" fmla="*/ 2408622 h 6836160"/>
                <a:gd name="connsiteX47" fmla="*/ 976312 w 12194528"/>
                <a:gd name="connsiteY47" fmla="*/ 2340359 h 6836160"/>
                <a:gd name="connsiteX48" fmla="*/ 1171575 w 12194528"/>
                <a:gd name="connsiteY48" fmla="*/ 2276859 h 6836160"/>
                <a:gd name="connsiteX49" fmla="*/ 1366838 w 12194528"/>
                <a:gd name="connsiteY49" fmla="*/ 2216534 h 6836160"/>
                <a:gd name="connsiteX50" fmla="*/ 1566864 w 12194528"/>
                <a:gd name="connsiteY50" fmla="*/ 2167322 h 6836160"/>
                <a:gd name="connsiteX51" fmla="*/ 1765300 w 12194528"/>
                <a:gd name="connsiteY51" fmla="*/ 2118109 h 6836160"/>
                <a:gd name="connsiteX52" fmla="*/ 1970088 w 12194528"/>
                <a:gd name="connsiteY52" fmla="*/ 2076834 h 6836160"/>
                <a:gd name="connsiteX53" fmla="*/ 2170113 w 12194528"/>
                <a:gd name="connsiteY53" fmla="*/ 2035559 h 6836160"/>
                <a:gd name="connsiteX54" fmla="*/ 2365375 w 12194528"/>
                <a:gd name="connsiteY54" fmla="*/ 1999047 h 6836160"/>
                <a:gd name="connsiteX55" fmla="*/ 2559050 w 12194528"/>
                <a:gd name="connsiteY55" fmla="*/ 1957772 h 6836160"/>
                <a:gd name="connsiteX56" fmla="*/ 2751138 w 12194528"/>
                <a:gd name="connsiteY56" fmla="*/ 1921259 h 6836160"/>
                <a:gd name="connsiteX57" fmla="*/ 2932113 w 12194528"/>
                <a:gd name="connsiteY57" fmla="*/ 1886334 h 6836160"/>
                <a:gd name="connsiteX58" fmla="*/ 3108325 w 12194528"/>
                <a:gd name="connsiteY58" fmla="*/ 1845059 h 6836160"/>
                <a:gd name="connsiteX59" fmla="*/ 3276600 w 12194528"/>
                <a:gd name="connsiteY59" fmla="*/ 1803784 h 6836160"/>
                <a:gd name="connsiteX60" fmla="*/ 3435350 w 12194528"/>
                <a:gd name="connsiteY60" fmla="*/ 1759334 h 6836160"/>
                <a:gd name="connsiteX61" fmla="*/ 3584575 w 12194528"/>
                <a:gd name="connsiteY61" fmla="*/ 1708534 h 6836160"/>
                <a:gd name="connsiteX62" fmla="*/ 3721100 w 12194528"/>
                <a:gd name="connsiteY62" fmla="*/ 1654559 h 6836160"/>
                <a:gd name="connsiteX63" fmla="*/ 3875088 w 12194528"/>
                <a:gd name="connsiteY63" fmla="*/ 1572010 h 6836160"/>
                <a:gd name="connsiteX64" fmla="*/ 4011613 w 12194528"/>
                <a:gd name="connsiteY64" fmla="*/ 1476759 h 6836160"/>
                <a:gd name="connsiteX65" fmla="*/ 4129088 w 12194528"/>
                <a:gd name="connsiteY65" fmla="*/ 1371984 h 6836160"/>
                <a:gd name="connsiteX66" fmla="*/ 4233864 w 12194528"/>
                <a:gd name="connsiteY66" fmla="*/ 1249747 h 6836160"/>
                <a:gd name="connsiteX67" fmla="*/ 4324350 w 12194528"/>
                <a:gd name="connsiteY67" fmla="*/ 1122747 h 6836160"/>
                <a:gd name="connsiteX68" fmla="*/ 4406901 w 12194528"/>
                <a:gd name="connsiteY68" fmla="*/ 986222 h 6836160"/>
                <a:gd name="connsiteX69" fmla="*/ 4475163 w 12194528"/>
                <a:gd name="connsiteY69" fmla="*/ 844934 h 6836160"/>
                <a:gd name="connsiteX70" fmla="*/ 4533902 w 12194528"/>
                <a:gd name="connsiteY70" fmla="*/ 700472 h 6836160"/>
                <a:gd name="connsiteX71" fmla="*/ 4578351 w 12194528"/>
                <a:gd name="connsiteY71" fmla="*/ 551247 h 6836160"/>
                <a:gd name="connsiteX72" fmla="*/ 4619627 w 12194528"/>
                <a:gd name="connsiteY72" fmla="*/ 400434 h 6836160"/>
                <a:gd name="connsiteX73" fmla="*/ 4651377 w 12194528"/>
                <a:gd name="connsiteY73" fmla="*/ 251209 h 6836160"/>
                <a:gd name="connsiteX74" fmla="*/ 4678364 w 12194528"/>
                <a:gd name="connsiteY74" fmla="*/ 100397 h 6836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</a:cxnLst>
              <a:rect l="l" t="t" r="r" b="b"/>
              <a:pathLst>
                <a:path w="12194528" h="6836160">
                  <a:moveTo>
                    <a:pt x="4695477" y="0"/>
                  </a:moveTo>
                  <a:lnTo>
                    <a:pt x="7683651" y="0"/>
                  </a:lnTo>
                  <a:lnTo>
                    <a:pt x="7696200" y="100397"/>
                  </a:lnTo>
                  <a:lnTo>
                    <a:pt x="7723188" y="251209"/>
                  </a:lnTo>
                  <a:lnTo>
                    <a:pt x="7754938" y="400434"/>
                  </a:lnTo>
                  <a:lnTo>
                    <a:pt x="7796213" y="551247"/>
                  </a:lnTo>
                  <a:lnTo>
                    <a:pt x="7845425" y="700472"/>
                  </a:lnTo>
                  <a:lnTo>
                    <a:pt x="7905750" y="844934"/>
                  </a:lnTo>
                  <a:lnTo>
                    <a:pt x="7969250" y="986222"/>
                  </a:lnTo>
                  <a:lnTo>
                    <a:pt x="8050213" y="1122747"/>
                  </a:lnTo>
                  <a:lnTo>
                    <a:pt x="8140700" y="1249747"/>
                  </a:lnTo>
                  <a:lnTo>
                    <a:pt x="8245475" y="1371984"/>
                  </a:lnTo>
                  <a:lnTo>
                    <a:pt x="8367713" y="1476759"/>
                  </a:lnTo>
                  <a:lnTo>
                    <a:pt x="8504238" y="1572010"/>
                  </a:lnTo>
                  <a:lnTo>
                    <a:pt x="8653463" y="1654559"/>
                  </a:lnTo>
                  <a:lnTo>
                    <a:pt x="8789988" y="1708534"/>
                  </a:lnTo>
                  <a:lnTo>
                    <a:pt x="8939213" y="1759334"/>
                  </a:lnTo>
                  <a:lnTo>
                    <a:pt x="9097963" y="1803784"/>
                  </a:lnTo>
                  <a:lnTo>
                    <a:pt x="9266238" y="1845059"/>
                  </a:lnTo>
                  <a:lnTo>
                    <a:pt x="9444038" y="1886334"/>
                  </a:lnTo>
                  <a:lnTo>
                    <a:pt x="9629775" y="1921259"/>
                  </a:lnTo>
                  <a:lnTo>
                    <a:pt x="9815513" y="1957772"/>
                  </a:lnTo>
                  <a:lnTo>
                    <a:pt x="10010775" y="1999047"/>
                  </a:lnTo>
                  <a:lnTo>
                    <a:pt x="10210800" y="2035559"/>
                  </a:lnTo>
                  <a:lnTo>
                    <a:pt x="10409238" y="2076834"/>
                  </a:lnTo>
                  <a:lnTo>
                    <a:pt x="10609263" y="2118109"/>
                  </a:lnTo>
                  <a:lnTo>
                    <a:pt x="10809288" y="2167322"/>
                  </a:lnTo>
                  <a:lnTo>
                    <a:pt x="11009313" y="2216534"/>
                  </a:lnTo>
                  <a:lnTo>
                    <a:pt x="11204575" y="2276859"/>
                  </a:lnTo>
                  <a:lnTo>
                    <a:pt x="11399838" y="2340359"/>
                  </a:lnTo>
                  <a:lnTo>
                    <a:pt x="11585575" y="2408622"/>
                  </a:lnTo>
                  <a:lnTo>
                    <a:pt x="11766550" y="2489584"/>
                  </a:lnTo>
                  <a:lnTo>
                    <a:pt x="11939588" y="2575309"/>
                  </a:lnTo>
                  <a:lnTo>
                    <a:pt x="12106275" y="2675322"/>
                  </a:lnTo>
                  <a:lnTo>
                    <a:pt x="12194528" y="2737459"/>
                  </a:lnTo>
                  <a:lnTo>
                    <a:pt x="12194528" y="6247995"/>
                  </a:lnTo>
                  <a:lnTo>
                    <a:pt x="12192000" y="6248411"/>
                  </a:lnTo>
                  <a:lnTo>
                    <a:pt x="12192000" y="6836160"/>
                  </a:lnTo>
                  <a:lnTo>
                    <a:pt x="0" y="6836160"/>
                  </a:lnTo>
                  <a:lnTo>
                    <a:pt x="0" y="6225590"/>
                  </a:lnTo>
                  <a:lnTo>
                    <a:pt x="0" y="5929017"/>
                  </a:lnTo>
                  <a:lnTo>
                    <a:pt x="0" y="2884509"/>
                  </a:lnTo>
                  <a:lnTo>
                    <a:pt x="119062" y="2784859"/>
                  </a:lnTo>
                  <a:lnTo>
                    <a:pt x="273050" y="2675322"/>
                  </a:lnTo>
                  <a:lnTo>
                    <a:pt x="436562" y="2575309"/>
                  </a:lnTo>
                  <a:lnTo>
                    <a:pt x="608013" y="2489584"/>
                  </a:lnTo>
                  <a:lnTo>
                    <a:pt x="790575" y="2408622"/>
                  </a:lnTo>
                  <a:lnTo>
                    <a:pt x="976312" y="2340359"/>
                  </a:lnTo>
                  <a:lnTo>
                    <a:pt x="1171575" y="2276859"/>
                  </a:lnTo>
                  <a:lnTo>
                    <a:pt x="1366838" y="2216534"/>
                  </a:lnTo>
                  <a:lnTo>
                    <a:pt x="1566864" y="2167322"/>
                  </a:lnTo>
                  <a:lnTo>
                    <a:pt x="1765300" y="2118109"/>
                  </a:lnTo>
                  <a:lnTo>
                    <a:pt x="1970088" y="2076834"/>
                  </a:lnTo>
                  <a:lnTo>
                    <a:pt x="2170113" y="2035559"/>
                  </a:lnTo>
                  <a:lnTo>
                    <a:pt x="2365375" y="1999047"/>
                  </a:lnTo>
                  <a:lnTo>
                    <a:pt x="2559050" y="1957772"/>
                  </a:lnTo>
                  <a:lnTo>
                    <a:pt x="2751138" y="1921259"/>
                  </a:lnTo>
                  <a:lnTo>
                    <a:pt x="2932113" y="1886334"/>
                  </a:lnTo>
                  <a:lnTo>
                    <a:pt x="3108325" y="1845059"/>
                  </a:lnTo>
                  <a:lnTo>
                    <a:pt x="3276600" y="1803784"/>
                  </a:lnTo>
                  <a:lnTo>
                    <a:pt x="3435350" y="1759334"/>
                  </a:lnTo>
                  <a:lnTo>
                    <a:pt x="3584575" y="1708534"/>
                  </a:lnTo>
                  <a:lnTo>
                    <a:pt x="3721100" y="1654559"/>
                  </a:lnTo>
                  <a:lnTo>
                    <a:pt x="3875088" y="1572010"/>
                  </a:lnTo>
                  <a:lnTo>
                    <a:pt x="4011613" y="1476759"/>
                  </a:lnTo>
                  <a:lnTo>
                    <a:pt x="4129088" y="1371984"/>
                  </a:lnTo>
                  <a:lnTo>
                    <a:pt x="4233864" y="1249747"/>
                  </a:lnTo>
                  <a:lnTo>
                    <a:pt x="4324350" y="1122747"/>
                  </a:lnTo>
                  <a:lnTo>
                    <a:pt x="4406901" y="986222"/>
                  </a:lnTo>
                  <a:lnTo>
                    <a:pt x="4475163" y="844934"/>
                  </a:lnTo>
                  <a:lnTo>
                    <a:pt x="4533902" y="700472"/>
                  </a:lnTo>
                  <a:lnTo>
                    <a:pt x="4578351" y="551247"/>
                  </a:lnTo>
                  <a:lnTo>
                    <a:pt x="4619627" y="400434"/>
                  </a:lnTo>
                  <a:lnTo>
                    <a:pt x="4651377" y="251209"/>
                  </a:lnTo>
                  <a:lnTo>
                    <a:pt x="4678364" y="100397"/>
                  </a:lnTo>
                  <a:close/>
                </a:path>
              </a:pathLst>
            </a:custGeom>
            <a:solidFill>
              <a:srgbClr val="636358"/>
            </a:solidFill>
            <a:ln w="0">
              <a:solidFill>
                <a:srgbClr val="636358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29" name="자유형 28"/>
            <p:cNvSpPr>
              <a:spLocks/>
            </p:cNvSpPr>
            <p:nvPr/>
          </p:nvSpPr>
          <p:spPr bwMode="auto">
            <a:xfrm>
              <a:off x="6160940" y="-1179"/>
              <a:ext cx="6031060" cy="6859179"/>
            </a:xfrm>
            <a:custGeom>
              <a:avLst/>
              <a:gdLst>
                <a:gd name="connsiteX0" fmla="*/ 0 w 6031060"/>
                <a:gd name="connsiteY0" fmla="*/ 0 h 6859179"/>
                <a:gd name="connsiteX1" fmla="*/ 1519835 w 6031060"/>
                <a:gd name="connsiteY1" fmla="*/ 0 h 6859179"/>
                <a:gd name="connsiteX2" fmla="*/ 1535261 w 6031060"/>
                <a:gd name="connsiteY2" fmla="*/ 123416 h 6859179"/>
                <a:gd name="connsiteX3" fmla="*/ 1562249 w 6031060"/>
                <a:gd name="connsiteY3" fmla="*/ 274228 h 6859179"/>
                <a:gd name="connsiteX4" fmla="*/ 1593999 w 6031060"/>
                <a:gd name="connsiteY4" fmla="*/ 423453 h 6859179"/>
                <a:gd name="connsiteX5" fmla="*/ 1635274 w 6031060"/>
                <a:gd name="connsiteY5" fmla="*/ 574266 h 6859179"/>
                <a:gd name="connsiteX6" fmla="*/ 1684486 w 6031060"/>
                <a:gd name="connsiteY6" fmla="*/ 723491 h 6859179"/>
                <a:gd name="connsiteX7" fmla="*/ 1744811 w 6031060"/>
                <a:gd name="connsiteY7" fmla="*/ 867953 h 6859179"/>
                <a:gd name="connsiteX8" fmla="*/ 1808311 w 6031060"/>
                <a:gd name="connsiteY8" fmla="*/ 1009241 h 6859179"/>
                <a:gd name="connsiteX9" fmla="*/ 1889274 w 6031060"/>
                <a:gd name="connsiteY9" fmla="*/ 1145766 h 6859179"/>
                <a:gd name="connsiteX10" fmla="*/ 1979761 w 6031060"/>
                <a:gd name="connsiteY10" fmla="*/ 1272766 h 6859179"/>
                <a:gd name="connsiteX11" fmla="*/ 2084536 w 6031060"/>
                <a:gd name="connsiteY11" fmla="*/ 1395003 h 6859179"/>
                <a:gd name="connsiteX12" fmla="*/ 2206774 w 6031060"/>
                <a:gd name="connsiteY12" fmla="*/ 1499778 h 6859179"/>
                <a:gd name="connsiteX13" fmla="*/ 2343299 w 6031060"/>
                <a:gd name="connsiteY13" fmla="*/ 1595028 h 6859179"/>
                <a:gd name="connsiteX14" fmla="*/ 2492524 w 6031060"/>
                <a:gd name="connsiteY14" fmla="*/ 1677578 h 6859179"/>
                <a:gd name="connsiteX15" fmla="*/ 2629049 w 6031060"/>
                <a:gd name="connsiteY15" fmla="*/ 1731553 h 6859179"/>
                <a:gd name="connsiteX16" fmla="*/ 2778274 w 6031060"/>
                <a:gd name="connsiteY16" fmla="*/ 1782353 h 6859179"/>
                <a:gd name="connsiteX17" fmla="*/ 2937024 w 6031060"/>
                <a:gd name="connsiteY17" fmla="*/ 1826803 h 6859179"/>
                <a:gd name="connsiteX18" fmla="*/ 3105299 w 6031060"/>
                <a:gd name="connsiteY18" fmla="*/ 1868078 h 6859179"/>
                <a:gd name="connsiteX19" fmla="*/ 3283099 w 6031060"/>
                <a:gd name="connsiteY19" fmla="*/ 1909353 h 6859179"/>
                <a:gd name="connsiteX20" fmla="*/ 3468837 w 6031060"/>
                <a:gd name="connsiteY20" fmla="*/ 1944278 h 6859179"/>
                <a:gd name="connsiteX21" fmla="*/ 3654574 w 6031060"/>
                <a:gd name="connsiteY21" fmla="*/ 1980791 h 6859179"/>
                <a:gd name="connsiteX22" fmla="*/ 3849837 w 6031060"/>
                <a:gd name="connsiteY22" fmla="*/ 2022066 h 6859179"/>
                <a:gd name="connsiteX23" fmla="*/ 4049861 w 6031060"/>
                <a:gd name="connsiteY23" fmla="*/ 2058578 h 6859179"/>
                <a:gd name="connsiteX24" fmla="*/ 4248299 w 6031060"/>
                <a:gd name="connsiteY24" fmla="*/ 2099853 h 6859179"/>
                <a:gd name="connsiteX25" fmla="*/ 4448324 w 6031060"/>
                <a:gd name="connsiteY25" fmla="*/ 2141128 h 6859179"/>
                <a:gd name="connsiteX26" fmla="*/ 4648349 w 6031060"/>
                <a:gd name="connsiteY26" fmla="*/ 2190341 h 6859179"/>
                <a:gd name="connsiteX27" fmla="*/ 4848374 w 6031060"/>
                <a:gd name="connsiteY27" fmla="*/ 2239553 h 6859179"/>
                <a:gd name="connsiteX28" fmla="*/ 5043637 w 6031060"/>
                <a:gd name="connsiteY28" fmla="*/ 2299878 h 6859179"/>
                <a:gd name="connsiteX29" fmla="*/ 5238899 w 6031060"/>
                <a:gd name="connsiteY29" fmla="*/ 2363378 h 6859179"/>
                <a:gd name="connsiteX30" fmla="*/ 5424637 w 6031060"/>
                <a:gd name="connsiteY30" fmla="*/ 2431641 h 6859179"/>
                <a:gd name="connsiteX31" fmla="*/ 5605612 w 6031060"/>
                <a:gd name="connsiteY31" fmla="*/ 2512603 h 6859179"/>
                <a:gd name="connsiteX32" fmla="*/ 5778649 w 6031060"/>
                <a:gd name="connsiteY32" fmla="*/ 2598328 h 6859179"/>
                <a:gd name="connsiteX33" fmla="*/ 5945337 w 6031060"/>
                <a:gd name="connsiteY33" fmla="*/ 2698341 h 6859179"/>
                <a:gd name="connsiteX34" fmla="*/ 6031060 w 6031060"/>
                <a:gd name="connsiteY34" fmla="*/ 2758698 h 6859179"/>
                <a:gd name="connsiteX35" fmla="*/ 6031060 w 6031060"/>
                <a:gd name="connsiteY35" fmla="*/ 6198779 h 6859179"/>
                <a:gd name="connsiteX36" fmla="*/ 6031060 w 6031060"/>
                <a:gd name="connsiteY36" fmla="*/ 6272673 h 6859179"/>
                <a:gd name="connsiteX37" fmla="*/ 6031060 w 6031060"/>
                <a:gd name="connsiteY37" fmla="*/ 6859179 h 6859179"/>
                <a:gd name="connsiteX38" fmla="*/ 5619580 w 6031060"/>
                <a:gd name="connsiteY38" fmla="*/ 6859179 h 6859179"/>
                <a:gd name="connsiteX39" fmla="*/ 5619580 w 6031060"/>
                <a:gd name="connsiteY39" fmla="*/ 6198779 h 6859179"/>
                <a:gd name="connsiteX40" fmla="*/ 5624456 w 6031060"/>
                <a:gd name="connsiteY40" fmla="*/ 6198779 h 6859179"/>
                <a:gd name="connsiteX41" fmla="*/ 5619899 w 6031060"/>
                <a:gd name="connsiteY41" fmla="*/ 6124166 h 6859179"/>
                <a:gd name="connsiteX42" fmla="*/ 5605612 w 6031060"/>
                <a:gd name="connsiteY42" fmla="*/ 5932078 h 6859179"/>
                <a:gd name="connsiteX43" fmla="*/ 5596087 w 6031060"/>
                <a:gd name="connsiteY43" fmla="*/ 5755866 h 6859179"/>
                <a:gd name="connsiteX44" fmla="*/ 5583387 w 6031060"/>
                <a:gd name="connsiteY44" fmla="*/ 5592353 h 6859179"/>
                <a:gd name="connsiteX45" fmla="*/ 5569099 w 6031060"/>
                <a:gd name="connsiteY45" fmla="*/ 5441541 h 6859179"/>
                <a:gd name="connsiteX46" fmla="*/ 5551637 w 6031060"/>
                <a:gd name="connsiteY46" fmla="*/ 5292316 h 6859179"/>
                <a:gd name="connsiteX47" fmla="*/ 5532587 w 6031060"/>
                <a:gd name="connsiteY47" fmla="*/ 5146266 h 6859179"/>
                <a:gd name="connsiteX48" fmla="*/ 5505599 w 6031060"/>
                <a:gd name="connsiteY48" fmla="*/ 5001803 h 6859179"/>
                <a:gd name="connsiteX49" fmla="*/ 5478612 w 6031060"/>
                <a:gd name="connsiteY49" fmla="*/ 4850991 h 6859179"/>
                <a:gd name="connsiteX50" fmla="*/ 5442099 w 6031060"/>
                <a:gd name="connsiteY50" fmla="*/ 4692241 h 6859179"/>
                <a:gd name="connsiteX51" fmla="*/ 5400825 w 6031060"/>
                <a:gd name="connsiteY51" fmla="*/ 4523966 h 6859179"/>
                <a:gd name="connsiteX52" fmla="*/ 5351612 w 6031060"/>
                <a:gd name="connsiteY52" fmla="*/ 4338228 h 6859179"/>
                <a:gd name="connsiteX53" fmla="*/ 5292874 w 6031060"/>
                <a:gd name="connsiteY53" fmla="*/ 4133441 h 6859179"/>
                <a:gd name="connsiteX54" fmla="*/ 5224611 w 6031060"/>
                <a:gd name="connsiteY54" fmla="*/ 3938178 h 6859179"/>
                <a:gd name="connsiteX55" fmla="*/ 5138887 w 6031060"/>
                <a:gd name="connsiteY55" fmla="*/ 3761966 h 6859179"/>
                <a:gd name="connsiteX56" fmla="*/ 5034111 w 6031060"/>
                <a:gd name="connsiteY56" fmla="*/ 3598453 h 6859179"/>
                <a:gd name="connsiteX57" fmla="*/ 4919811 w 6031060"/>
                <a:gd name="connsiteY57" fmla="*/ 3452403 h 6859179"/>
                <a:gd name="connsiteX58" fmla="*/ 4789637 w 6031060"/>
                <a:gd name="connsiteY58" fmla="*/ 3315878 h 6859179"/>
                <a:gd name="connsiteX59" fmla="*/ 4643587 w 6031060"/>
                <a:gd name="connsiteY59" fmla="*/ 3193641 h 6859179"/>
                <a:gd name="connsiteX60" fmla="*/ 4489599 w 6031060"/>
                <a:gd name="connsiteY60" fmla="*/ 3085691 h 6859179"/>
                <a:gd name="connsiteX61" fmla="*/ 4326087 w 6031060"/>
                <a:gd name="connsiteY61" fmla="*/ 2990441 h 6859179"/>
                <a:gd name="connsiteX62" fmla="*/ 4149874 w 6031060"/>
                <a:gd name="connsiteY62" fmla="*/ 2898366 h 6859179"/>
                <a:gd name="connsiteX63" fmla="*/ 3972074 w 6031060"/>
                <a:gd name="connsiteY63" fmla="*/ 2822166 h 6859179"/>
                <a:gd name="connsiteX64" fmla="*/ 3781574 w 6031060"/>
                <a:gd name="connsiteY64" fmla="*/ 2749141 h 6859179"/>
                <a:gd name="connsiteX65" fmla="*/ 3591074 w 6031060"/>
                <a:gd name="connsiteY65" fmla="*/ 2685641 h 6859179"/>
                <a:gd name="connsiteX66" fmla="*/ 3395811 w 6031060"/>
                <a:gd name="connsiteY66" fmla="*/ 2630078 h 6859179"/>
                <a:gd name="connsiteX67" fmla="*/ 3195787 w 6031060"/>
                <a:gd name="connsiteY67" fmla="*/ 2576103 h 6859179"/>
                <a:gd name="connsiteX68" fmla="*/ 2992587 w 6031060"/>
                <a:gd name="connsiteY68" fmla="*/ 2531653 h 6859179"/>
                <a:gd name="connsiteX69" fmla="*/ 2792561 w 6031060"/>
                <a:gd name="connsiteY69" fmla="*/ 2485616 h 6859179"/>
                <a:gd name="connsiteX70" fmla="*/ 2592536 w 6031060"/>
                <a:gd name="connsiteY70" fmla="*/ 2449103 h 6859179"/>
                <a:gd name="connsiteX71" fmla="*/ 2397274 w 6031060"/>
                <a:gd name="connsiteY71" fmla="*/ 2407828 h 6859179"/>
                <a:gd name="connsiteX72" fmla="*/ 2202011 w 6031060"/>
                <a:gd name="connsiteY72" fmla="*/ 2371316 h 6859179"/>
                <a:gd name="connsiteX73" fmla="*/ 2011511 w 6031060"/>
                <a:gd name="connsiteY73" fmla="*/ 2336391 h 6859179"/>
                <a:gd name="connsiteX74" fmla="*/ 1825774 w 6031060"/>
                <a:gd name="connsiteY74" fmla="*/ 2295116 h 6859179"/>
                <a:gd name="connsiteX75" fmla="*/ 1649561 w 6031060"/>
                <a:gd name="connsiteY75" fmla="*/ 2258603 h 6859179"/>
                <a:gd name="connsiteX76" fmla="*/ 1481286 w 6031060"/>
                <a:gd name="connsiteY76" fmla="*/ 2212566 h 6859179"/>
                <a:gd name="connsiteX77" fmla="*/ 1322536 w 6031060"/>
                <a:gd name="connsiteY77" fmla="*/ 2168116 h 6859179"/>
                <a:gd name="connsiteX78" fmla="*/ 1176486 w 6031060"/>
                <a:gd name="connsiteY78" fmla="*/ 2117316 h 6859179"/>
                <a:gd name="connsiteX79" fmla="*/ 1041549 w 6031060"/>
                <a:gd name="connsiteY79" fmla="*/ 2063341 h 6859179"/>
                <a:gd name="connsiteX80" fmla="*/ 900261 w 6031060"/>
                <a:gd name="connsiteY80" fmla="*/ 1985553 h 6859179"/>
                <a:gd name="connsiteX81" fmla="*/ 768499 w 6031060"/>
                <a:gd name="connsiteY81" fmla="*/ 1890303 h 6859179"/>
                <a:gd name="connsiteX82" fmla="*/ 655786 w 6031060"/>
                <a:gd name="connsiteY82" fmla="*/ 1782353 h 6859179"/>
                <a:gd name="connsiteX83" fmla="*/ 551011 w 6031060"/>
                <a:gd name="connsiteY83" fmla="*/ 1650591 h 6859179"/>
                <a:gd name="connsiteX84" fmla="*/ 455761 w 6031060"/>
                <a:gd name="connsiteY84" fmla="*/ 1514066 h 6859179"/>
                <a:gd name="connsiteX85" fmla="*/ 373211 w 6031060"/>
                <a:gd name="connsiteY85" fmla="*/ 1358491 h 6859179"/>
                <a:gd name="connsiteX86" fmla="*/ 301774 w 6031060"/>
                <a:gd name="connsiteY86" fmla="*/ 1199741 h 6859179"/>
                <a:gd name="connsiteX87" fmla="*/ 233511 w 6031060"/>
                <a:gd name="connsiteY87" fmla="*/ 1036228 h 6859179"/>
                <a:gd name="connsiteX88" fmla="*/ 177949 w 6031060"/>
                <a:gd name="connsiteY88" fmla="*/ 864778 h 6859179"/>
                <a:gd name="connsiteX89" fmla="*/ 128736 w 6031060"/>
                <a:gd name="connsiteY89" fmla="*/ 691741 h 6859179"/>
                <a:gd name="connsiteX90" fmla="*/ 87461 w 6031060"/>
                <a:gd name="connsiteY90" fmla="*/ 518703 h 6859179"/>
                <a:gd name="connsiteX91" fmla="*/ 55711 w 6031060"/>
                <a:gd name="connsiteY91" fmla="*/ 345666 h 6859179"/>
                <a:gd name="connsiteX92" fmla="*/ 23961 w 6031060"/>
                <a:gd name="connsiteY92" fmla="*/ 178978 h 6859179"/>
                <a:gd name="connsiteX93" fmla="*/ 1736 w 6031060"/>
                <a:gd name="connsiteY93" fmla="*/ 15466 h 6859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</a:cxnLst>
              <a:rect l="l" t="t" r="r" b="b"/>
              <a:pathLst>
                <a:path w="6031060" h="6859179">
                  <a:moveTo>
                    <a:pt x="0" y="0"/>
                  </a:moveTo>
                  <a:lnTo>
                    <a:pt x="1519835" y="0"/>
                  </a:lnTo>
                  <a:lnTo>
                    <a:pt x="1535261" y="123416"/>
                  </a:lnTo>
                  <a:lnTo>
                    <a:pt x="1562249" y="274228"/>
                  </a:lnTo>
                  <a:lnTo>
                    <a:pt x="1593999" y="423453"/>
                  </a:lnTo>
                  <a:lnTo>
                    <a:pt x="1635274" y="574266"/>
                  </a:lnTo>
                  <a:lnTo>
                    <a:pt x="1684486" y="723491"/>
                  </a:lnTo>
                  <a:lnTo>
                    <a:pt x="1744811" y="867953"/>
                  </a:lnTo>
                  <a:lnTo>
                    <a:pt x="1808311" y="1009241"/>
                  </a:lnTo>
                  <a:lnTo>
                    <a:pt x="1889274" y="1145766"/>
                  </a:lnTo>
                  <a:lnTo>
                    <a:pt x="1979761" y="1272766"/>
                  </a:lnTo>
                  <a:lnTo>
                    <a:pt x="2084536" y="1395003"/>
                  </a:lnTo>
                  <a:lnTo>
                    <a:pt x="2206774" y="1499778"/>
                  </a:lnTo>
                  <a:lnTo>
                    <a:pt x="2343299" y="1595028"/>
                  </a:lnTo>
                  <a:lnTo>
                    <a:pt x="2492524" y="1677578"/>
                  </a:lnTo>
                  <a:lnTo>
                    <a:pt x="2629049" y="1731553"/>
                  </a:lnTo>
                  <a:lnTo>
                    <a:pt x="2778274" y="1782353"/>
                  </a:lnTo>
                  <a:lnTo>
                    <a:pt x="2937024" y="1826803"/>
                  </a:lnTo>
                  <a:lnTo>
                    <a:pt x="3105299" y="1868078"/>
                  </a:lnTo>
                  <a:lnTo>
                    <a:pt x="3283099" y="1909353"/>
                  </a:lnTo>
                  <a:lnTo>
                    <a:pt x="3468837" y="1944278"/>
                  </a:lnTo>
                  <a:lnTo>
                    <a:pt x="3654574" y="1980791"/>
                  </a:lnTo>
                  <a:lnTo>
                    <a:pt x="3849837" y="2022066"/>
                  </a:lnTo>
                  <a:lnTo>
                    <a:pt x="4049861" y="2058578"/>
                  </a:lnTo>
                  <a:lnTo>
                    <a:pt x="4248299" y="2099853"/>
                  </a:lnTo>
                  <a:lnTo>
                    <a:pt x="4448324" y="2141128"/>
                  </a:lnTo>
                  <a:lnTo>
                    <a:pt x="4648349" y="2190341"/>
                  </a:lnTo>
                  <a:lnTo>
                    <a:pt x="4848374" y="2239553"/>
                  </a:lnTo>
                  <a:lnTo>
                    <a:pt x="5043637" y="2299878"/>
                  </a:lnTo>
                  <a:lnTo>
                    <a:pt x="5238899" y="2363378"/>
                  </a:lnTo>
                  <a:lnTo>
                    <a:pt x="5424637" y="2431641"/>
                  </a:lnTo>
                  <a:lnTo>
                    <a:pt x="5605612" y="2512603"/>
                  </a:lnTo>
                  <a:lnTo>
                    <a:pt x="5778649" y="2598328"/>
                  </a:lnTo>
                  <a:lnTo>
                    <a:pt x="5945337" y="2698341"/>
                  </a:lnTo>
                  <a:lnTo>
                    <a:pt x="6031060" y="2758698"/>
                  </a:lnTo>
                  <a:lnTo>
                    <a:pt x="6031060" y="6198779"/>
                  </a:lnTo>
                  <a:lnTo>
                    <a:pt x="6031060" y="6272673"/>
                  </a:lnTo>
                  <a:lnTo>
                    <a:pt x="6031060" y="6859179"/>
                  </a:lnTo>
                  <a:lnTo>
                    <a:pt x="5619580" y="6859179"/>
                  </a:lnTo>
                  <a:lnTo>
                    <a:pt x="5619580" y="6198779"/>
                  </a:lnTo>
                  <a:lnTo>
                    <a:pt x="5624456" y="6198779"/>
                  </a:lnTo>
                  <a:lnTo>
                    <a:pt x="5619899" y="6124166"/>
                  </a:lnTo>
                  <a:lnTo>
                    <a:pt x="5605612" y="5932078"/>
                  </a:lnTo>
                  <a:lnTo>
                    <a:pt x="5596087" y="5755866"/>
                  </a:lnTo>
                  <a:lnTo>
                    <a:pt x="5583387" y="5592353"/>
                  </a:lnTo>
                  <a:lnTo>
                    <a:pt x="5569099" y="5441541"/>
                  </a:lnTo>
                  <a:lnTo>
                    <a:pt x="5551637" y="5292316"/>
                  </a:lnTo>
                  <a:lnTo>
                    <a:pt x="5532587" y="5146266"/>
                  </a:lnTo>
                  <a:lnTo>
                    <a:pt x="5505599" y="5001803"/>
                  </a:lnTo>
                  <a:lnTo>
                    <a:pt x="5478612" y="4850991"/>
                  </a:lnTo>
                  <a:lnTo>
                    <a:pt x="5442099" y="4692241"/>
                  </a:lnTo>
                  <a:lnTo>
                    <a:pt x="5400825" y="4523966"/>
                  </a:lnTo>
                  <a:lnTo>
                    <a:pt x="5351612" y="4338228"/>
                  </a:lnTo>
                  <a:lnTo>
                    <a:pt x="5292874" y="4133441"/>
                  </a:lnTo>
                  <a:lnTo>
                    <a:pt x="5224611" y="3938178"/>
                  </a:lnTo>
                  <a:lnTo>
                    <a:pt x="5138887" y="3761966"/>
                  </a:lnTo>
                  <a:lnTo>
                    <a:pt x="5034111" y="3598453"/>
                  </a:lnTo>
                  <a:lnTo>
                    <a:pt x="4919811" y="3452403"/>
                  </a:lnTo>
                  <a:lnTo>
                    <a:pt x="4789637" y="3315878"/>
                  </a:lnTo>
                  <a:lnTo>
                    <a:pt x="4643587" y="3193641"/>
                  </a:lnTo>
                  <a:lnTo>
                    <a:pt x="4489599" y="3085691"/>
                  </a:lnTo>
                  <a:lnTo>
                    <a:pt x="4326087" y="2990441"/>
                  </a:lnTo>
                  <a:lnTo>
                    <a:pt x="4149874" y="2898366"/>
                  </a:lnTo>
                  <a:lnTo>
                    <a:pt x="3972074" y="2822166"/>
                  </a:lnTo>
                  <a:lnTo>
                    <a:pt x="3781574" y="2749141"/>
                  </a:lnTo>
                  <a:lnTo>
                    <a:pt x="3591074" y="2685641"/>
                  </a:lnTo>
                  <a:lnTo>
                    <a:pt x="3395811" y="2630078"/>
                  </a:lnTo>
                  <a:lnTo>
                    <a:pt x="3195787" y="2576103"/>
                  </a:lnTo>
                  <a:lnTo>
                    <a:pt x="2992587" y="2531653"/>
                  </a:lnTo>
                  <a:lnTo>
                    <a:pt x="2792561" y="2485616"/>
                  </a:lnTo>
                  <a:lnTo>
                    <a:pt x="2592536" y="2449103"/>
                  </a:lnTo>
                  <a:lnTo>
                    <a:pt x="2397274" y="2407828"/>
                  </a:lnTo>
                  <a:lnTo>
                    <a:pt x="2202011" y="2371316"/>
                  </a:lnTo>
                  <a:lnTo>
                    <a:pt x="2011511" y="2336391"/>
                  </a:lnTo>
                  <a:lnTo>
                    <a:pt x="1825774" y="2295116"/>
                  </a:lnTo>
                  <a:lnTo>
                    <a:pt x="1649561" y="2258603"/>
                  </a:lnTo>
                  <a:lnTo>
                    <a:pt x="1481286" y="2212566"/>
                  </a:lnTo>
                  <a:lnTo>
                    <a:pt x="1322536" y="2168116"/>
                  </a:lnTo>
                  <a:lnTo>
                    <a:pt x="1176486" y="2117316"/>
                  </a:lnTo>
                  <a:lnTo>
                    <a:pt x="1041549" y="2063341"/>
                  </a:lnTo>
                  <a:lnTo>
                    <a:pt x="900261" y="1985553"/>
                  </a:lnTo>
                  <a:lnTo>
                    <a:pt x="768499" y="1890303"/>
                  </a:lnTo>
                  <a:lnTo>
                    <a:pt x="655786" y="1782353"/>
                  </a:lnTo>
                  <a:lnTo>
                    <a:pt x="551011" y="1650591"/>
                  </a:lnTo>
                  <a:lnTo>
                    <a:pt x="455761" y="1514066"/>
                  </a:lnTo>
                  <a:lnTo>
                    <a:pt x="373211" y="1358491"/>
                  </a:lnTo>
                  <a:lnTo>
                    <a:pt x="301774" y="1199741"/>
                  </a:lnTo>
                  <a:lnTo>
                    <a:pt x="233511" y="1036228"/>
                  </a:lnTo>
                  <a:lnTo>
                    <a:pt x="177949" y="864778"/>
                  </a:lnTo>
                  <a:lnTo>
                    <a:pt x="128736" y="691741"/>
                  </a:lnTo>
                  <a:lnTo>
                    <a:pt x="87461" y="518703"/>
                  </a:lnTo>
                  <a:lnTo>
                    <a:pt x="55711" y="345666"/>
                  </a:lnTo>
                  <a:lnTo>
                    <a:pt x="23961" y="178978"/>
                  </a:lnTo>
                  <a:lnTo>
                    <a:pt x="1736" y="15466"/>
                  </a:lnTo>
                  <a:close/>
                </a:path>
              </a:pathLst>
            </a:custGeom>
            <a:solidFill>
              <a:srgbClr val="515147"/>
            </a:solidFill>
            <a:ln w="0">
              <a:solidFill>
                <a:srgbClr val="51514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10" name="Freeform 8"/>
            <p:cNvSpPr>
              <a:spLocks/>
            </p:cNvSpPr>
            <p:nvPr/>
          </p:nvSpPr>
          <p:spPr bwMode="auto">
            <a:xfrm>
              <a:off x="4238625" y="1212849"/>
              <a:ext cx="3889375" cy="5586413"/>
            </a:xfrm>
            <a:custGeom>
              <a:avLst/>
              <a:gdLst>
                <a:gd name="T0" fmla="*/ 0 w 2450"/>
                <a:gd name="T1" fmla="*/ 0 h 3519"/>
                <a:gd name="T2" fmla="*/ 2450 w 2450"/>
                <a:gd name="T3" fmla="*/ 0 h 3519"/>
                <a:gd name="T4" fmla="*/ 2433 w 2450"/>
                <a:gd name="T5" fmla="*/ 289 h 3519"/>
                <a:gd name="T6" fmla="*/ 2404 w 2450"/>
                <a:gd name="T7" fmla="*/ 575 h 3519"/>
                <a:gd name="T8" fmla="*/ 2367 w 2450"/>
                <a:gd name="T9" fmla="*/ 861 h 3519"/>
                <a:gd name="T10" fmla="*/ 2321 w 2450"/>
                <a:gd name="T11" fmla="*/ 1144 h 3519"/>
                <a:gd name="T12" fmla="*/ 2272 w 2450"/>
                <a:gd name="T13" fmla="*/ 1425 h 3519"/>
                <a:gd name="T14" fmla="*/ 2215 w 2450"/>
                <a:gd name="T15" fmla="*/ 1696 h 3519"/>
                <a:gd name="T16" fmla="*/ 2152 w 2450"/>
                <a:gd name="T17" fmla="*/ 1962 h 3519"/>
                <a:gd name="T18" fmla="*/ 2090 w 2450"/>
                <a:gd name="T19" fmla="*/ 2223 h 3519"/>
                <a:gd name="T20" fmla="*/ 2021 w 2450"/>
                <a:gd name="T21" fmla="*/ 2469 h 3519"/>
                <a:gd name="T22" fmla="*/ 1952 w 2450"/>
                <a:gd name="T23" fmla="*/ 2706 h 3519"/>
                <a:gd name="T24" fmla="*/ 1881 w 2450"/>
                <a:gd name="T25" fmla="*/ 2929 h 3519"/>
                <a:gd name="T26" fmla="*/ 1812 w 2450"/>
                <a:gd name="T27" fmla="*/ 3141 h 3519"/>
                <a:gd name="T28" fmla="*/ 1744 w 2450"/>
                <a:gd name="T29" fmla="*/ 3336 h 3519"/>
                <a:gd name="T30" fmla="*/ 1678 w 2450"/>
                <a:gd name="T31" fmla="*/ 3510 h 3519"/>
                <a:gd name="T32" fmla="*/ 1426 w 2450"/>
                <a:gd name="T33" fmla="*/ 3516 h 3519"/>
                <a:gd name="T34" fmla="*/ 1178 w 2450"/>
                <a:gd name="T35" fmla="*/ 3519 h 3519"/>
                <a:gd name="T36" fmla="*/ 778 w 2450"/>
                <a:gd name="T37" fmla="*/ 3513 h 3519"/>
                <a:gd name="T38" fmla="*/ 712 w 2450"/>
                <a:gd name="T39" fmla="*/ 3339 h 3519"/>
                <a:gd name="T40" fmla="*/ 640 w 2450"/>
                <a:gd name="T41" fmla="*/ 3144 h 3519"/>
                <a:gd name="T42" fmla="*/ 572 w 2450"/>
                <a:gd name="T43" fmla="*/ 2932 h 3519"/>
                <a:gd name="T44" fmla="*/ 500 w 2450"/>
                <a:gd name="T45" fmla="*/ 2709 h 3519"/>
                <a:gd name="T46" fmla="*/ 432 w 2450"/>
                <a:gd name="T47" fmla="*/ 2472 h 3519"/>
                <a:gd name="T48" fmla="*/ 363 w 2450"/>
                <a:gd name="T49" fmla="*/ 2223 h 3519"/>
                <a:gd name="T50" fmla="*/ 300 w 2450"/>
                <a:gd name="T51" fmla="*/ 1965 h 3519"/>
                <a:gd name="T52" fmla="*/ 237 w 2450"/>
                <a:gd name="T53" fmla="*/ 1699 h 3519"/>
                <a:gd name="T54" fmla="*/ 180 w 2450"/>
                <a:gd name="T55" fmla="*/ 1425 h 3519"/>
                <a:gd name="T56" fmla="*/ 129 w 2450"/>
                <a:gd name="T57" fmla="*/ 1147 h 3519"/>
                <a:gd name="T58" fmla="*/ 86 w 2450"/>
                <a:gd name="T59" fmla="*/ 861 h 3519"/>
                <a:gd name="T60" fmla="*/ 49 w 2450"/>
                <a:gd name="T61" fmla="*/ 575 h 3519"/>
                <a:gd name="T62" fmla="*/ 20 w 2450"/>
                <a:gd name="T63" fmla="*/ 289 h 3519"/>
                <a:gd name="T64" fmla="*/ 0 w 2450"/>
                <a:gd name="T65" fmla="*/ 0 h 3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450" h="3519">
                  <a:moveTo>
                    <a:pt x="0" y="0"/>
                  </a:moveTo>
                  <a:lnTo>
                    <a:pt x="2450" y="0"/>
                  </a:lnTo>
                  <a:lnTo>
                    <a:pt x="2433" y="289"/>
                  </a:lnTo>
                  <a:lnTo>
                    <a:pt x="2404" y="575"/>
                  </a:lnTo>
                  <a:lnTo>
                    <a:pt x="2367" y="861"/>
                  </a:lnTo>
                  <a:lnTo>
                    <a:pt x="2321" y="1144"/>
                  </a:lnTo>
                  <a:lnTo>
                    <a:pt x="2272" y="1425"/>
                  </a:lnTo>
                  <a:lnTo>
                    <a:pt x="2215" y="1696"/>
                  </a:lnTo>
                  <a:lnTo>
                    <a:pt x="2152" y="1962"/>
                  </a:lnTo>
                  <a:lnTo>
                    <a:pt x="2090" y="2223"/>
                  </a:lnTo>
                  <a:lnTo>
                    <a:pt x="2021" y="2469"/>
                  </a:lnTo>
                  <a:lnTo>
                    <a:pt x="1952" y="2706"/>
                  </a:lnTo>
                  <a:lnTo>
                    <a:pt x="1881" y="2929"/>
                  </a:lnTo>
                  <a:lnTo>
                    <a:pt x="1812" y="3141"/>
                  </a:lnTo>
                  <a:lnTo>
                    <a:pt x="1744" y="3336"/>
                  </a:lnTo>
                  <a:lnTo>
                    <a:pt x="1678" y="3510"/>
                  </a:lnTo>
                  <a:lnTo>
                    <a:pt x="1426" y="3516"/>
                  </a:lnTo>
                  <a:lnTo>
                    <a:pt x="1178" y="3519"/>
                  </a:lnTo>
                  <a:lnTo>
                    <a:pt x="778" y="3513"/>
                  </a:lnTo>
                  <a:lnTo>
                    <a:pt x="712" y="3339"/>
                  </a:lnTo>
                  <a:lnTo>
                    <a:pt x="640" y="3144"/>
                  </a:lnTo>
                  <a:lnTo>
                    <a:pt x="572" y="2932"/>
                  </a:lnTo>
                  <a:lnTo>
                    <a:pt x="500" y="2709"/>
                  </a:lnTo>
                  <a:lnTo>
                    <a:pt x="432" y="2472"/>
                  </a:lnTo>
                  <a:lnTo>
                    <a:pt x="363" y="2223"/>
                  </a:lnTo>
                  <a:lnTo>
                    <a:pt x="300" y="1965"/>
                  </a:lnTo>
                  <a:lnTo>
                    <a:pt x="237" y="1699"/>
                  </a:lnTo>
                  <a:lnTo>
                    <a:pt x="180" y="1425"/>
                  </a:lnTo>
                  <a:lnTo>
                    <a:pt x="129" y="1147"/>
                  </a:lnTo>
                  <a:lnTo>
                    <a:pt x="86" y="861"/>
                  </a:lnTo>
                  <a:lnTo>
                    <a:pt x="49" y="575"/>
                  </a:lnTo>
                  <a:lnTo>
                    <a:pt x="20" y="2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AEAE1"/>
            </a:solidFill>
            <a:ln w="0">
              <a:solidFill>
                <a:srgbClr val="EAEAE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11" name="Freeform 9"/>
            <p:cNvSpPr>
              <a:spLocks/>
            </p:cNvSpPr>
            <p:nvPr/>
          </p:nvSpPr>
          <p:spPr bwMode="auto">
            <a:xfrm>
              <a:off x="6734175" y="1517649"/>
              <a:ext cx="1198563" cy="1416050"/>
            </a:xfrm>
            <a:custGeom>
              <a:avLst/>
              <a:gdLst>
                <a:gd name="T0" fmla="*/ 0 w 755"/>
                <a:gd name="T1" fmla="*/ 0 h 892"/>
                <a:gd name="T2" fmla="*/ 755 w 755"/>
                <a:gd name="T3" fmla="*/ 309 h 892"/>
                <a:gd name="T4" fmla="*/ 146 w 755"/>
                <a:gd name="T5" fmla="*/ 892 h 892"/>
                <a:gd name="T6" fmla="*/ 0 w 755"/>
                <a:gd name="T7" fmla="*/ 0 h 8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5" h="892">
                  <a:moveTo>
                    <a:pt x="0" y="0"/>
                  </a:moveTo>
                  <a:lnTo>
                    <a:pt x="755" y="309"/>
                  </a:lnTo>
                  <a:lnTo>
                    <a:pt x="146" y="8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6C5AF"/>
            </a:solidFill>
            <a:ln w="0">
              <a:solidFill>
                <a:srgbClr val="C6C5A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12" name="Freeform 10"/>
            <p:cNvSpPr>
              <a:spLocks/>
            </p:cNvSpPr>
            <p:nvPr/>
          </p:nvSpPr>
          <p:spPr bwMode="auto">
            <a:xfrm>
              <a:off x="4392612" y="1508124"/>
              <a:ext cx="1203325" cy="1425575"/>
            </a:xfrm>
            <a:custGeom>
              <a:avLst/>
              <a:gdLst>
                <a:gd name="T0" fmla="*/ 758 w 758"/>
                <a:gd name="T1" fmla="*/ 0 h 898"/>
                <a:gd name="T2" fmla="*/ 643 w 758"/>
                <a:gd name="T3" fmla="*/ 898 h 898"/>
                <a:gd name="T4" fmla="*/ 0 w 758"/>
                <a:gd name="T5" fmla="*/ 315 h 898"/>
                <a:gd name="T6" fmla="*/ 758 w 758"/>
                <a:gd name="T7" fmla="*/ 0 h 8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8" h="898">
                  <a:moveTo>
                    <a:pt x="758" y="0"/>
                  </a:moveTo>
                  <a:lnTo>
                    <a:pt x="643" y="898"/>
                  </a:lnTo>
                  <a:lnTo>
                    <a:pt x="0" y="315"/>
                  </a:lnTo>
                  <a:lnTo>
                    <a:pt x="758" y="0"/>
                  </a:lnTo>
                  <a:close/>
                </a:path>
              </a:pathLst>
            </a:custGeom>
            <a:solidFill>
              <a:srgbClr val="C6C5AF"/>
            </a:solidFill>
            <a:ln w="0">
              <a:solidFill>
                <a:srgbClr val="C6C5A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13" name="Freeform 11"/>
            <p:cNvSpPr>
              <a:spLocks/>
            </p:cNvSpPr>
            <p:nvPr/>
          </p:nvSpPr>
          <p:spPr bwMode="auto">
            <a:xfrm>
              <a:off x="5508625" y="1508124"/>
              <a:ext cx="1352550" cy="295275"/>
            </a:xfrm>
            <a:custGeom>
              <a:avLst/>
              <a:gdLst>
                <a:gd name="T0" fmla="*/ 55 w 852"/>
                <a:gd name="T1" fmla="*/ 0 h 186"/>
                <a:gd name="T2" fmla="*/ 795 w 852"/>
                <a:gd name="T3" fmla="*/ 0 h 186"/>
                <a:gd name="T4" fmla="*/ 852 w 852"/>
                <a:gd name="T5" fmla="*/ 186 h 186"/>
                <a:gd name="T6" fmla="*/ 0 w 852"/>
                <a:gd name="T7" fmla="*/ 180 h 186"/>
                <a:gd name="T8" fmla="*/ 55 w 852"/>
                <a:gd name="T9" fmla="*/ 0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2" h="186">
                  <a:moveTo>
                    <a:pt x="55" y="0"/>
                  </a:moveTo>
                  <a:lnTo>
                    <a:pt x="795" y="0"/>
                  </a:lnTo>
                  <a:lnTo>
                    <a:pt x="852" y="186"/>
                  </a:lnTo>
                  <a:lnTo>
                    <a:pt x="0" y="180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rgbClr val="C6C5AF"/>
            </a:solidFill>
            <a:ln w="0">
              <a:solidFill>
                <a:srgbClr val="C6C5A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14" name="Freeform 12"/>
            <p:cNvSpPr>
              <a:spLocks/>
            </p:cNvSpPr>
            <p:nvPr/>
          </p:nvSpPr>
          <p:spPr bwMode="auto">
            <a:xfrm>
              <a:off x="5508625" y="1508124"/>
              <a:ext cx="87313" cy="322263"/>
            </a:xfrm>
            <a:custGeom>
              <a:avLst/>
              <a:gdLst>
                <a:gd name="T0" fmla="*/ 55 w 55"/>
                <a:gd name="T1" fmla="*/ 0 h 203"/>
                <a:gd name="T2" fmla="*/ 32 w 55"/>
                <a:gd name="T3" fmla="*/ 203 h 203"/>
                <a:gd name="T4" fmla="*/ 0 w 55"/>
                <a:gd name="T5" fmla="*/ 180 h 203"/>
                <a:gd name="T6" fmla="*/ 55 w 55"/>
                <a:gd name="T7" fmla="*/ 0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5" h="203">
                  <a:moveTo>
                    <a:pt x="55" y="0"/>
                  </a:moveTo>
                  <a:lnTo>
                    <a:pt x="32" y="203"/>
                  </a:lnTo>
                  <a:lnTo>
                    <a:pt x="0" y="180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rgbClr val="AAA88F"/>
            </a:solidFill>
            <a:ln w="0">
              <a:solidFill>
                <a:srgbClr val="AAA88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15" name="Freeform 13"/>
            <p:cNvSpPr>
              <a:spLocks/>
            </p:cNvSpPr>
            <p:nvPr/>
          </p:nvSpPr>
          <p:spPr bwMode="auto">
            <a:xfrm>
              <a:off x="6734175" y="1517649"/>
              <a:ext cx="127000" cy="330200"/>
            </a:xfrm>
            <a:custGeom>
              <a:avLst/>
              <a:gdLst>
                <a:gd name="T0" fmla="*/ 0 w 80"/>
                <a:gd name="T1" fmla="*/ 0 h 208"/>
                <a:gd name="T2" fmla="*/ 80 w 80"/>
                <a:gd name="T3" fmla="*/ 180 h 208"/>
                <a:gd name="T4" fmla="*/ 34 w 80"/>
                <a:gd name="T5" fmla="*/ 208 h 208"/>
                <a:gd name="T6" fmla="*/ 0 w 80"/>
                <a:gd name="T7" fmla="*/ 0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" h="208">
                  <a:moveTo>
                    <a:pt x="0" y="0"/>
                  </a:moveTo>
                  <a:lnTo>
                    <a:pt x="80" y="180"/>
                  </a:lnTo>
                  <a:lnTo>
                    <a:pt x="34" y="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AA88F"/>
            </a:solidFill>
            <a:ln w="0">
              <a:solidFill>
                <a:srgbClr val="AAA88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16" name="Freeform 14"/>
            <p:cNvSpPr>
              <a:spLocks/>
            </p:cNvSpPr>
            <p:nvPr/>
          </p:nvSpPr>
          <p:spPr bwMode="auto">
            <a:xfrm>
              <a:off x="5505450" y="2662237"/>
              <a:ext cx="1360488" cy="4205288"/>
            </a:xfrm>
            <a:custGeom>
              <a:avLst/>
              <a:gdLst>
                <a:gd name="T0" fmla="*/ 208 w 857"/>
                <a:gd name="T1" fmla="*/ 0 h 2606"/>
                <a:gd name="T2" fmla="*/ 680 w 857"/>
                <a:gd name="T3" fmla="*/ 0 h 2606"/>
                <a:gd name="T4" fmla="*/ 857 w 857"/>
                <a:gd name="T5" fmla="*/ 2365 h 2606"/>
                <a:gd name="T6" fmla="*/ 840 w 857"/>
                <a:gd name="T7" fmla="*/ 2600 h 2606"/>
                <a:gd name="T8" fmla="*/ 380 w 857"/>
                <a:gd name="T9" fmla="*/ 2606 h 2606"/>
                <a:gd name="T10" fmla="*/ 17 w 857"/>
                <a:gd name="T11" fmla="*/ 2603 h 2606"/>
                <a:gd name="T12" fmla="*/ 0 w 857"/>
                <a:gd name="T13" fmla="*/ 2365 h 2606"/>
                <a:gd name="T14" fmla="*/ 208 w 857"/>
                <a:gd name="T15" fmla="*/ 0 h 26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57" h="2606">
                  <a:moveTo>
                    <a:pt x="208" y="0"/>
                  </a:moveTo>
                  <a:lnTo>
                    <a:pt x="680" y="0"/>
                  </a:lnTo>
                  <a:lnTo>
                    <a:pt x="857" y="2365"/>
                  </a:lnTo>
                  <a:lnTo>
                    <a:pt x="840" y="2600"/>
                  </a:lnTo>
                  <a:lnTo>
                    <a:pt x="380" y="2606"/>
                  </a:lnTo>
                  <a:lnTo>
                    <a:pt x="17" y="2603"/>
                  </a:lnTo>
                  <a:lnTo>
                    <a:pt x="0" y="2365"/>
                  </a:lnTo>
                  <a:lnTo>
                    <a:pt x="208" y="0"/>
                  </a:lnTo>
                  <a:close/>
                </a:path>
              </a:pathLst>
            </a:custGeom>
            <a:solidFill>
              <a:srgbClr val="4C4C4C"/>
            </a:solidFill>
            <a:ln w="0">
              <a:solidFill>
                <a:srgbClr val="4C4C4C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17" name="Freeform 15"/>
            <p:cNvSpPr>
              <a:spLocks/>
            </p:cNvSpPr>
            <p:nvPr/>
          </p:nvSpPr>
          <p:spPr bwMode="auto">
            <a:xfrm>
              <a:off x="5840412" y="2662237"/>
              <a:ext cx="757238" cy="207963"/>
            </a:xfrm>
            <a:custGeom>
              <a:avLst/>
              <a:gdLst>
                <a:gd name="T0" fmla="*/ 469 w 477"/>
                <a:gd name="T1" fmla="*/ 0 h 131"/>
                <a:gd name="T2" fmla="*/ 477 w 477"/>
                <a:gd name="T3" fmla="*/ 131 h 131"/>
                <a:gd name="T4" fmla="*/ 0 w 477"/>
                <a:gd name="T5" fmla="*/ 8 h 131"/>
                <a:gd name="T6" fmla="*/ 469 w 477"/>
                <a:gd name="T7" fmla="*/ 0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7" h="131">
                  <a:moveTo>
                    <a:pt x="469" y="0"/>
                  </a:moveTo>
                  <a:lnTo>
                    <a:pt x="477" y="131"/>
                  </a:lnTo>
                  <a:lnTo>
                    <a:pt x="0" y="8"/>
                  </a:lnTo>
                  <a:lnTo>
                    <a:pt x="469" y="0"/>
                  </a:lnTo>
                  <a:close/>
                </a:path>
              </a:pathLst>
            </a:custGeom>
            <a:solidFill>
              <a:srgbClr val="3A3A38"/>
            </a:solidFill>
            <a:ln w="0">
              <a:solidFill>
                <a:srgbClr val="3A3A38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18" name="Freeform 16"/>
            <p:cNvSpPr>
              <a:spLocks/>
            </p:cNvSpPr>
            <p:nvPr/>
          </p:nvSpPr>
          <p:spPr bwMode="auto">
            <a:xfrm>
              <a:off x="5305425" y="1630362"/>
              <a:ext cx="1760538" cy="1044575"/>
            </a:xfrm>
            <a:custGeom>
              <a:avLst/>
              <a:gdLst>
                <a:gd name="T0" fmla="*/ 1109 w 1109"/>
                <a:gd name="T1" fmla="*/ 0 h 658"/>
                <a:gd name="T2" fmla="*/ 1046 w 1109"/>
                <a:gd name="T3" fmla="*/ 378 h 658"/>
                <a:gd name="T4" fmla="*/ 794 w 1109"/>
                <a:gd name="T5" fmla="*/ 658 h 658"/>
                <a:gd name="T6" fmla="*/ 337 w 1109"/>
                <a:gd name="T7" fmla="*/ 658 h 658"/>
                <a:gd name="T8" fmla="*/ 63 w 1109"/>
                <a:gd name="T9" fmla="*/ 378 h 658"/>
                <a:gd name="T10" fmla="*/ 0 w 1109"/>
                <a:gd name="T11" fmla="*/ 0 h 658"/>
                <a:gd name="T12" fmla="*/ 1109 w 1109"/>
                <a:gd name="T13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9" h="658">
                  <a:moveTo>
                    <a:pt x="1109" y="0"/>
                  </a:moveTo>
                  <a:lnTo>
                    <a:pt x="1046" y="378"/>
                  </a:lnTo>
                  <a:lnTo>
                    <a:pt x="794" y="658"/>
                  </a:lnTo>
                  <a:lnTo>
                    <a:pt x="337" y="658"/>
                  </a:lnTo>
                  <a:lnTo>
                    <a:pt x="63" y="378"/>
                  </a:lnTo>
                  <a:lnTo>
                    <a:pt x="0" y="0"/>
                  </a:lnTo>
                  <a:lnTo>
                    <a:pt x="1109" y="0"/>
                  </a:lnTo>
                  <a:close/>
                </a:path>
              </a:pathLst>
            </a:custGeom>
            <a:solidFill>
              <a:srgbClr val="4C4C4C"/>
            </a:solidFill>
            <a:ln w="0">
              <a:solidFill>
                <a:srgbClr val="4C4C4C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19" name="Freeform 17"/>
            <p:cNvSpPr>
              <a:spLocks/>
            </p:cNvSpPr>
            <p:nvPr/>
          </p:nvSpPr>
          <p:spPr bwMode="auto">
            <a:xfrm>
              <a:off x="3848100" y="854074"/>
              <a:ext cx="1747838" cy="1820863"/>
            </a:xfrm>
            <a:custGeom>
              <a:avLst/>
              <a:gdLst>
                <a:gd name="T0" fmla="*/ 346 w 1101"/>
                <a:gd name="T1" fmla="*/ 0 h 1147"/>
                <a:gd name="T2" fmla="*/ 1101 w 1101"/>
                <a:gd name="T3" fmla="*/ 412 h 1147"/>
                <a:gd name="T4" fmla="*/ 1009 w 1101"/>
                <a:gd name="T5" fmla="*/ 709 h 1147"/>
                <a:gd name="T6" fmla="*/ 929 w 1101"/>
                <a:gd name="T7" fmla="*/ 1147 h 1147"/>
                <a:gd name="T8" fmla="*/ 0 w 1101"/>
                <a:gd name="T9" fmla="*/ 478 h 1147"/>
                <a:gd name="T10" fmla="*/ 69 w 1101"/>
                <a:gd name="T11" fmla="*/ 383 h 1147"/>
                <a:gd name="T12" fmla="*/ 132 w 1101"/>
                <a:gd name="T13" fmla="*/ 297 h 1147"/>
                <a:gd name="T14" fmla="*/ 183 w 1101"/>
                <a:gd name="T15" fmla="*/ 226 h 1147"/>
                <a:gd name="T16" fmla="*/ 229 w 1101"/>
                <a:gd name="T17" fmla="*/ 163 h 1147"/>
                <a:gd name="T18" fmla="*/ 266 w 1101"/>
                <a:gd name="T19" fmla="*/ 114 h 1147"/>
                <a:gd name="T20" fmla="*/ 295 w 1101"/>
                <a:gd name="T21" fmla="*/ 71 h 1147"/>
                <a:gd name="T22" fmla="*/ 318 w 1101"/>
                <a:gd name="T23" fmla="*/ 40 h 1147"/>
                <a:gd name="T24" fmla="*/ 335 w 1101"/>
                <a:gd name="T25" fmla="*/ 17 h 1147"/>
                <a:gd name="T26" fmla="*/ 343 w 1101"/>
                <a:gd name="T27" fmla="*/ 6 h 1147"/>
                <a:gd name="T28" fmla="*/ 346 w 1101"/>
                <a:gd name="T29" fmla="*/ 0 h 1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101" h="1147">
                  <a:moveTo>
                    <a:pt x="346" y="0"/>
                  </a:moveTo>
                  <a:lnTo>
                    <a:pt x="1101" y="412"/>
                  </a:lnTo>
                  <a:lnTo>
                    <a:pt x="1009" y="709"/>
                  </a:lnTo>
                  <a:lnTo>
                    <a:pt x="929" y="1147"/>
                  </a:lnTo>
                  <a:lnTo>
                    <a:pt x="0" y="478"/>
                  </a:lnTo>
                  <a:lnTo>
                    <a:pt x="69" y="383"/>
                  </a:lnTo>
                  <a:lnTo>
                    <a:pt x="132" y="297"/>
                  </a:lnTo>
                  <a:lnTo>
                    <a:pt x="183" y="226"/>
                  </a:lnTo>
                  <a:lnTo>
                    <a:pt x="229" y="163"/>
                  </a:lnTo>
                  <a:lnTo>
                    <a:pt x="266" y="114"/>
                  </a:lnTo>
                  <a:lnTo>
                    <a:pt x="295" y="71"/>
                  </a:lnTo>
                  <a:lnTo>
                    <a:pt x="318" y="40"/>
                  </a:lnTo>
                  <a:lnTo>
                    <a:pt x="335" y="17"/>
                  </a:lnTo>
                  <a:lnTo>
                    <a:pt x="343" y="6"/>
                  </a:lnTo>
                  <a:lnTo>
                    <a:pt x="346" y="0"/>
                  </a:lnTo>
                  <a:close/>
                </a:path>
              </a:pathLst>
            </a:custGeom>
            <a:solidFill>
              <a:srgbClr val="EAEAE1"/>
            </a:solidFill>
            <a:ln w="0">
              <a:solidFill>
                <a:srgbClr val="EAEAE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20" name="Freeform 18"/>
            <p:cNvSpPr>
              <a:spLocks/>
            </p:cNvSpPr>
            <p:nvPr/>
          </p:nvSpPr>
          <p:spPr bwMode="auto">
            <a:xfrm>
              <a:off x="6729413" y="854074"/>
              <a:ext cx="1752600" cy="1820863"/>
            </a:xfrm>
            <a:custGeom>
              <a:avLst/>
              <a:gdLst>
                <a:gd name="T0" fmla="*/ 758 w 1104"/>
                <a:gd name="T1" fmla="*/ 0 h 1147"/>
                <a:gd name="T2" fmla="*/ 761 w 1104"/>
                <a:gd name="T3" fmla="*/ 6 h 1147"/>
                <a:gd name="T4" fmla="*/ 769 w 1104"/>
                <a:gd name="T5" fmla="*/ 17 h 1147"/>
                <a:gd name="T6" fmla="*/ 783 w 1104"/>
                <a:gd name="T7" fmla="*/ 40 h 1147"/>
                <a:gd name="T8" fmla="*/ 806 w 1104"/>
                <a:gd name="T9" fmla="*/ 71 h 1147"/>
                <a:gd name="T10" fmla="*/ 838 w 1104"/>
                <a:gd name="T11" fmla="*/ 114 h 1147"/>
                <a:gd name="T12" fmla="*/ 875 w 1104"/>
                <a:gd name="T13" fmla="*/ 163 h 1147"/>
                <a:gd name="T14" fmla="*/ 921 w 1104"/>
                <a:gd name="T15" fmla="*/ 226 h 1147"/>
                <a:gd name="T16" fmla="*/ 972 w 1104"/>
                <a:gd name="T17" fmla="*/ 297 h 1147"/>
                <a:gd name="T18" fmla="*/ 1035 w 1104"/>
                <a:gd name="T19" fmla="*/ 383 h 1147"/>
                <a:gd name="T20" fmla="*/ 1104 w 1104"/>
                <a:gd name="T21" fmla="*/ 478 h 1147"/>
                <a:gd name="T22" fmla="*/ 172 w 1104"/>
                <a:gd name="T23" fmla="*/ 1147 h 1147"/>
                <a:gd name="T24" fmla="*/ 95 w 1104"/>
                <a:gd name="T25" fmla="*/ 709 h 1147"/>
                <a:gd name="T26" fmla="*/ 0 w 1104"/>
                <a:gd name="T27" fmla="*/ 412 h 1147"/>
                <a:gd name="T28" fmla="*/ 758 w 1104"/>
                <a:gd name="T29" fmla="*/ 0 h 1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104" h="1147">
                  <a:moveTo>
                    <a:pt x="758" y="0"/>
                  </a:moveTo>
                  <a:lnTo>
                    <a:pt x="761" y="6"/>
                  </a:lnTo>
                  <a:lnTo>
                    <a:pt x="769" y="17"/>
                  </a:lnTo>
                  <a:lnTo>
                    <a:pt x="783" y="40"/>
                  </a:lnTo>
                  <a:lnTo>
                    <a:pt x="806" y="71"/>
                  </a:lnTo>
                  <a:lnTo>
                    <a:pt x="838" y="114"/>
                  </a:lnTo>
                  <a:lnTo>
                    <a:pt x="875" y="163"/>
                  </a:lnTo>
                  <a:lnTo>
                    <a:pt x="921" y="226"/>
                  </a:lnTo>
                  <a:lnTo>
                    <a:pt x="972" y="297"/>
                  </a:lnTo>
                  <a:lnTo>
                    <a:pt x="1035" y="383"/>
                  </a:lnTo>
                  <a:lnTo>
                    <a:pt x="1104" y="478"/>
                  </a:lnTo>
                  <a:lnTo>
                    <a:pt x="172" y="1147"/>
                  </a:lnTo>
                  <a:lnTo>
                    <a:pt x="95" y="709"/>
                  </a:lnTo>
                  <a:lnTo>
                    <a:pt x="0" y="412"/>
                  </a:lnTo>
                  <a:lnTo>
                    <a:pt x="758" y="0"/>
                  </a:lnTo>
                  <a:close/>
                </a:path>
              </a:pathLst>
            </a:custGeom>
            <a:solidFill>
              <a:srgbClr val="EAEAE1"/>
            </a:solidFill>
            <a:ln w="0">
              <a:solidFill>
                <a:srgbClr val="EAEAE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21" name="Freeform 19"/>
            <p:cNvSpPr>
              <a:spLocks/>
            </p:cNvSpPr>
            <p:nvPr/>
          </p:nvSpPr>
          <p:spPr bwMode="auto">
            <a:xfrm>
              <a:off x="6729413" y="854074"/>
              <a:ext cx="1752600" cy="1362075"/>
            </a:xfrm>
            <a:custGeom>
              <a:avLst/>
              <a:gdLst>
                <a:gd name="T0" fmla="*/ 758 w 1104"/>
                <a:gd name="T1" fmla="*/ 0 h 858"/>
                <a:gd name="T2" fmla="*/ 761 w 1104"/>
                <a:gd name="T3" fmla="*/ 6 h 858"/>
                <a:gd name="T4" fmla="*/ 769 w 1104"/>
                <a:gd name="T5" fmla="*/ 17 h 858"/>
                <a:gd name="T6" fmla="*/ 783 w 1104"/>
                <a:gd name="T7" fmla="*/ 40 h 858"/>
                <a:gd name="T8" fmla="*/ 806 w 1104"/>
                <a:gd name="T9" fmla="*/ 71 h 858"/>
                <a:gd name="T10" fmla="*/ 838 w 1104"/>
                <a:gd name="T11" fmla="*/ 114 h 858"/>
                <a:gd name="T12" fmla="*/ 875 w 1104"/>
                <a:gd name="T13" fmla="*/ 166 h 858"/>
                <a:gd name="T14" fmla="*/ 921 w 1104"/>
                <a:gd name="T15" fmla="*/ 226 h 858"/>
                <a:gd name="T16" fmla="*/ 972 w 1104"/>
                <a:gd name="T17" fmla="*/ 297 h 858"/>
                <a:gd name="T18" fmla="*/ 1035 w 1104"/>
                <a:gd name="T19" fmla="*/ 383 h 858"/>
                <a:gd name="T20" fmla="*/ 1104 w 1104"/>
                <a:gd name="T21" fmla="*/ 478 h 858"/>
                <a:gd name="T22" fmla="*/ 578 w 1104"/>
                <a:gd name="T23" fmla="*/ 858 h 858"/>
                <a:gd name="T24" fmla="*/ 478 w 1104"/>
                <a:gd name="T25" fmla="*/ 827 h 858"/>
                <a:gd name="T26" fmla="*/ 383 w 1104"/>
                <a:gd name="T27" fmla="*/ 795 h 858"/>
                <a:gd name="T28" fmla="*/ 298 w 1104"/>
                <a:gd name="T29" fmla="*/ 761 h 858"/>
                <a:gd name="T30" fmla="*/ 206 w 1104"/>
                <a:gd name="T31" fmla="*/ 712 h 858"/>
                <a:gd name="T32" fmla="*/ 126 w 1104"/>
                <a:gd name="T33" fmla="*/ 652 h 858"/>
                <a:gd name="T34" fmla="*/ 55 w 1104"/>
                <a:gd name="T35" fmla="*/ 581 h 858"/>
                <a:gd name="T36" fmla="*/ 0 w 1104"/>
                <a:gd name="T37" fmla="*/ 412 h 858"/>
                <a:gd name="T38" fmla="*/ 758 w 1104"/>
                <a:gd name="T39" fmla="*/ 0 h 8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104" h="858">
                  <a:moveTo>
                    <a:pt x="758" y="0"/>
                  </a:moveTo>
                  <a:lnTo>
                    <a:pt x="761" y="6"/>
                  </a:lnTo>
                  <a:lnTo>
                    <a:pt x="769" y="17"/>
                  </a:lnTo>
                  <a:lnTo>
                    <a:pt x="783" y="40"/>
                  </a:lnTo>
                  <a:lnTo>
                    <a:pt x="806" y="71"/>
                  </a:lnTo>
                  <a:lnTo>
                    <a:pt x="838" y="114"/>
                  </a:lnTo>
                  <a:lnTo>
                    <a:pt x="875" y="166"/>
                  </a:lnTo>
                  <a:lnTo>
                    <a:pt x="921" y="226"/>
                  </a:lnTo>
                  <a:lnTo>
                    <a:pt x="972" y="297"/>
                  </a:lnTo>
                  <a:lnTo>
                    <a:pt x="1035" y="383"/>
                  </a:lnTo>
                  <a:lnTo>
                    <a:pt x="1104" y="478"/>
                  </a:lnTo>
                  <a:lnTo>
                    <a:pt x="578" y="858"/>
                  </a:lnTo>
                  <a:lnTo>
                    <a:pt x="478" y="827"/>
                  </a:lnTo>
                  <a:lnTo>
                    <a:pt x="383" y="795"/>
                  </a:lnTo>
                  <a:lnTo>
                    <a:pt x="298" y="761"/>
                  </a:lnTo>
                  <a:lnTo>
                    <a:pt x="206" y="712"/>
                  </a:lnTo>
                  <a:lnTo>
                    <a:pt x="126" y="652"/>
                  </a:lnTo>
                  <a:lnTo>
                    <a:pt x="55" y="581"/>
                  </a:lnTo>
                  <a:lnTo>
                    <a:pt x="0" y="412"/>
                  </a:lnTo>
                  <a:lnTo>
                    <a:pt x="758" y="0"/>
                  </a:lnTo>
                  <a:close/>
                </a:path>
              </a:pathLst>
            </a:custGeom>
            <a:solidFill>
              <a:srgbClr val="E0DBD3"/>
            </a:solidFill>
            <a:ln w="0">
              <a:solidFill>
                <a:srgbClr val="E0DBD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22" name="Freeform 20"/>
            <p:cNvSpPr>
              <a:spLocks/>
            </p:cNvSpPr>
            <p:nvPr/>
          </p:nvSpPr>
          <p:spPr bwMode="auto">
            <a:xfrm>
              <a:off x="7043738" y="1781174"/>
              <a:ext cx="2586038" cy="5076826"/>
            </a:xfrm>
            <a:custGeom>
              <a:avLst/>
              <a:gdLst>
                <a:gd name="T0" fmla="*/ 1197 w 1629"/>
                <a:gd name="T1" fmla="*/ 0 h 3152"/>
                <a:gd name="T2" fmla="*/ 1583 w 1629"/>
                <a:gd name="T3" fmla="*/ 881 h 3152"/>
                <a:gd name="T4" fmla="*/ 1177 w 1629"/>
                <a:gd name="T5" fmla="*/ 992 h 3152"/>
                <a:gd name="T6" fmla="*/ 1629 w 1629"/>
                <a:gd name="T7" fmla="*/ 1155 h 3152"/>
                <a:gd name="T8" fmla="*/ 420 w 1629"/>
                <a:gd name="T9" fmla="*/ 3132 h 3152"/>
                <a:gd name="T10" fmla="*/ 0 w 1629"/>
                <a:gd name="T11" fmla="*/ 3152 h 3152"/>
                <a:gd name="T12" fmla="*/ 1197 w 1629"/>
                <a:gd name="T13" fmla="*/ 0 h 3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29" h="3152">
                  <a:moveTo>
                    <a:pt x="1197" y="0"/>
                  </a:moveTo>
                  <a:lnTo>
                    <a:pt x="1583" y="881"/>
                  </a:lnTo>
                  <a:lnTo>
                    <a:pt x="1177" y="992"/>
                  </a:lnTo>
                  <a:lnTo>
                    <a:pt x="1629" y="1155"/>
                  </a:lnTo>
                  <a:lnTo>
                    <a:pt x="420" y="3132"/>
                  </a:lnTo>
                  <a:lnTo>
                    <a:pt x="0" y="3152"/>
                  </a:lnTo>
                  <a:lnTo>
                    <a:pt x="1197" y="0"/>
                  </a:lnTo>
                  <a:close/>
                </a:path>
              </a:pathLst>
            </a:custGeom>
            <a:solidFill>
              <a:srgbClr val="515147"/>
            </a:solidFill>
            <a:ln w="0">
              <a:solidFill>
                <a:srgbClr val="51514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23" name="Freeform 21"/>
            <p:cNvSpPr>
              <a:spLocks/>
            </p:cNvSpPr>
            <p:nvPr/>
          </p:nvSpPr>
          <p:spPr bwMode="auto">
            <a:xfrm>
              <a:off x="2700337" y="1798636"/>
              <a:ext cx="2581275" cy="5059363"/>
            </a:xfrm>
            <a:custGeom>
              <a:avLst/>
              <a:gdLst>
                <a:gd name="T0" fmla="*/ 429 w 1626"/>
                <a:gd name="T1" fmla="*/ 0 h 3141"/>
                <a:gd name="T2" fmla="*/ 1626 w 1626"/>
                <a:gd name="T3" fmla="*/ 3141 h 3141"/>
                <a:gd name="T4" fmla="*/ 1209 w 1626"/>
                <a:gd name="T5" fmla="*/ 3124 h 3141"/>
                <a:gd name="T6" fmla="*/ 0 w 1626"/>
                <a:gd name="T7" fmla="*/ 1144 h 3141"/>
                <a:gd name="T8" fmla="*/ 449 w 1626"/>
                <a:gd name="T9" fmla="*/ 981 h 3141"/>
                <a:gd name="T10" fmla="*/ 46 w 1626"/>
                <a:gd name="T11" fmla="*/ 870 h 3141"/>
                <a:gd name="T12" fmla="*/ 429 w 1626"/>
                <a:gd name="T13" fmla="*/ 0 h 3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26" h="3141">
                  <a:moveTo>
                    <a:pt x="429" y="0"/>
                  </a:moveTo>
                  <a:lnTo>
                    <a:pt x="1626" y="3141"/>
                  </a:lnTo>
                  <a:lnTo>
                    <a:pt x="1209" y="3124"/>
                  </a:lnTo>
                  <a:lnTo>
                    <a:pt x="0" y="1144"/>
                  </a:lnTo>
                  <a:lnTo>
                    <a:pt x="449" y="981"/>
                  </a:lnTo>
                  <a:lnTo>
                    <a:pt x="46" y="870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rgbClr val="515147"/>
            </a:solidFill>
            <a:ln w="0">
              <a:solidFill>
                <a:srgbClr val="51514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24" name="Freeform 22"/>
            <p:cNvSpPr>
              <a:spLocks/>
            </p:cNvSpPr>
            <p:nvPr/>
          </p:nvSpPr>
          <p:spPr bwMode="auto">
            <a:xfrm>
              <a:off x="6661150" y="1166812"/>
              <a:ext cx="2768600" cy="5691188"/>
            </a:xfrm>
            <a:custGeom>
              <a:avLst/>
              <a:gdLst>
                <a:gd name="T0" fmla="*/ 941 w 1744"/>
                <a:gd name="T1" fmla="*/ 0 h 3545"/>
                <a:gd name="T2" fmla="*/ 1438 w 1744"/>
                <a:gd name="T3" fmla="*/ 387 h 3545"/>
                <a:gd name="T4" fmla="*/ 1704 w 1744"/>
                <a:gd name="T5" fmla="*/ 1245 h 3545"/>
                <a:gd name="T6" fmla="*/ 1307 w 1744"/>
                <a:gd name="T7" fmla="*/ 1385 h 3545"/>
                <a:gd name="T8" fmla="*/ 1744 w 1744"/>
                <a:gd name="T9" fmla="*/ 1568 h 3545"/>
                <a:gd name="T10" fmla="*/ 612 w 1744"/>
                <a:gd name="T11" fmla="*/ 3522 h 3545"/>
                <a:gd name="T12" fmla="*/ 306 w 1744"/>
                <a:gd name="T13" fmla="*/ 3536 h 3545"/>
                <a:gd name="T14" fmla="*/ 0 w 1744"/>
                <a:gd name="T15" fmla="*/ 3545 h 3545"/>
                <a:gd name="T16" fmla="*/ 941 w 1744"/>
                <a:gd name="T17" fmla="*/ 0 h 35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44" h="3545">
                  <a:moveTo>
                    <a:pt x="941" y="0"/>
                  </a:moveTo>
                  <a:lnTo>
                    <a:pt x="1438" y="387"/>
                  </a:lnTo>
                  <a:lnTo>
                    <a:pt x="1704" y="1245"/>
                  </a:lnTo>
                  <a:lnTo>
                    <a:pt x="1307" y="1385"/>
                  </a:lnTo>
                  <a:lnTo>
                    <a:pt x="1744" y="1568"/>
                  </a:lnTo>
                  <a:lnTo>
                    <a:pt x="612" y="3522"/>
                  </a:lnTo>
                  <a:lnTo>
                    <a:pt x="306" y="3536"/>
                  </a:lnTo>
                  <a:lnTo>
                    <a:pt x="0" y="3545"/>
                  </a:lnTo>
                  <a:lnTo>
                    <a:pt x="941" y="0"/>
                  </a:lnTo>
                  <a:close/>
                </a:path>
              </a:pathLst>
            </a:custGeom>
            <a:solidFill>
              <a:srgbClr val="72726A"/>
            </a:solidFill>
            <a:ln w="0">
              <a:solidFill>
                <a:srgbClr val="72726A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25" name="Freeform 23"/>
            <p:cNvSpPr>
              <a:spLocks/>
            </p:cNvSpPr>
            <p:nvPr/>
          </p:nvSpPr>
          <p:spPr bwMode="auto">
            <a:xfrm>
              <a:off x="7864475" y="1166812"/>
              <a:ext cx="1311275" cy="1366838"/>
            </a:xfrm>
            <a:custGeom>
              <a:avLst/>
              <a:gdLst>
                <a:gd name="T0" fmla="*/ 183 w 826"/>
                <a:gd name="T1" fmla="*/ 0 h 861"/>
                <a:gd name="T2" fmla="*/ 680 w 826"/>
                <a:gd name="T3" fmla="*/ 387 h 861"/>
                <a:gd name="T4" fmla="*/ 826 w 826"/>
                <a:gd name="T5" fmla="*/ 861 h 861"/>
                <a:gd name="T6" fmla="*/ 612 w 826"/>
                <a:gd name="T7" fmla="*/ 816 h 861"/>
                <a:gd name="T8" fmla="*/ 400 w 826"/>
                <a:gd name="T9" fmla="*/ 776 h 861"/>
                <a:gd name="T10" fmla="*/ 194 w 826"/>
                <a:gd name="T11" fmla="*/ 736 h 861"/>
                <a:gd name="T12" fmla="*/ 0 w 826"/>
                <a:gd name="T13" fmla="*/ 693 h 861"/>
                <a:gd name="T14" fmla="*/ 183 w 826"/>
                <a:gd name="T15" fmla="*/ 0 h 8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26" h="861">
                  <a:moveTo>
                    <a:pt x="183" y="0"/>
                  </a:moveTo>
                  <a:lnTo>
                    <a:pt x="680" y="387"/>
                  </a:lnTo>
                  <a:lnTo>
                    <a:pt x="826" y="861"/>
                  </a:lnTo>
                  <a:lnTo>
                    <a:pt x="612" y="816"/>
                  </a:lnTo>
                  <a:lnTo>
                    <a:pt x="400" y="776"/>
                  </a:lnTo>
                  <a:lnTo>
                    <a:pt x="194" y="736"/>
                  </a:lnTo>
                  <a:lnTo>
                    <a:pt x="0" y="693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rgbClr val="636358"/>
            </a:solidFill>
            <a:ln w="0">
              <a:solidFill>
                <a:srgbClr val="636358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26" name="Freeform 24"/>
            <p:cNvSpPr>
              <a:spLocks/>
            </p:cNvSpPr>
            <p:nvPr/>
          </p:nvSpPr>
          <p:spPr bwMode="auto">
            <a:xfrm>
              <a:off x="2900362" y="1166812"/>
              <a:ext cx="2767013" cy="5691188"/>
            </a:xfrm>
            <a:custGeom>
              <a:avLst/>
              <a:gdLst>
                <a:gd name="T0" fmla="*/ 800 w 1743"/>
                <a:gd name="T1" fmla="*/ 0 h 3545"/>
                <a:gd name="T2" fmla="*/ 1743 w 1743"/>
                <a:gd name="T3" fmla="*/ 3545 h 3545"/>
                <a:gd name="T4" fmla="*/ 1438 w 1743"/>
                <a:gd name="T5" fmla="*/ 3539 h 3545"/>
                <a:gd name="T6" fmla="*/ 1132 w 1743"/>
                <a:gd name="T7" fmla="*/ 3525 h 3545"/>
                <a:gd name="T8" fmla="*/ 0 w 1743"/>
                <a:gd name="T9" fmla="*/ 1568 h 3545"/>
                <a:gd name="T10" fmla="*/ 434 w 1743"/>
                <a:gd name="T11" fmla="*/ 1385 h 3545"/>
                <a:gd name="T12" fmla="*/ 40 w 1743"/>
                <a:gd name="T13" fmla="*/ 1245 h 3545"/>
                <a:gd name="T14" fmla="*/ 303 w 1743"/>
                <a:gd name="T15" fmla="*/ 398 h 3545"/>
                <a:gd name="T16" fmla="*/ 800 w 1743"/>
                <a:gd name="T17" fmla="*/ 0 h 35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43" h="3545">
                  <a:moveTo>
                    <a:pt x="800" y="0"/>
                  </a:moveTo>
                  <a:lnTo>
                    <a:pt x="1743" y="3545"/>
                  </a:lnTo>
                  <a:lnTo>
                    <a:pt x="1438" y="3539"/>
                  </a:lnTo>
                  <a:lnTo>
                    <a:pt x="1132" y="3525"/>
                  </a:lnTo>
                  <a:lnTo>
                    <a:pt x="0" y="1568"/>
                  </a:lnTo>
                  <a:lnTo>
                    <a:pt x="434" y="1385"/>
                  </a:lnTo>
                  <a:lnTo>
                    <a:pt x="40" y="1245"/>
                  </a:lnTo>
                  <a:lnTo>
                    <a:pt x="303" y="398"/>
                  </a:lnTo>
                  <a:lnTo>
                    <a:pt x="800" y="0"/>
                  </a:lnTo>
                  <a:close/>
                </a:path>
              </a:pathLst>
            </a:custGeom>
            <a:solidFill>
              <a:srgbClr val="72726A"/>
            </a:solidFill>
            <a:ln w="0">
              <a:solidFill>
                <a:srgbClr val="72726A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34" name="자유형 33"/>
            <p:cNvSpPr>
              <a:spLocks/>
            </p:cNvSpPr>
            <p:nvPr/>
          </p:nvSpPr>
          <p:spPr bwMode="auto">
            <a:xfrm>
              <a:off x="3636106" y="0"/>
              <a:ext cx="5099553" cy="1630362"/>
            </a:xfrm>
            <a:custGeom>
              <a:avLst/>
              <a:gdLst>
                <a:gd name="connsiteX0" fmla="*/ 0 w 5099553"/>
                <a:gd name="connsiteY0" fmla="*/ 0 h 1630362"/>
                <a:gd name="connsiteX1" fmla="*/ 5099553 w 5099553"/>
                <a:gd name="connsiteY1" fmla="*/ 0 h 1630362"/>
                <a:gd name="connsiteX2" fmla="*/ 5049106 w 5099553"/>
                <a:gd name="connsiteY2" fmla="*/ 82550 h 1630362"/>
                <a:gd name="connsiteX3" fmla="*/ 4922106 w 5099553"/>
                <a:gd name="connsiteY3" fmla="*/ 273050 h 1630362"/>
                <a:gd name="connsiteX4" fmla="*/ 4777644 w 5099553"/>
                <a:gd name="connsiteY4" fmla="*/ 458787 h 1630362"/>
                <a:gd name="connsiteX5" fmla="*/ 4623657 w 5099553"/>
                <a:gd name="connsiteY5" fmla="*/ 631825 h 1630362"/>
                <a:gd name="connsiteX6" fmla="*/ 4455382 w 5099553"/>
                <a:gd name="connsiteY6" fmla="*/ 795337 h 1630362"/>
                <a:gd name="connsiteX7" fmla="*/ 4269644 w 5099553"/>
                <a:gd name="connsiteY7" fmla="*/ 944562 h 1630362"/>
                <a:gd name="connsiteX8" fmla="*/ 4069619 w 5099553"/>
                <a:gd name="connsiteY8" fmla="*/ 1085850 h 1630362"/>
                <a:gd name="connsiteX9" fmla="*/ 3855307 w 5099553"/>
                <a:gd name="connsiteY9" fmla="*/ 1212850 h 1630362"/>
                <a:gd name="connsiteX10" fmla="*/ 3629882 w 5099553"/>
                <a:gd name="connsiteY10" fmla="*/ 1325562 h 1630362"/>
                <a:gd name="connsiteX11" fmla="*/ 3383819 w 5099553"/>
                <a:gd name="connsiteY11" fmla="*/ 1425575 h 1630362"/>
                <a:gd name="connsiteX12" fmla="*/ 3125056 w 5099553"/>
                <a:gd name="connsiteY12" fmla="*/ 1512887 h 1630362"/>
                <a:gd name="connsiteX13" fmla="*/ 2844069 w 5099553"/>
                <a:gd name="connsiteY13" fmla="*/ 1581150 h 1630362"/>
                <a:gd name="connsiteX14" fmla="*/ 2548794 w 5099553"/>
                <a:gd name="connsiteY14" fmla="*/ 1630362 h 1630362"/>
                <a:gd name="connsiteX15" fmla="*/ 2253520 w 5099553"/>
                <a:gd name="connsiteY15" fmla="*/ 1581150 h 1630362"/>
                <a:gd name="connsiteX16" fmla="*/ 1977294 w 5099553"/>
                <a:gd name="connsiteY16" fmla="*/ 1512887 h 1630362"/>
                <a:gd name="connsiteX17" fmla="*/ 1713769 w 5099553"/>
                <a:gd name="connsiteY17" fmla="*/ 1425575 h 1630362"/>
                <a:gd name="connsiteX18" fmla="*/ 1469294 w 5099553"/>
                <a:gd name="connsiteY18" fmla="*/ 1325562 h 1630362"/>
                <a:gd name="connsiteX19" fmla="*/ 1242282 w 5099553"/>
                <a:gd name="connsiteY19" fmla="*/ 1212850 h 1630362"/>
                <a:gd name="connsiteX20" fmla="*/ 1029556 w 5099553"/>
                <a:gd name="connsiteY20" fmla="*/ 1085850 h 1630362"/>
                <a:gd name="connsiteX21" fmla="*/ 829531 w 5099553"/>
                <a:gd name="connsiteY21" fmla="*/ 944562 h 1630362"/>
                <a:gd name="connsiteX22" fmla="*/ 648556 w 5099553"/>
                <a:gd name="connsiteY22" fmla="*/ 795337 h 1630362"/>
                <a:gd name="connsiteX23" fmla="*/ 475519 w 5099553"/>
                <a:gd name="connsiteY23" fmla="*/ 631825 h 1630362"/>
                <a:gd name="connsiteX24" fmla="*/ 321531 w 5099553"/>
                <a:gd name="connsiteY24" fmla="*/ 458787 h 1630362"/>
                <a:gd name="connsiteX25" fmla="*/ 180244 w 5099553"/>
                <a:gd name="connsiteY25" fmla="*/ 273050 h 1630362"/>
                <a:gd name="connsiteX26" fmla="*/ 48481 w 5099553"/>
                <a:gd name="connsiteY26" fmla="*/ 82550 h 1630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099553" h="1630362">
                  <a:moveTo>
                    <a:pt x="0" y="0"/>
                  </a:moveTo>
                  <a:lnTo>
                    <a:pt x="5099553" y="0"/>
                  </a:lnTo>
                  <a:lnTo>
                    <a:pt x="5049106" y="82550"/>
                  </a:lnTo>
                  <a:lnTo>
                    <a:pt x="4922106" y="273050"/>
                  </a:lnTo>
                  <a:lnTo>
                    <a:pt x="4777644" y="458787"/>
                  </a:lnTo>
                  <a:lnTo>
                    <a:pt x="4623657" y="631825"/>
                  </a:lnTo>
                  <a:lnTo>
                    <a:pt x="4455382" y="795337"/>
                  </a:lnTo>
                  <a:lnTo>
                    <a:pt x="4269644" y="944562"/>
                  </a:lnTo>
                  <a:lnTo>
                    <a:pt x="4069619" y="1085850"/>
                  </a:lnTo>
                  <a:lnTo>
                    <a:pt x="3855307" y="1212850"/>
                  </a:lnTo>
                  <a:lnTo>
                    <a:pt x="3629882" y="1325562"/>
                  </a:lnTo>
                  <a:lnTo>
                    <a:pt x="3383819" y="1425575"/>
                  </a:lnTo>
                  <a:lnTo>
                    <a:pt x="3125056" y="1512887"/>
                  </a:lnTo>
                  <a:lnTo>
                    <a:pt x="2844069" y="1581150"/>
                  </a:lnTo>
                  <a:lnTo>
                    <a:pt x="2548794" y="1630362"/>
                  </a:lnTo>
                  <a:lnTo>
                    <a:pt x="2253520" y="1581150"/>
                  </a:lnTo>
                  <a:lnTo>
                    <a:pt x="1977294" y="1512887"/>
                  </a:lnTo>
                  <a:lnTo>
                    <a:pt x="1713769" y="1425575"/>
                  </a:lnTo>
                  <a:lnTo>
                    <a:pt x="1469294" y="1325562"/>
                  </a:lnTo>
                  <a:lnTo>
                    <a:pt x="1242282" y="1212850"/>
                  </a:lnTo>
                  <a:lnTo>
                    <a:pt x="1029556" y="1085850"/>
                  </a:lnTo>
                  <a:lnTo>
                    <a:pt x="829531" y="944562"/>
                  </a:lnTo>
                  <a:lnTo>
                    <a:pt x="648556" y="795337"/>
                  </a:lnTo>
                  <a:lnTo>
                    <a:pt x="475519" y="631825"/>
                  </a:lnTo>
                  <a:lnTo>
                    <a:pt x="321531" y="458787"/>
                  </a:lnTo>
                  <a:lnTo>
                    <a:pt x="180244" y="273050"/>
                  </a:lnTo>
                  <a:lnTo>
                    <a:pt x="48481" y="82550"/>
                  </a:lnTo>
                  <a:close/>
                </a:path>
              </a:pathLst>
            </a:custGeom>
            <a:solidFill>
              <a:srgbClr val="DBB491"/>
            </a:solidFill>
            <a:ln w="0">
              <a:solidFill>
                <a:srgbClr val="DBB49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41" name="자유형 40"/>
            <p:cNvSpPr>
              <a:spLocks/>
            </p:cNvSpPr>
            <p:nvPr/>
          </p:nvSpPr>
          <p:spPr bwMode="auto">
            <a:xfrm>
              <a:off x="6184900" y="-10704"/>
              <a:ext cx="2557300" cy="1641066"/>
            </a:xfrm>
            <a:custGeom>
              <a:avLst/>
              <a:gdLst>
                <a:gd name="connsiteX0" fmla="*/ 1757404 w 2557300"/>
                <a:gd name="connsiteY0" fmla="*/ 0 h 1641066"/>
                <a:gd name="connsiteX1" fmla="*/ 2557300 w 2557300"/>
                <a:gd name="connsiteY1" fmla="*/ 0 h 1641066"/>
                <a:gd name="connsiteX2" fmla="*/ 2500312 w 2557300"/>
                <a:gd name="connsiteY2" fmla="*/ 93254 h 1641066"/>
                <a:gd name="connsiteX3" fmla="*/ 2373312 w 2557300"/>
                <a:gd name="connsiteY3" fmla="*/ 283754 h 1641066"/>
                <a:gd name="connsiteX4" fmla="*/ 2228850 w 2557300"/>
                <a:gd name="connsiteY4" fmla="*/ 469491 h 1641066"/>
                <a:gd name="connsiteX5" fmla="*/ 2074863 w 2557300"/>
                <a:gd name="connsiteY5" fmla="*/ 642529 h 1641066"/>
                <a:gd name="connsiteX6" fmla="*/ 1906588 w 2557300"/>
                <a:gd name="connsiteY6" fmla="*/ 806041 h 1641066"/>
                <a:gd name="connsiteX7" fmla="*/ 1720850 w 2557300"/>
                <a:gd name="connsiteY7" fmla="*/ 955266 h 1641066"/>
                <a:gd name="connsiteX8" fmla="*/ 1520825 w 2557300"/>
                <a:gd name="connsiteY8" fmla="*/ 1096554 h 1641066"/>
                <a:gd name="connsiteX9" fmla="*/ 1306513 w 2557300"/>
                <a:gd name="connsiteY9" fmla="*/ 1223554 h 1641066"/>
                <a:gd name="connsiteX10" fmla="*/ 1081088 w 2557300"/>
                <a:gd name="connsiteY10" fmla="*/ 1336266 h 1641066"/>
                <a:gd name="connsiteX11" fmla="*/ 835025 w 2557300"/>
                <a:gd name="connsiteY11" fmla="*/ 1436279 h 1641066"/>
                <a:gd name="connsiteX12" fmla="*/ 576263 w 2557300"/>
                <a:gd name="connsiteY12" fmla="*/ 1523591 h 1641066"/>
                <a:gd name="connsiteX13" fmla="*/ 295275 w 2557300"/>
                <a:gd name="connsiteY13" fmla="*/ 1591854 h 1641066"/>
                <a:gd name="connsiteX14" fmla="*/ 0 w 2557300"/>
                <a:gd name="connsiteY14" fmla="*/ 1641066 h 1641066"/>
                <a:gd name="connsiteX15" fmla="*/ 9526 w 2557300"/>
                <a:gd name="connsiteY15" fmla="*/ 1636304 h 1641066"/>
                <a:gd name="connsiteX16" fmla="*/ 41276 w 2557300"/>
                <a:gd name="connsiteY16" fmla="*/ 1631541 h 1641066"/>
                <a:gd name="connsiteX17" fmla="*/ 87313 w 2557300"/>
                <a:gd name="connsiteY17" fmla="*/ 1614079 h 1641066"/>
                <a:gd name="connsiteX18" fmla="*/ 153988 w 2557300"/>
                <a:gd name="connsiteY18" fmla="*/ 1587091 h 1641066"/>
                <a:gd name="connsiteX19" fmla="*/ 236538 w 2557300"/>
                <a:gd name="connsiteY19" fmla="*/ 1550579 h 1641066"/>
                <a:gd name="connsiteX20" fmla="*/ 331788 w 2557300"/>
                <a:gd name="connsiteY20" fmla="*/ 1499779 h 1641066"/>
                <a:gd name="connsiteX21" fmla="*/ 441325 w 2557300"/>
                <a:gd name="connsiteY21" fmla="*/ 1436279 h 1641066"/>
                <a:gd name="connsiteX22" fmla="*/ 558800 w 2557300"/>
                <a:gd name="connsiteY22" fmla="*/ 1355316 h 1641066"/>
                <a:gd name="connsiteX23" fmla="*/ 695325 w 2557300"/>
                <a:gd name="connsiteY23" fmla="*/ 1255304 h 1641066"/>
                <a:gd name="connsiteX24" fmla="*/ 835025 w 2557300"/>
                <a:gd name="connsiteY24" fmla="*/ 1133066 h 1641066"/>
                <a:gd name="connsiteX25" fmla="*/ 985838 w 2557300"/>
                <a:gd name="connsiteY25" fmla="*/ 991779 h 1641066"/>
                <a:gd name="connsiteX26" fmla="*/ 1144588 w 2557300"/>
                <a:gd name="connsiteY26" fmla="*/ 823504 h 1641066"/>
                <a:gd name="connsiteX27" fmla="*/ 1306513 w 2557300"/>
                <a:gd name="connsiteY27" fmla="*/ 633004 h 1641066"/>
                <a:gd name="connsiteX28" fmla="*/ 1474788 w 2557300"/>
                <a:gd name="connsiteY28" fmla="*/ 415516 h 1641066"/>
                <a:gd name="connsiteX29" fmla="*/ 1652588 w 2557300"/>
                <a:gd name="connsiteY29" fmla="*/ 169454 h 1641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557300" h="1641066">
                  <a:moveTo>
                    <a:pt x="1757404" y="0"/>
                  </a:moveTo>
                  <a:lnTo>
                    <a:pt x="2557300" y="0"/>
                  </a:lnTo>
                  <a:lnTo>
                    <a:pt x="2500312" y="93254"/>
                  </a:lnTo>
                  <a:lnTo>
                    <a:pt x="2373312" y="283754"/>
                  </a:lnTo>
                  <a:lnTo>
                    <a:pt x="2228850" y="469491"/>
                  </a:lnTo>
                  <a:lnTo>
                    <a:pt x="2074863" y="642529"/>
                  </a:lnTo>
                  <a:lnTo>
                    <a:pt x="1906588" y="806041"/>
                  </a:lnTo>
                  <a:lnTo>
                    <a:pt x="1720850" y="955266"/>
                  </a:lnTo>
                  <a:lnTo>
                    <a:pt x="1520825" y="1096554"/>
                  </a:lnTo>
                  <a:lnTo>
                    <a:pt x="1306513" y="1223554"/>
                  </a:lnTo>
                  <a:lnTo>
                    <a:pt x="1081088" y="1336266"/>
                  </a:lnTo>
                  <a:lnTo>
                    <a:pt x="835025" y="1436279"/>
                  </a:lnTo>
                  <a:lnTo>
                    <a:pt x="576263" y="1523591"/>
                  </a:lnTo>
                  <a:lnTo>
                    <a:pt x="295275" y="1591854"/>
                  </a:lnTo>
                  <a:lnTo>
                    <a:pt x="0" y="1641066"/>
                  </a:lnTo>
                  <a:lnTo>
                    <a:pt x="9526" y="1636304"/>
                  </a:lnTo>
                  <a:lnTo>
                    <a:pt x="41276" y="1631541"/>
                  </a:lnTo>
                  <a:lnTo>
                    <a:pt x="87313" y="1614079"/>
                  </a:lnTo>
                  <a:lnTo>
                    <a:pt x="153988" y="1587091"/>
                  </a:lnTo>
                  <a:lnTo>
                    <a:pt x="236538" y="1550579"/>
                  </a:lnTo>
                  <a:lnTo>
                    <a:pt x="331788" y="1499779"/>
                  </a:lnTo>
                  <a:lnTo>
                    <a:pt x="441325" y="1436279"/>
                  </a:lnTo>
                  <a:lnTo>
                    <a:pt x="558800" y="1355316"/>
                  </a:lnTo>
                  <a:lnTo>
                    <a:pt x="695325" y="1255304"/>
                  </a:lnTo>
                  <a:lnTo>
                    <a:pt x="835025" y="1133066"/>
                  </a:lnTo>
                  <a:lnTo>
                    <a:pt x="985838" y="991779"/>
                  </a:lnTo>
                  <a:lnTo>
                    <a:pt x="1144588" y="823504"/>
                  </a:lnTo>
                  <a:lnTo>
                    <a:pt x="1306513" y="633004"/>
                  </a:lnTo>
                  <a:lnTo>
                    <a:pt x="1474788" y="415516"/>
                  </a:lnTo>
                  <a:lnTo>
                    <a:pt x="1652588" y="169454"/>
                  </a:lnTo>
                  <a:close/>
                </a:path>
              </a:pathLst>
            </a:custGeom>
            <a:solidFill>
              <a:srgbClr val="CCA483"/>
            </a:solidFill>
            <a:ln w="0">
              <a:solidFill>
                <a:srgbClr val="CCA4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62" name="자유형 61"/>
            <p:cNvSpPr>
              <a:spLocks/>
            </p:cNvSpPr>
            <p:nvPr/>
          </p:nvSpPr>
          <p:spPr bwMode="auto">
            <a:xfrm>
              <a:off x="5277276" y="-10704"/>
              <a:ext cx="1762272" cy="818740"/>
            </a:xfrm>
            <a:custGeom>
              <a:avLst/>
              <a:gdLst>
                <a:gd name="connsiteX0" fmla="*/ 31898 w 1762272"/>
                <a:gd name="connsiteY0" fmla="*/ 0 h 818740"/>
                <a:gd name="connsiteX1" fmla="*/ 1730375 w 1762272"/>
                <a:gd name="connsiteY1" fmla="*/ 0 h 818740"/>
                <a:gd name="connsiteX2" fmla="*/ 1744381 w 1762272"/>
                <a:gd name="connsiteY2" fmla="*/ 38800 h 818740"/>
                <a:gd name="connsiteX3" fmla="*/ 1757799 w 1762272"/>
                <a:gd name="connsiteY3" fmla="*/ 103133 h 818740"/>
                <a:gd name="connsiteX4" fmla="*/ 1762272 w 1762272"/>
                <a:gd name="connsiteY4" fmla="*/ 169849 h 818740"/>
                <a:gd name="connsiteX5" fmla="*/ 1757799 w 1762272"/>
                <a:gd name="connsiteY5" fmla="*/ 236565 h 818740"/>
                <a:gd name="connsiteX6" fmla="*/ 1744381 w 1762272"/>
                <a:gd name="connsiteY6" fmla="*/ 300104 h 818740"/>
                <a:gd name="connsiteX7" fmla="*/ 1722017 w 1762272"/>
                <a:gd name="connsiteY7" fmla="*/ 362054 h 818740"/>
                <a:gd name="connsiteX8" fmla="*/ 1694062 w 1762272"/>
                <a:gd name="connsiteY8" fmla="*/ 422416 h 818740"/>
                <a:gd name="connsiteX9" fmla="*/ 1656044 w 1762272"/>
                <a:gd name="connsiteY9" fmla="*/ 478807 h 818740"/>
                <a:gd name="connsiteX10" fmla="*/ 1611316 w 1762272"/>
                <a:gd name="connsiteY10" fmla="*/ 532021 h 818740"/>
                <a:gd name="connsiteX11" fmla="*/ 1560997 w 1762272"/>
                <a:gd name="connsiteY11" fmla="*/ 582852 h 818740"/>
                <a:gd name="connsiteX12" fmla="*/ 1503970 w 1762272"/>
                <a:gd name="connsiteY12" fmla="*/ 628918 h 818740"/>
                <a:gd name="connsiteX13" fmla="*/ 1441351 w 1762272"/>
                <a:gd name="connsiteY13" fmla="*/ 669424 h 818740"/>
                <a:gd name="connsiteX14" fmla="*/ 1374259 w 1762272"/>
                <a:gd name="connsiteY14" fmla="*/ 707547 h 818740"/>
                <a:gd name="connsiteX15" fmla="*/ 1300459 w 1762272"/>
                <a:gd name="connsiteY15" fmla="*/ 740111 h 818740"/>
                <a:gd name="connsiteX16" fmla="*/ 1224421 w 1762272"/>
                <a:gd name="connsiteY16" fmla="*/ 767115 h 818740"/>
                <a:gd name="connsiteX17" fmla="*/ 1142793 w 1762272"/>
                <a:gd name="connsiteY17" fmla="*/ 789353 h 818740"/>
                <a:gd name="connsiteX18" fmla="*/ 1058929 w 1762272"/>
                <a:gd name="connsiteY18" fmla="*/ 805238 h 818740"/>
                <a:gd name="connsiteX19" fmla="*/ 970592 w 1762272"/>
                <a:gd name="connsiteY19" fmla="*/ 814769 h 818740"/>
                <a:gd name="connsiteX20" fmla="*/ 881136 w 1762272"/>
                <a:gd name="connsiteY20" fmla="*/ 818740 h 818740"/>
                <a:gd name="connsiteX21" fmla="*/ 791681 w 1762272"/>
                <a:gd name="connsiteY21" fmla="*/ 814769 h 818740"/>
                <a:gd name="connsiteX22" fmla="*/ 703344 w 1762272"/>
                <a:gd name="connsiteY22" fmla="*/ 805238 h 818740"/>
                <a:gd name="connsiteX23" fmla="*/ 619479 w 1762272"/>
                <a:gd name="connsiteY23" fmla="*/ 789353 h 818740"/>
                <a:gd name="connsiteX24" fmla="*/ 537851 w 1762272"/>
                <a:gd name="connsiteY24" fmla="*/ 767115 h 818740"/>
                <a:gd name="connsiteX25" fmla="*/ 461814 w 1762272"/>
                <a:gd name="connsiteY25" fmla="*/ 740111 h 818740"/>
                <a:gd name="connsiteX26" fmla="*/ 388013 w 1762272"/>
                <a:gd name="connsiteY26" fmla="*/ 707547 h 818740"/>
                <a:gd name="connsiteX27" fmla="*/ 320922 w 1762272"/>
                <a:gd name="connsiteY27" fmla="*/ 669424 h 818740"/>
                <a:gd name="connsiteX28" fmla="*/ 258303 w 1762272"/>
                <a:gd name="connsiteY28" fmla="*/ 628918 h 818740"/>
                <a:gd name="connsiteX29" fmla="*/ 201275 w 1762272"/>
                <a:gd name="connsiteY29" fmla="*/ 582852 h 818740"/>
                <a:gd name="connsiteX30" fmla="*/ 150956 w 1762272"/>
                <a:gd name="connsiteY30" fmla="*/ 532021 h 818740"/>
                <a:gd name="connsiteX31" fmla="*/ 106229 w 1762272"/>
                <a:gd name="connsiteY31" fmla="*/ 478807 h 818740"/>
                <a:gd name="connsiteX32" fmla="*/ 70446 w 1762272"/>
                <a:gd name="connsiteY32" fmla="*/ 422416 h 818740"/>
                <a:gd name="connsiteX33" fmla="*/ 40255 w 1762272"/>
                <a:gd name="connsiteY33" fmla="*/ 362054 h 818740"/>
                <a:gd name="connsiteX34" fmla="*/ 17891 w 1762272"/>
                <a:gd name="connsiteY34" fmla="*/ 300104 h 818740"/>
                <a:gd name="connsiteX35" fmla="*/ 4473 w 1762272"/>
                <a:gd name="connsiteY35" fmla="*/ 236565 h 818740"/>
                <a:gd name="connsiteX36" fmla="*/ 0 w 1762272"/>
                <a:gd name="connsiteY36" fmla="*/ 169849 h 818740"/>
                <a:gd name="connsiteX37" fmla="*/ 4473 w 1762272"/>
                <a:gd name="connsiteY37" fmla="*/ 103133 h 818740"/>
                <a:gd name="connsiteX38" fmla="*/ 17891 w 1762272"/>
                <a:gd name="connsiteY38" fmla="*/ 38800 h 818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762272" h="818740">
                  <a:moveTo>
                    <a:pt x="31898" y="0"/>
                  </a:moveTo>
                  <a:lnTo>
                    <a:pt x="1730375" y="0"/>
                  </a:lnTo>
                  <a:lnTo>
                    <a:pt x="1744381" y="38800"/>
                  </a:lnTo>
                  <a:lnTo>
                    <a:pt x="1757799" y="103133"/>
                  </a:lnTo>
                  <a:lnTo>
                    <a:pt x="1762272" y="169849"/>
                  </a:lnTo>
                  <a:lnTo>
                    <a:pt x="1757799" y="236565"/>
                  </a:lnTo>
                  <a:lnTo>
                    <a:pt x="1744381" y="300104"/>
                  </a:lnTo>
                  <a:lnTo>
                    <a:pt x="1722017" y="362054"/>
                  </a:lnTo>
                  <a:lnTo>
                    <a:pt x="1694062" y="422416"/>
                  </a:lnTo>
                  <a:lnTo>
                    <a:pt x="1656044" y="478807"/>
                  </a:lnTo>
                  <a:lnTo>
                    <a:pt x="1611316" y="532021"/>
                  </a:lnTo>
                  <a:lnTo>
                    <a:pt x="1560997" y="582852"/>
                  </a:lnTo>
                  <a:lnTo>
                    <a:pt x="1503970" y="628918"/>
                  </a:lnTo>
                  <a:lnTo>
                    <a:pt x="1441351" y="669424"/>
                  </a:lnTo>
                  <a:lnTo>
                    <a:pt x="1374259" y="707547"/>
                  </a:lnTo>
                  <a:lnTo>
                    <a:pt x="1300459" y="740111"/>
                  </a:lnTo>
                  <a:lnTo>
                    <a:pt x="1224421" y="767115"/>
                  </a:lnTo>
                  <a:lnTo>
                    <a:pt x="1142793" y="789353"/>
                  </a:lnTo>
                  <a:lnTo>
                    <a:pt x="1058929" y="805238"/>
                  </a:lnTo>
                  <a:lnTo>
                    <a:pt x="970592" y="814769"/>
                  </a:lnTo>
                  <a:lnTo>
                    <a:pt x="881136" y="818740"/>
                  </a:lnTo>
                  <a:lnTo>
                    <a:pt x="791681" y="814769"/>
                  </a:lnTo>
                  <a:lnTo>
                    <a:pt x="703344" y="805238"/>
                  </a:lnTo>
                  <a:lnTo>
                    <a:pt x="619479" y="789353"/>
                  </a:lnTo>
                  <a:lnTo>
                    <a:pt x="537851" y="767115"/>
                  </a:lnTo>
                  <a:lnTo>
                    <a:pt x="461814" y="740111"/>
                  </a:lnTo>
                  <a:lnTo>
                    <a:pt x="388013" y="707547"/>
                  </a:lnTo>
                  <a:lnTo>
                    <a:pt x="320922" y="669424"/>
                  </a:lnTo>
                  <a:lnTo>
                    <a:pt x="258303" y="628918"/>
                  </a:lnTo>
                  <a:lnTo>
                    <a:pt x="201275" y="582852"/>
                  </a:lnTo>
                  <a:lnTo>
                    <a:pt x="150956" y="532021"/>
                  </a:lnTo>
                  <a:lnTo>
                    <a:pt x="106229" y="478807"/>
                  </a:lnTo>
                  <a:lnTo>
                    <a:pt x="70446" y="422416"/>
                  </a:lnTo>
                  <a:lnTo>
                    <a:pt x="40255" y="362054"/>
                  </a:lnTo>
                  <a:lnTo>
                    <a:pt x="17891" y="300104"/>
                  </a:lnTo>
                  <a:lnTo>
                    <a:pt x="4473" y="236565"/>
                  </a:lnTo>
                  <a:lnTo>
                    <a:pt x="0" y="169849"/>
                  </a:lnTo>
                  <a:lnTo>
                    <a:pt x="4473" y="103133"/>
                  </a:lnTo>
                  <a:lnTo>
                    <a:pt x="17891" y="38800"/>
                  </a:lnTo>
                  <a:close/>
                </a:path>
              </a:pathLst>
            </a:custGeom>
            <a:solidFill>
              <a:srgbClr val="802D40"/>
            </a:solidFill>
            <a:ln w="0">
              <a:solidFill>
                <a:srgbClr val="802D4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59" name="Freeform 25"/>
            <p:cNvSpPr>
              <a:spLocks/>
            </p:cNvSpPr>
            <p:nvPr/>
          </p:nvSpPr>
          <p:spPr bwMode="auto">
            <a:xfrm>
              <a:off x="5568006" y="250823"/>
              <a:ext cx="1180812" cy="557213"/>
            </a:xfrm>
            <a:custGeom>
              <a:avLst/>
              <a:gdLst>
                <a:gd name="T0" fmla="*/ 528 w 1057"/>
                <a:gd name="T1" fmla="*/ 0 h 703"/>
                <a:gd name="T2" fmla="*/ 593 w 1057"/>
                <a:gd name="T3" fmla="*/ 4 h 703"/>
                <a:gd name="T4" fmla="*/ 658 w 1057"/>
                <a:gd name="T5" fmla="*/ 15 h 703"/>
                <a:gd name="T6" fmla="*/ 718 w 1057"/>
                <a:gd name="T7" fmla="*/ 32 h 703"/>
                <a:gd name="T8" fmla="*/ 775 w 1057"/>
                <a:gd name="T9" fmla="*/ 57 h 703"/>
                <a:gd name="T10" fmla="*/ 828 w 1057"/>
                <a:gd name="T11" fmla="*/ 86 h 703"/>
                <a:gd name="T12" fmla="*/ 877 w 1057"/>
                <a:gd name="T13" fmla="*/ 122 h 703"/>
                <a:gd name="T14" fmla="*/ 921 w 1057"/>
                <a:gd name="T15" fmla="*/ 161 h 703"/>
                <a:gd name="T16" fmla="*/ 959 w 1057"/>
                <a:gd name="T17" fmla="*/ 206 h 703"/>
                <a:gd name="T18" fmla="*/ 991 w 1057"/>
                <a:gd name="T19" fmla="*/ 254 h 703"/>
                <a:gd name="T20" fmla="*/ 1018 w 1057"/>
                <a:gd name="T21" fmla="*/ 307 h 703"/>
                <a:gd name="T22" fmla="*/ 1037 w 1057"/>
                <a:gd name="T23" fmla="*/ 362 h 703"/>
                <a:gd name="T24" fmla="*/ 1049 w 1057"/>
                <a:gd name="T25" fmla="*/ 420 h 703"/>
                <a:gd name="T26" fmla="*/ 1053 w 1057"/>
                <a:gd name="T27" fmla="*/ 480 h 703"/>
                <a:gd name="T28" fmla="*/ 1057 w 1057"/>
                <a:gd name="T29" fmla="*/ 489 h 703"/>
                <a:gd name="T30" fmla="*/ 1002 w 1057"/>
                <a:gd name="T31" fmla="*/ 537 h 703"/>
                <a:gd name="T32" fmla="*/ 945 w 1057"/>
                <a:gd name="T33" fmla="*/ 579 h 703"/>
                <a:gd name="T34" fmla="*/ 882 w 1057"/>
                <a:gd name="T35" fmla="*/ 615 h 703"/>
                <a:gd name="T36" fmla="*/ 816 w 1057"/>
                <a:gd name="T37" fmla="*/ 645 h 703"/>
                <a:gd name="T38" fmla="*/ 748 w 1057"/>
                <a:gd name="T39" fmla="*/ 670 h 703"/>
                <a:gd name="T40" fmla="*/ 678 w 1057"/>
                <a:gd name="T41" fmla="*/ 687 h 703"/>
                <a:gd name="T42" fmla="*/ 603 w 1057"/>
                <a:gd name="T43" fmla="*/ 699 h 703"/>
                <a:gd name="T44" fmla="*/ 528 w 1057"/>
                <a:gd name="T45" fmla="*/ 703 h 703"/>
                <a:gd name="T46" fmla="*/ 453 w 1057"/>
                <a:gd name="T47" fmla="*/ 699 h 703"/>
                <a:gd name="T48" fmla="*/ 380 w 1057"/>
                <a:gd name="T49" fmla="*/ 687 h 703"/>
                <a:gd name="T50" fmla="*/ 309 w 1057"/>
                <a:gd name="T51" fmla="*/ 670 h 703"/>
                <a:gd name="T52" fmla="*/ 241 w 1057"/>
                <a:gd name="T53" fmla="*/ 646 h 703"/>
                <a:gd name="T54" fmla="*/ 175 w 1057"/>
                <a:gd name="T55" fmla="*/ 616 h 703"/>
                <a:gd name="T56" fmla="*/ 114 w 1057"/>
                <a:gd name="T57" fmla="*/ 580 h 703"/>
                <a:gd name="T58" fmla="*/ 55 w 1057"/>
                <a:gd name="T59" fmla="*/ 538 h 703"/>
                <a:gd name="T60" fmla="*/ 0 w 1057"/>
                <a:gd name="T61" fmla="*/ 492 h 703"/>
                <a:gd name="T62" fmla="*/ 3 w 1057"/>
                <a:gd name="T63" fmla="*/ 480 h 703"/>
                <a:gd name="T64" fmla="*/ 7 w 1057"/>
                <a:gd name="T65" fmla="*/ 420 h 703"/>
                <a:gd name="T66" fmla="*/ 19 w 1057"/>
                <a:gd name="T67" fmla="*/ 362 h 703"/>
                <a:gd name="T68" fmla="*/ 38 w 1057"/>
                <a:gd name="T69" fmla="*/ 307 h 703"/>
                <a:gd name="T70" fmla="*/ 64 w 1057"/>
                <a:gd name="T71" fmla="*/ 254 h 703"/>
                <a:gd name="T72" fmla="*/ 96 w 1057"/>
                <a:gd name="T73" fmla="*/ 206 h 703"/>
                <a:gd name="T74" fmla="*/ 135 w 1057"/>
                <a:gd name="T75" fmla="*/ 161 h 703"/>
                <a:gd name="T76" fmla="*/ 179 w 1057"/>
                <a:gd name="T77" fmla="*/ 122 h 703"/>
                <a:gd name="T78" fmla="*/ 227 w 1057"/>
                <a:gd name="T79" fmla="*/ 86 h 703"/>
                <a:gd name="T80" fmla="*/ 281 w 1057"/>
                <a:gd name="T81" fmla="*/ 57 h 703"/>
                <a:gd name="T82" fmla="*/ 338 w 1057"/>
                <a:gd name="T83" fmla="*/ 32 h 703"/>
                <a:gd name="T84" fmla="*/ 398 w 1057"/>
                <a:gd name="T85" fmla="*/ 15 h 703"/>
                <a:gd name="T86" fmla="*/ 462 w 1057"/>
                <a:gd name="T87" fmla="*/ 4 h 703"/>
                <a:gd name="T88" fmla="*/ 528 w 1057"/>
                <a:gd name="T89" fmla="*/ 0 h 7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057" h="703">
                  <a:moveTo>
                    <a:pt x="528" y="0"/>
                  </a:moveTo>
                  <a:lnTo>
                    <a:pt x="593" y="4"/>
                  </a:lnTo>
                  <a:lnTo>
                    <a:pt x="658" y="15"/>
                  </a:lnTo>
                  <a:lnTo>
                    <a:pt x="718" y="32"/>
                  </a:lnTo>
                  <a:lnTo>
                    <a:pt x="775" y="57"/>
                  </a:lnTo>
                  <a:lnTo>
                    <a:pt x="828" y="86"/>
                  </a:lnTo>
                  <a:lnTo>
                    <a:pt x="877" y="122"/>
                  </a:lnTo>
                  <a:lnTo>
                    <a:pt x="921" y="161"/>
                  </a:lnTo>
                  <a:lnTo>
                    <a:pt x="959" y="206"/>
                  </a:lnTo>
                  <a:lnTo>
                    <a:pt x="991" y="254"/>
                  </a:lnTo>
                  <a:lnTo>
                    <a:pt x="1018" y="307"/>
                  </a:lnTo>
                  <a:lnTo>
                    <a:pt x="1037" y="362"/>
                  </a:lnTo>
                  <a:lnTo>
                    <a:pt x="1049" y="420"/>
                  </a:lnTo>
                  <a:lnTo>
                    <a:pt x="1053" y="480"/>
                  </a:lnTo>
                  <a:lnTo>
                    <a:pt x="1057" y="489"/>
                  </a:lnTo>
                  <a:lnTo>
                    <a:pt x="1002" y="537"/>
                  </a:lnTo>
                  <a:lnTo>
                    <a:pt x="945" y="579"/>
                  </a:lnTo>
                  <a:lnTo>
                    <a:pt x="882" y="615"/>
                  </a:lnTo>
                  <a:lnTo>
                    <a:pt x="816" y="645"/>
                  </a:lnTo>
                  <a:lnTo>
                    <a:pt x="748" y="670"/>
                  </a:lnTo>
                  <a:lnTo>
                    <a:pt x="678" y="687"/>
                  </a:lnTo>
                  <a:lnTo>
                    <a:pt x="603" y="699"/>
                  </a:lnTo>
                  <a:lnTo>
                    <a:pt x="528" y="703"/>
                  </a:lnTo>
                  <a:lnTo>
                    <a:pt x="453" y="699"/>
                  </a:lnTo>
                  <a:lnTo>
                    <a:pt x="380" y="687"/>
                  </a:lnTo>
                  <a:lnTo>
                    <a:pt x="309" y="670"/>
                  </a:lnTo>
                  <a:lnTo>
                    <a:pt x="241" y="646"/>
                  </a:lnTo>
                  <a:lnTo>
                    <a:pt x="175" y="616"/>
                  </a:lnTo>
                  <a:lnTo>
                    <a:pt x="114" y="580"/>
                  </a:lnTo>
                  <a:lnTo>
                    <a:pt x="55" y="538"/>
                  </a:lnTo>
                  <a:lnTo>
                    <a:pt x="0" y="492"/>
                  </a:lnTo>
                  <a:lnTo>
                    <a:pt x="3" y="480"/>
                  </a:lnTo>
                  <a:lnTo>
                    <a:pt x="7" y="420"/>
                  </a:lnTo>
                  <a:lnTo>
                    <a:pt x="19" y="362"/>
                  </a:lnTo>
                  <a:lnTo>
                    <a:pt x="38" y="307"/>
                  </a:lnTo>
                  <a:lnTo>
                    <a:pt x="64" y="254"/>
                  </a:lnTo>
                  <a:lnTo>
                    <a:pt x="96" y="206"/>
                  </a:lnTo>
                  <a:lnTo>
                    <a:pt x="135" y="161"/>
                  </a:lnTo>
                  <a:lnTo>
                    <a:pt x="179" y="122"/>
                  </a:lnTo>
                  <a:lnTo>
                    <a:pt x="227" y="86"/>
                  </a:lnTo>
                  <a:lnTo>
                    <a:pt x="281" y="57"/>
                  </a:lnTo>
                  <a:lnTo>
                    <a:pt x="338" y="32"/>
                  </a:lnTo>
                  <a:lnTo>
                    <a:pt x="398" y="15"/>
                  </a:lnTo>
                  <a:lnTo>
                    <a:pt x="462" y="4"/>
                  </a:lnTo>
                  <a:lnTo>
                    <a:pt x="528" y="0"/>
                  </a:lnTo>
                  <a:close/>
                </a:path>
              </a:pathLst>
            </a:custGeom>
            <a:solidFill>
              <a:srgbClr val="E64C3C"/>
            </a:solidFill>
            <a:ln w="0">
              <a:solidFill>
                <a:srgbClr val="E64C3C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</p:grpSp>
      <p:grpSp>
        <p:nvGrpSpPr>
          <p:cNvPr id="5" name="群組 4">
            <a:extLst>
              <a:ext uri="{FF2B5EF4-FFF2-40B4-BE49-F238E27FC236}">
                <a16:creationId xmlns:a16="http://schemas.microsoft.com/office/drawing/2014/main" id="{06EC2C40-1127-4DD6-9137-26CB56C1BDE9}"/>
              </a:ext>
            </a:extLst>
          </p:cNvPr>
          <p:cNvGrpSpPr/>
          <p:nvPr/>
        </p:nvGrpSpPr>
        <p:grpSpPr>
          <a:xfrm>
            <a:off x="534988" y="103260"/>
            <a:ext cx="6864350" cy="6021139"/>
            <a:chOff x="534988" y="103260"/>
            <a:chExt cx="6864350" cy="6021139"/>
          </a:xfrm>
        </p:grpSpPr>
        <p:grpSp>
          <p:nvGrpSpPr>
            <p:cNvPr id="31" name="그룹 31">
              <a:extLst>
                <a:ext uri="{FF2B5EF4-FFF2-40B4-BE49-F238E27FC236}">
                  <a16:creationId xmlns:a16="http://schemas.microsoft.com/office/drawing/2014/main" id="{58477ABA-5BD5-46AA-B53A-1DD38F9F0CC8}"/>
                </a:ext>
              </a:extLst>
            </p:cNvPr>
            <p:cNvGrpSpPr/>
            <p:nvPr/>
          </p:nvGrpSpPr>
          <p:grpSpPr>
            <a:xfrm>
              <a:off x="534988" y="103260"/>
              <a:ext cx="6864350" cy="6021139"/>
              <a:chOff x="1068388" y="693784"/>
              <a:chExt cx="6061075" cy="5316538"/>
            </a:xfrm>
          </p:grpSpPr>
          <p:sp>
            <p:nvSpPr>
              <p:cNvPr id="33" name="자유형 34">
                <a:extLst>
                  <a:ext uri="{FF2B5EF4-FFF2-40B4-BE49-F238E27FC236}">
                    <a16:creationId xmlns:a16="http://schemas.microsoft.com/office/drawing/2014/main" id="{E2A16690-60C8-44C2-9DCD-4178D5568701}"/>
                  </a:ext>
                </a:extLst>
              </p:cNvPr>
              <p:cNvSpPr/>
              <p:nvPr/>
            </p:nvSpPr>
            <p:spPr>
              <a:xfrm>
                <a:off x="1132114" y="1480457"/>
                <a:ext cx="5558972" cy="4397829"/>
              </a:xfrm>
              <a:custGeom>
                <a:avLst/>
                <a:gdLst>
                  <a:gd name="connsiteX0" fmla="*/ 3976915 w 5558972"/>
                  <a:gd name="connsiteY0" fmla="*/ 217714 h 4397829"/>
                  <a:gd name="connsiteX1" fmla="*/ 3120572 w 5558972"/>
                  <a:gd name="connsiteY1" fmla="*/ 653143 h 4397829"/>
                  <a:gd name="connsiteX2" fmla="*/ 1654629 w 5558972"/>
                  <a:gd name="connsiteY2" fmla="*/ 522514 h 4397829"/>
                  <a:gd name="connsiteX3" fmla="*/ 566057 w 5558972"/>
                  <a:gd name="connsiteY3" fmla="*/ 957943 h 4397829"/>
                  <a:gd name="connsiteX4" fmla="*/ 101600 w 5558972"/>
                  <a:gd name="connsiteY4" fmla="*/ 1567543 h 4397829"/>
                  <a:gd name="connsiteX5" fmla="*/ 0 w 5558972"/>
                  <a:gd name="connsiteY5" fmla="*/ 2438400 h 4397829"/>
                  <a:gd name="connsiteX6" fmla="*/ 769257 w 5558972"/>
                  <a:gd name="connsiteY6" fmla="*/ 3468914 h 4397829"/>
                  <a:gd name="connsiteX7" fmla="*/ 1944915 w 5558972"/>
                  <a:gd name="connsiteY7" fmla="*/ 4093029 h 4397829"/>
                  <a:gd name="connsiteX8" fmla="*/ 3512457 w 5558972"/>
                  <a:gd name="connsiteY8" fmla="*/ 4397829 h 4397829"/>
                  <a:gd name="connsiteX9" fmla="*/ 5021943 w 5558972"/>
                  <a:gd name="connsiteY9" fmla="*/ 3991429 h 4397829"/>
                  <a:gd name="connsiteX10" fmla="*/ 5544457 w 5558972"/>
                  <a:gd name="connsiteY10" fmla="*/ 3294743 h 4397829"/>
                  <a:gd name="connsiteX11" fmla="*/ 5558972 w 5558972"/>
                  <a:gd name="connsiteY11" fmla="*/ 2540000 h 4397829"/>
                  <a:gd name="connsiteX12" fmla="*/ 5254172 w 5558972"/>
                  <a:gd name="connsiteY12" fmla="*/ 1698172 h 4397829"/>
                  <a:gd name="connsiteX13" fmla="*/ 4223657 w 5558972"/>
                  <a:gd name="connsiteY13" fmla="*/ 1001486 h 4397829"/>
                  <a:gd name="connsiteX14" fmla="*/ 4064000 w 5558972"/>
                  <a:gd name="connsiteY14" fmla="*/ 870857 h 4397829"/>
                  <a:gd name="connsiteX15" fmla="*/ 4310743 w 5558972"/>
                  <a:gd name="connsiteY15" fmla="*/ 0 h 4397829"/>
                  <a:gd name="connsiteX16" fmla="*/ 3976915 w 5558972"/>
                  <a:gd name="connsiteY16" fmla="*/ 217714 h 43978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558972" h="4397829">
                    <a:moveTo>
                      <a:pt x="3976915" y="217714"/>
                    </a:moveTo>
                    <a:lnTo>
                      <a:pt x="3120572" y="653143"/>
                    </a:lnTo>
                    <a:lnTo>
                      <a:pt x="1654629" y="522514"/>
                    </a:lnTo>
                    <a:lnTo>
                      <a:pt x="566057" y="957943"/>
                    </a:lnTo>
                    <a:lnTo>
                      <a:pt x="101600" y="1567543"/>
                    </a:lnTo>
                    <a:lnTo>
                      <a:pt x="0" y="2438400"/>
                    </a:lnTo>
                    <a:lnTo>
                      <a:pt x="769257" y="3468914"/>
                    </a:lnTo>
                    <a:lnTo>
                      <a:pt x="1944915" y="4093029"/>
                    </a:lnTo>
                    <a:lnTo>
                      <a:pt x="3512457" y="4397829"/>
                    </a:lnTo>
                    <a:lnTo>
                      <a:pt x="5021943" y="3991429"/>
                    </a:lnTo>
                    <a:lnTo>
                      <a:pt x="5544457" y="3294743"/>
                    </a:lnTo>
                    <a:lnTo>
                      <a:pt x="5558972" y="2540000"/>
                    </a:lnTo>
                    <a:lnTo>
                      <a:pt x="5254172" y="1698172"/>
                    </a:lnTo>
                    <a:lnTo>
                      <a:pt x="4223657" y="1001486"/>
                    </a:lnTo>
                    <a:lnTo>
                      <a:pt x="4064000" y="870857"/>
                    </a:lnTo>
                    <a:lnTo>
                      <a:pt x="4310743" y="0"/>
                    </a:lnTo>
                    <a:lnTo>
                      <a:pt x="3976915" y="21771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endParaRPr>
              </a:p>
            </p:txBody>
          </p:sp>
          <p:sp>
            <p:nvSpPr>
              <p:cNvPr id="36" name="Freeform 6">
                <a:extLst>
                  <a:ext uri="{FF2B5EF4-FFF2-40B4-BE49-F238E27FC236}">
                    <a16:creationId xmlns:a16="http://schemas.microsoft.com/office/drawing/2014/main" id="{6D256E7B-128A-4A1E-9A64-A4D1BD53D9E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rot="11700000">
                <a:off x="1068388" y="693784"/>
                <a:ext cx="6061075" cy="5316538"/>
              </a:xfrm>
              <a:custGeom>
                <a:avLst/>
                <a:gdLst>
                  <a:gd name="T0" fmla="*/ 1466 w 3818"/>
                  <a:gd name="T1" fmla="*/ 279 h 3349"/>
                  <a:gd name="T2" fmla="*/ 977 w 3818"/>
                  <a:gd name="T3" fmla="*/ 421 h 3349"/>
                  <a:gd name="T4" fmla="*/ 589 w 3818"/>
                  <a:gd name="T5" fmla="*/ 653 h 3349"/>
                  <a:gd name="T6" fmla="*/ 333 w 3818"/>
                  <a:gd name="T7" fmla="*/ 951 h 3349"/>
                  <a:gd name="T8" fmla="*/ 241 w 3818"/>
                  <a:gd name="T9" fmla="*/ 1298 h 3349"/>
                  <a:gd name="T10" fmla="*/ 338 w 3818"/>
                  <a:gd name="T11" fmla="*/ 1651 h 3349"/>
                  <a:gd name="T12" fmla="*/ 609 w 3818"/>
                  <a:gd name="T13" fmla="*/ 1958 h 3349"/>
                  <a:gd name="T14" fmla="*/ 1024 w 3818"/>
                  <a:gd name="T15" fmla="*/ 2193 h 3349"/>
                  <a:gd name="T16" fmla="*/ 1540 w 3818"/>
                  <a:gd name="T17" fmla="*/ 2331 h 3349"/>
                  <a:gd name="T18" fmla="*/ 1537 w 3818"/>
                  <a:gd name="T19" fmla="*/ 2412 h 3349"/>
                  <a:gd name="T20" fmla="*/ 1528 w 3818"/>
                  <a:gd name="T21" fmla="*/ 2582 h 3349"/>
                  <a:gd name="T22" fmla="*/ 1520 w 3818"/>
                  <a:gd name="T23" fmla="*/ 2735 h 3349"/>
                  <a:gd name="T24" fmla="*/ 1584 w 3818"/>
                  <a:gd name="T25" fmla="*/ 2691 h 3349"/>
                  <a:gd name="T26" fmla="*/ 1707 w 3818"/>
                  <a:gd name="T27" fmla="*/ 2568 h 3349"/>
                  <a:gd name="T28" fmla="*/ 1832 w 3818"/>
                  <a:gd name="T29" fmla="*/ 2443 h 3349"/>
                  <a:gd name="T30" fmla="*/ 1912 w 3818"/>
                  <a:gd name="T31" fmla="*/ 2364 h 3349"/>
                  <a:gd name="T32" fmla="*/ 2195 w 3818"/>
                  <a:gd name="T33" fmla="*/ 2339 h 3349"/>
                  <a:gd name="T34" fmla="*/ 2716 w 3818"/>
                  <a:gd name="T35" fmla="*/ 2221 h 3349"/>
                  <a:gd name="T36" fmla="*/ 3141 w 3818"/>
                  <a:gd name="T37" fmla="*/ 2004 h 3349"/>
                  <a:gd name="T38" fmla="*/ 3438 w 3818"/>
                  <a:gd name="T39" fmla="*/ 1713 h 3349"/>
                  <a:gd name="T40" fmla="*/ 3572 w 3818"/>
                  <a:gd name="T41" fmla="*/ 1371 h 3349"/>
                  <a:gd name="T42" fmla="*/ 3515 w 3818"/>
                  <a:gd name="T43" fmla="*/ 1018 h 3349"/>
                  <a:gd name="T44" fmla="*/ 3291 w 3818"/>
                  <a:gd name="T45" fmla="*/ 708 h 3349"/>
                  <a:gd name="T46" fmla="*/ 2926 w 3818"/>
                  <a:gd name="T47" fmla="*/ 462 h 3349"/>
                  <a:gd name="T48" fmla="*/ 2456 w 3818"/>
                  <a:gd name="T49" fmla="*/ 300 h 3349"/>
                  <a:gd name="T50" fmla="*/ 1908 w 3818"/>
                  <a:gd name="T51" fmla="*/ 241 h 3349"/>
                  <a:gd name="T52" fmla="*/ 2378 w 3818"/>
                  <a:gd name="T53" fmla="*/ 39 h 3349"/>
                  <a:gd name="T54" fmla="*/ 2904 w 3818"/>
                  <a:gd name="T55" fmla="*/ 191 h 3349"/>
                  <a:gd name="T56" fmla="*/ 3335 w 3818"/>
                  <a:gd name="T57" fmla="*/ 436 h 3349"/>
                  <a:gd name="T58" fmla="*/ 3644 w 3818"/>
                  <a:gd name="T59" fmla="*/ 757 h 3349"/>
                  <a:gd name="T60" fmla="*/ 3802 w 3818"/>
                  <a:gd name="T61" fmla="*/ 1135 h 3349"/>
                  <a:gd name="T62" fmla="*/ 3784 w 3818"/>
                  <a:gd name="T63" fmla="*/ 1542 h 3349"/>
                  <a:gd name="T64" fmla="*/ 3594 w 3818"/>
                  <a:gd name="T65" fmla="*/ 1910 h 3349"/>
                  <a:gd name="T66" fmla="*/ 3259 w 3818"/>
                  <a:gd name="T67" fmla="*/ 2218 h 3349"/>
                  <a:gd name="T68" fmla="*/ 2807 w 3818"/>
                  <a:gd name="T69" fmla="*/ 2447 h 3349"/>
                  <a:gd name="T70" fmla="*/ 2261 w 3818"/>
                  <a:gd name="T71" fmla="*/ 2575 h 3349"/>
                  <a:gd name="T72" fmla="*/ 1894 w 3818"/>
                  <a:gd name="T73" fmla="*/ 2721 h 3349"/>
                  <a:gd name="T74" fmla="*/ 1671 w 3818"/>
                  <a:gd name="T75" fmla="*/ 2937 h 3349"/>
                  <a:gd name="T76" fmla="*/ 1465 w 3818"/>
                  <a:gd name="T77" fmla="*/ 3131 h 3349"/>
                  <a:gd name="T78" fmla="*/ 1307 w 3818"/>
                  <a:gd name="T79" fmla="*/ 3277 h 3349"/>
                  <a:gd name="T80" fmla="*/ 1232 w 3818"/>
                  <a:gd name="T81" fmla="*/ 3347 h 3349"/>
                  <a:gd name="T82" fmla="*/ 1234 w 3818"/>
                  <a:gd name="T83" fmla="*/ 3292 h 3349"/>
                  <a:gd name="T84" fmla="*/ 1251 w 3818"/>
                  <a:gd name="T85" fmla="*/ 3100 h 3349"/>
                  <a:gd name="T86" fmla="*/ 1270 w 3818"/>
                  <a:gd name="T87" fmla="*/ 2837 h 3349"/>
                  <a:gd name="T88" fmla="*/ 1288 w 3818"/>
                  <a:gd name="T89" fmla="*/ 2574 h 3349"/>
                  <a:gd name="T90" fmla="*/ 863 w 3818"/>
                  <a:gd name="T91" fmla="*/ 2385 h 3349"/>
                  <a:gd name="T92" fmla="*/ 430 w 3818"/>
                  <a:gd name="T93" fmla="*/ 2119 h 3349"/>
                  <a:gd name="T94" fmla="*/ 134 w 3818"/>
                  <a:gd name="T95" fmla="*/ 1776 h 3349"/>
                  <a:gd name="T96" fmla="*/ 3 w 3818"/>
                  <a:gd name="T97" fmla="*/ 1382 h 3349"/>
                  <a:gd name="T98" fmla="*/ 58 w 3818"/>
                  <a:gd name="T99" fmla="*/ 979 h 3349"/>
                  <a:gd name="T100" fmla="*/ 280 w 3818"/>
                  <a:gd name="T101" fmla="*/ 621 h 3349"/>
                  <a:gd name="T102" fmla="*/ 641 w 3818"/>
                  <a:gd name="T103" fmla="*/ 328 h 3349"/>
                  <a:gd name="T104" fmla="*/ 1114 w 3818"/>
                  <a:gd name="T105" fmla="*/ 118 h 3349"/>
                  <a:gd name="T106" fmla="*/ 1670 w 3818"/>
                  <a:gd name="T107" fmla="*/ 10 h 33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818" h="3349">
                    <a:moveTo>
                      <a:pt x="1908" y="241"/>
                    </a:moveTo>
                    <a:lnTo>
                      <a:pt x="1795" y="243"/>
                    </a:lnTo>
                    <a:lnTo>
                      <a:pt x="1682" y="251"/>
                    </a:lnTo>
                    <a:lnTo>
                      <a:pt x="1572" y="263"/>
                    </a:lnTo>
                    <a:lnTo>
                      <a:pt x="1466" y="279"/>
                    </a:lnTo>
                    <a:lnTo>
                      <a:pt x="1362" y="300"/>
                    </a:lnTo>
                    <a:lnTo>
                      <a:pt x="1260" y="324"/>
                    </a:lnTo>
                    <a:lnTo>
                      <a:pt x="1163" y="353"/>
                    </a:lnTo>
                    <a:lnTo>
                      <a:pt x="1068" y="385"/>
                    </a:lnTo>
                    <a:lnTo>
                      <a:pt x="977" y="421"/>
                    </a:lnTo>
                    <a:lnTo>
                      <a:pt x="890" y="462"/>
                    </a:lnTo>
                    <a:lnTo>
                      <a:pt x="808" y="505"/>
                    </a:lnTo>
                    <a:lnTo>
                      <a:pt x="729" y="551"/>
                    </a:lnTo>
                    <a:lnTo>
                      <a:pt x="657" y="600"/>
                    </a:lnTo>
                    <a:lnTo>
                      <a:pt x="589" y="653"/>
                    </a:lnTo>
                    <a:lnTo>
                      <a:pt x="526" y="708"/>
                    </a:lnTo>
                    <a:lnTo>
                      <a:pt x="469" y="766"/>
                    </a:lnTo>
                    <a:lnTo>
                      <a:pt x="418" y="825"/>
                    </a:lnTo>
                    <a:lnTo>
                      <a:pt x="373" y="887"/>
                    </a:lnTo>
                    <a:lnTo>
                      <a:pt x="333" y="951"/>
                    </a:lnTo>
                    <a:lnTo>
                      <a:pt x="301" y="1018"/>
                    </a:lnTo>
                    <a:lnTo>
                      <a:pt x="276" y="1085"/>
                    </a:lnTo>
                    <a:lnTo>
                      <a:pt x="256" y="1155"/>
                    </a:lnTo>
                    <a:lnTo>
                      <a:pt x="245" y="1225"/>
                    </a:lnTo>
                    <a:lnTo>
                      <a:pt x="241" y="1298"/>
                    </a:lnTo>
                    <a:lnTo>
                      <a:pt x="245" y="1371"/>
                    </a:lnTo>
                    <a:lnTo>
                      <a:pt x="257" y="1443"/>
                    </a:lnTo>
                    <a:lnTo>
                      <a:pt x="277" y="1514"/>
                    </a:lnTo>
                    <a:lnTo>
                      <a:pt x="305" y="1582"/>
                    </a:lnTo>
                    <a:lnTo>
                      <a:pt x="338" y="1651"/>
                    </a:lnTo>
                    <a:lnTo>
                      <a:pt x="380" y="1717"/>
                    </a:lnTo>
                    <a:lnTo>
                      <a:pt x="427" y="1780"/>
                    </a:lnTo>
                    <a:lnTo>
                      <a:pt x="482" y="1842"/>
                    </a:lnTo>
                    <a:lnTo>
                      <a:pt x="543" y="1901"/>
                    </a:lnTo>
                    <a:lnTo>
                      <a:pt x="609" y="1958"/>
                    </a:lnTo>
                    <a:lnTo>
                      <a:pt x="682" y="2011"/>
                    </a:lnTo>
                    <a:lnTo>
                      <a:pt x="760" y="2061"/>
                    </a:lnTo>
                    <a:lnTo>
                      <a:pt x="843" y="2108"/>
                    </a:lnTo>
                    <a:lnTo>
                      <a:pt x="931" y="2152"/>
                    </a:lnTo>
                    <a:lnTo>
                      <a:pt x="1024" y="2193"/>
                    </a:lnTo>
                    <a:lnTo>
                      <a:pt x="1121" y="2229"/>
                    </a:lnTo>
                    <a:lnTo>
                      <a:pt x="1223" y="2261"/>
                    </a:lnTo>
                    <a:lnTo>
                      <a:pt x="1328" y="2289"/>
                    </a:lnTo>
                    <a:lnTo>
                      <a:pt x="1438" y="2312"/>
                    </a:lnTo>
                    <a:lnTo>
                      <a:pt x="1540" y="2331"/>
                    </a:lnTo>
                    <a:lnTo>
                      <a:pt x="1540" y="2334"/>
                    </a:lnTo>
                    <a:lnTo>
                      <a:pt x="1540" y="2346"/>
                    </a:lnTo>
                    <a:lnTo>
                      <a:pt x="1539" y="2362"/>
                    </a:lnTo>
                    <a:lnTo>
                      <a:pt x="1538" y="2385"/>
                    </a:lnTo>
                    <a:lnTo>
                      <a:pt x="1537" y="2412"/>
                    </a:lnTo>
                    <a:lnTo>
                      <a:pt x="1535" y="2442"/>
                    </a:lnTo>
                    <a:lnTo>
                      <a:pt x="1533" y="2474"/>
                    </a:lnTo>
                    <a:lnTo>
                      <a:pt x="1532" y="2509"/>
                    </a:lnTo>
                    <a:lnTo>
                      <a:pt x="1530" y="2545"/>
                    </a:lnTo>
                    <a:lnTo>
                      <a:pt x="1528" y="2582"/>
                    </a:lnTo>
                    <a:lnTo>
                      <a:pt x="1526" y="2617"/>
                    </a:lnTo>
                    <a:lnTo>
                      <a:pt x="1525" y="2651"/>
                    </a:lnTo>
                    <a:lnTo>
                      <a:pt x="1523" y="2683"/>
                    </a:lnTo>
                    <a:lnTo>
                      <a:pt x="1521" y="2711"/>
                    </a:lnTo>
                    <a:lnTo>
                      <a:pt x="1520" y="2735"/>
                    </a:lnTo>
                    <a:lnTo>
                      <a:pt x="1519" y="2754"/>
                    </a:lnTo>
                    <a:lnTo>
                      <a:pt x="1531" y="2742"/>
                    </a:lnTo>
                    <a:lnTo>
                      <a:pt x="1546" y="2728"/>
                    </a:lnTo>
                    <a:lnTo>
                      <a:pt x="1563" y="2711"/>
                    </a:lnTo>
                    <a:lnTo>
                      <a:pt x="1584" y="2691"/>
                    </a:lnTo>
                    <a:lnTo>
                      <a:pt x="1606" y="2669"/>
                    </a:lnTo>
                    <a:lnTo>
                      <a:pt x="1629" y="2645"/>
                    </a:lnTo>
                    <a:lnTo>
                      <a:pt x="1655" y="2620"/>
                    </a:lnTo>
                    <a:lnTo>
                      <a:pt x="1680" y="2595"/>
                    </a:lnTo>
                    <a:lnTo>
                      <a:pt x="1707" y="2568"/>
                    </a:lnTo>
                    <a:lnTo>
                      <a:pt x="1733" y="2543"/>
                    </a:lnTo>
                    <a:lnTo>
                      <a:pt x="1759" y="2516"/>
                    </a:lnTo>
                    <a:lnTo>
                      <a:pt x="1784" y="2491"/>
                    </a:lnTo>
                    <a:lnTo>
                      <a:pt x="1809" y="2466"/>
                    </a:lnTo>
                    <a:lnTo>
                      <a:pt x="1832" y="2443"/>
                    </a:lnTo>
                    <a:lnTo>
                      <a:pt x="1853" y="2422"/>
                    </a:lnTo>
                    <a:lnTo>
                      <a:pt x="1872" y="2404"/>
                    </a:lnTo>
                    <a:lnTo>
                      <a:pt x="1889" y="2388"/>
                    </a:lnTo>
                    <a:lnTo>
                      <a:pt x="1901" y="2374"/>
                    </a:lnTo>
                    <a:lnTo>
                      <a:pt x="1912" y="2364"/>
                    </a:lnTo>
                    <a:lnTo>
                      <a:pt x="1917" y="2357"/>
                    </a:lnTo>
                    <a:lnTo>
                      <a:pt x="1920" y="2355"/>
                    </a:lnTo>
                    <a:lnTo>
                      <a:pt x="1968" y="2354"/>
                    </a:lnTo>
                    <a:lnTo>
                      <a:pt x="2083" y="2349"/>
                    </a:lnTo>
                    <a:lnTo>
                      <a:pt x="2195" y="2339"/>
                    </a:lnTo>
                    <a:lnTo>
                      <a:pt x="2305" y="2324"/>
                    </a:lnTo>
                    <a:lnTo>
                      <a:pt x="2413" y="2304"/>
                    </a:lnTo>
                    <a:lnTo>
                      <a:pt x="2517" y="2281"/>
                    </a:lnTo>
                    <a:lnTo>
                      <a:pt x="2618" y="2252"/>
                    </a:lnTo>
                    <a:lnTo>
                      <a:pt x="2716" y="2221"/>
                    </a:lnTo>
                    <a:lnTo>
                      <a:pt x="2810" y="2184"/>
                    </a:lnTo>
                    <a:lnTo>
                      <a:pt x="2899" y="2144"/>
                    </a:lnTo>
                    <a:lnTo>
                      <a:pt x="2985" y="2101"/>
                    </a:lnTo>
                    <a:lnTo>
                      <a:pt x="3066" y="2054"/>
                    </a:lnTo>
                    <a:lnTo>
                      <a:pt x="3141" y="2004"/>
                    </a:lnTo>
                    <a:lnTo>
                      <a:pt x="3212" y="1952"/>
                    </a:lnTo>
                    <a:lnTo>
                      <a:pt x="3278" y="1896"/>
                    </a:lnTo>
                    <a:lnTo>
                      <a:pt x="3337" y="1837"/>
                    </a:lnTo>
                    <a:lnTo>
                      <a:pt x="3391" y="1777"/>
                    </a:lnTo>
                    <a:lnTo>
                      <a:pt x="3438" y="1713"/>
                    </a:lnTo>
                    <a:lnTo>
                      <a:pt x="3479" y="1648"/>
                    </a:lnTo>
                    <a:lnTo>
                      <a:pt x="3513" y="1581"/>
                    </a:lnTo>
                    <a:lnTo>
                      <a:pt x="3540" y="1513"/>
                    </a:lnTo>
                    <a:lnTo>
                      <a:pt x="3559" y="1442"/>
                    </a:lnTo>
                    <a:lnTo>
                      <a:pt x="3572" y="1371"/>
                    </a:lnTo>
                    <a:lnTo>
                      <a:pt x="3576" y="1298"/>
                    </a:lnTo>
                    <a:lnTo>
                      <a:pt x="3572" y="1225"/>
                    </a:lnTo>
                    <a:lnTo>
                      <a:pt x="3560" y="1155"/>
                    </a:lnTo>
                    <a:lnTo>
                      <a:pt x="3542" y="1085"/>
                    </a:lnTo>
                    <a:lnTo>
                      <a:pt x="3515" y="1018"/>
                    </a:lnTo>
                    <a:lnTo>
                      <a:pt x="3483" y="951"/>
                    </a:lnTo>
                    <a:lnTo>
                      <a:pt x="3445" y="887"/>
                    </a:lnTo>
                    <a:lnTo>
                      <a:pt x="3400" y="825"/>
                    </a:lnTo>
                    <a:lnTo>
                      <a:pt x="3347" y="766"/>
                    </a:lnTo>
                    <a:lnTo>
                      <a:pt x="3291" y="708"/>
                    </a:lnTo>
                    <a:lnTo>
                      <a:pt x="3228" y="653"/>
                    </a:lnTo>
                    <a:lnTo>
                      <a:pt x="3160" y="600"/>
                    </a:lnTo>
                    <a:lnTo>
                      <a:pt x="3087" y="551"/>
                    </a:lnTo>
                    <a:lnTo>
                      <a:pt x="3009" y="505"/>
                    </a:lnTo>
                    <a:lnTo>
                      <a:pt x="2926" y="462"/>
                    </a:lnTo>
                    <a:lnTo>
                      <a:pt x="2840" y="421"/>
                    </a:lnTo>
                    <a:lnTo>
                      <a:pt x="2749" y="385"/>
                    </a:lnTo>
                    <a:lnTo>
                      <a:pt x="2655" y="353"/>
                    </a:lnTo>
                    <a:lnTo>
                      <a:pt x="2557" y="324"/>
                    </a:lnTo>
                    <a:lnTo>
                      <a:pt x="2456" y="300"/>
                    </a:lnTo>
                    <a:lnTo>
                      <a:pt x="2352" y="279"/>
                    </a:lnTo>
                    <a:lnTo>
                      <a:pt x="2244" y="263"/>
                    </a:lnTo>
                    <a:lnTo>
                      <a:pt x="2134" y="251"/>
                    </a:lnTo>
                    <a:lnTo>
                      <a:pt x="2023" y="243"/>
                    </a:lnTo>
                    <a:lnTo>
                      <a:pt x="1908" y="241"/>
                    </a:lnTo>
                    <a:close/>
                    <a:moveTo>
                      <a:pt x="1908" y="0"/>
                    </a:moveTo>
                    <a:lnTo>
                      <a:pt x="2029" y="2"/>
                    </a:lnTo>
                    <a:lnTo>
                      <a:pt x="2148" y="10"/>
                    </a:lnTo>
                    <a:lnTo>
                      <a:pt x="2264" y="22"/>
                    </a:lnTo>
                    <a:lnTo>
                      <a:pt x="2378" y="39"/>
                    </a:lnTo>
                    <a:lnTo>
                      <a:pt x="2489" y="61"/>
                    </a:lnTo>
                    <a:lnTo>
                      <a:pt x="2597" y="87"/>
                    </a:lnTo>
                    <a:lnTo>
                      <a:pt x="2702" y="118"/>
                    </a:lnTo>
                    <a:lnTo>
                      <a:pt x="2804" y="151"/>
                    </a:lnTo>
                    <a:lnTo>
                      <a:pt x="2904" y="191"/>
                    </a:lnTo>
                    <a:lnTo>
                      <a:pt x="2998" y="233"/>
                    </a:lnTo>
                    <a:lnTo>
                      <a:pt x="3089" y="279"/>
                    </a:lnTo>
                    <a:lnTo>
                      <a:pt x="3175" y="328"/>
                    </a:lnTo>
                    <a:lnTo>
                      <a:pt x="3257" y="381"/>
                    </a:lnTo>
                    <a:lnTo>
                      <a:pt x="3335" y="436"/>
                    </a:lnTo>
                    <a:lnTo>
                      <a:pt x="3408" y="496"/>
                    </a:lnTo>
                    <a:lnTo>
                      <a:pt x="3475" y="557"/>
                    </a:lnTo>
                    <a:lnTo>
                      <a:pt x="3536" y="621"/>
                    </a:lnTo>
                    <a:lnTo>
                      <a:pt x="3593" y="688"/>
                    </a:lnTo>
                    <a:lnTo>
                      <a:pt x="3644" y="757"/>
                    </a:lnTo>
                    <a:lnTo>
                      <a:pt x="3688" y="829"/>
                    </a:lnTo>
                    <a:lnTo>
                      <a:pt x="3727" y="903"/>
                    </a:lnTo>
                    <a:lnTo>
                      <a:pt x="3758" y="979"/>
                    </a:lnTo>
                    <a:lnTo>
                      <a:pt x="3784" y="1056"/>
                    </a:lnTo>
                    <a:lnTo>
                      <a:pt x="3802" y="1135"/>
                    </a:lnTo>
                    <a:lnTo>
                      <a:pt x="3813" y="1216"/>
                    </a:lnTo>
                    <a:lnTo>
                      <a:pt x="3818" y="1298"/>
                    </a:lnTo>
                    <a:lnTo>
                      <a:pt x="3813" y="1381"/>
                    </a:lnTo>
                    <a:lnTo>
                      <a:pt x="3802" y="1462"/>
                    </a:lnTo>
                    <a:lnTo>
                      <a:pt x="3784" y="1542"/>
                    </a:lnTo>
                    <a:lnTo>
                      <a:pt x="3760" y="1619"/>
                    </a:lnTo>
                    <a:lnTo>
                      <a:pt x="3727" y="1695"/>
                    </a:lnTo>
                    <a:lnTo>
                      <a:pt x="3689" y="1769"/>
                    </a:lnTo>
                    <a:lnTo>
                      <a:pt x="3645" y="1841"/>
                    </a:lnTo>
                    <a:lnTo>
                      <a:pt x="3594" y="1910"/>
                    </a:lnTo>
                    <a:lnTo>
                      <a:pt x="3538" y="1977"/>
                    </a:lnTo>
                    <a:lnTo>
                      <a:pt x="3476" y="2042"/>
                    </a:lnTo>
                    <a:lnTo>
                      <a:pt x="3409" y="2104"/>
                    </a:lnTo>
                    <a:lnTo>
                      <a:pt x="3337" y="2163"/>
                    </a:lnTo>
                    <a:lnTo>
                      <a:pt x="3259" y="2218"/>
                    </a:lnTo>
                    <a:lnTo>
                      <a:pt x="3177" y="2272"/>
                    </a:lnTo>
                    <a:lnTo>
                      <a:pt x="3090" y="2320"/>
                    </a:lnTo>
                    <a:lnTo>
                      <a:pt x="3000" y="2366"/>
                    </a:lnTo>
                    <a:lnTo>
                      <a:pt x="2905" y="2408"/>
                    </a:lnTo>
                    <a:lnTo>
                      <a:pt x="2807" y="2447"/>
                    </a:lnTo>
                    <a:lnTo>
                      <a:pt x="2704" y="2480"/>
                    </a:lnTo>
                    <a:lnTo>
                      <a:pt x="2597" y="2510"/>
                    </a:lnTo>
                    <a:lnTo>
                      <a:pt x="2488" y="2537"/>
                    </a:lnTo>
                    <a:lnTo>
                      <a:pt x="2376" y="2558"/>
                    </a:lnTo>
                    <a:lnTo>
                      <a:pt x="2261" y="2575"/>
                    </a:lnTo>
                    <a:lnTo>
                      <a:pt x="2143" y="2587"/>
                    </a:lnTo>
                    <a:lnTo>
                      <a:pt x="2023" y="2594"/>
                    </a:lnTo>
                    <a:lnTo>
                      <a:pt x="1981" y="2637"/>
                    </a:lnTo>
                    <a:lnTo>
                      <a:pt x="1938" y="2678"/>
                    </a:lnTo>
                    <a:lnTo>
                      <a:pt x="1894" y="2721"/>
                    </a:lnTo>
                    <a:lnTo>
                      <a:pt x="1850" y="2765"/>
                    </a:lnTo>
                    <a:lnTo>
                      <a:pt x="1805" y="2808"/>
                    </a:lnTo>
                    <a:lnTo>
                      <a:pt x="1760" y="2852"/>
                    </a:lnTo>
                    <a:lnTo>
                      <a:pt x="1715" y="2895"/>
                    </a:lnTo>
                    <a:lnTo>
                      <a:pt x="1671" y="2937"/>
                    </a:lnTo>
                    <a:lnTo>
                      <a:pt x="1627" y="2978"/>
                    </a:lnTo>
                    <a:lnTo>
                      <a:pt x="1584" y="3019"/>
                    </a:lnTo>
                    <a:lnTo>
                      <a:pt x="1542" y="3058"/>
                    </a:lnTo>
                    <a:lnTo>
                      <a:pt x="1503" y="3095"/>
                    </a:lnTo>
                    <a:lnTo>
                      <a:pt x="1465" y="3131"/>
                    </a:lnTo>
                    <a:lnTo>
                      <a:pt x="1428" y="3166"/>
                    </a:lnTo>
                    <a:lnTo>
                      <a:pt x="1394" y="3197"/>
                    </a:lnTo>
                    <a:lnTo>
                      <a:pt x="1362" y="3226"/>
                    </a:lnTo>
                    <a:lnTo>
                      <a:pt x="1333" y="3253"/>
                    </a:lnTo>
                    <a:lnTo>
                      <a:pt x="1307" y="3277"/>
                    </a:lnTo>
                    <a:lnTo>
                      <a:pt x="1284" y="3298"/>
                    </a:lnTo>
                    <a:lnTo>
                      <a:pt x="1266" y="3316"/>
                    </a:lnTo>
                    <a:lnTo>
                      <a:pt x="1251" y="3331"/>
                    </a:lnTo>
                    <a:lnTo>
                      <a:pt x="1239" y="3340"/>
                    </a:lnTo>
                    <a:lnTo>
                      <a:pt x="1232" y="3347"/>
                    </a:lnTo>
                    <a:lnTo>
                      <a:pt x="1230" y="3349"/>
                    </a:lnTo>
                    <a:lnTo>
                      <a:pt x="1230" y="3346"/>
                    </a:lnTo>
                    <a:lnTo>
                      <a:pt x="1231" y="3334"/>
                    </a:lnTo>
                    <a:lnTo>
                      <a:pt x="1232" y="3317"/>
                    </a:lnTo>
                    <a:lnTo>
                      <a:pt x="1234" y="3292"/>
                    </a:lnTo>
                    <a:lnTo>
                      <a:pt x="1237" y="3262"/>
                    </a:lnTo>
                    <a:lnTo>
                      <a:pt x="1240" y="3229"/>
                    </a:lnTo>
                    <a:lnTo>
                      <a:pt x="1244" y="3189"/>
                    </a:lnTo>
                    <a:lnTo>
                      <a:pt x="1247" y="3146"/>
                    </a:lnTo>
                    <a:lnTo>
                      <a:pt x="1251" y="3100"/>
                    </a:lnTo>
                    <a:lnTo>
                      <a:pt x="1254" y="3050"/>
                    </a:lnTo>
                    <a:lnTo>
                      <a:pt x="1259" y="2999"/>
                    </a:lnTo>
                    <a:lnTo>
                      <a:pt x="1262" y="2946"/>
                    </a:lnTo>
                    <a:lnTo>
                      <a:pt x="1267" y="2892"/>
                    </a:lnTo>
                    <a:lnTo>
                      <a:pt x="1270" y="2837"/>
                    </a:lnTo>
                    <a:lnTo>
                      <a:pt x="1275" y="2783"/>
                    </a:lnTo>
                    <a:lnTo>
                      <a:pt x="1278" y="2728"/>
                    </a:lnTo>
                    <a:lnTo>
                      <a:pt x="1282" y="2675"/>
                    </a:lnTo>
                    <a:lnTo>
                      <a:pt x="1285" y="2624"/>
                    </a:lnTo>
                    <a:lnTo>
                      <a:pt x="1288" y="2574"/>
                    </a:lnTo>
                    <a:lnTo>
                      <a:pt x="1290" y="2528"/>
                    </a:lnTo>
                    <a:lnTo>
                      <a:pt x="1178" y="2499"/>
                    </a:lnTo>
                    <a:lnTo>
                      <a:pt x="1068" y="2465"/>
                    </a:lnTo>
                    <a:lnTo>
                      <a:pt x="963" y="2427"/>
                    </a:lnTo>
                    <a:lnTo>
                      <a:pt x="863" y="2385"/>
                    </a:lnTo>
                    <a:lnTo>
                      <a:pt x="765" y="2339"/>
                    </a:lnTo>
                    <a:lnTo>
                      <a:pt x="674" y="2289"/>
                    </a:lnTo>
                    <a:lnTo>
                      <a:pt x="587" y="2236"/>
                    </a:lnTo>
                    <a:lnTo>
                      <a:pt x="506" y="2179"/>
                    </a:lnTo>
                    <a:lnTo>
                      <a:pt x="430" y="2119"/>
                    </a:lnTo>
                    <a:lnTo>
                      <a:pt x="358" y="2055"/>
                    </a:lnTo>
                    <a:lnTo>
                      <a:pt x="293" y="1989"/>
                    </a:lnTo>
                    <a:lnTo>
                      <a:pt x="234" y="1921"/>
                    </a:lnTo>
                    <a:lnTo>
                      <a:pt x="181" y="1850"/>
                    </a:lnTo>
                    <a:lnTo>
                      <a:pt x="134" y="1776"/>
                    </a:lnTo>
                    <a:lnTo>
                      <a:pt x="94" y="1701"/>
                    </a:lnTo>
                    <a:lnTo>
                      <a:pt x="60" y="1623"/>
                    </a:lnTo>
                    <a:lnTo>
                      <a:pt x="35" y="1544"/>
                    </a:lnTo>
                    <a:lnTo>
                      <a:pt x="15" y="1463"/>
                    </a:lnTo>
                    <a:lnTo>
                      <a:pt x="3" y="1382"/>
                    </a:lnTo>
                    <a:lnTo>
                      <a:pt x="0" y="1298"/>
                    </a:lnTo>
                    <a:lnTo>
                      <a:pt x="3" y="1216"/>
                    </a:lnTo>
                    <a:lnTo>
                      <a:pt x="15" y="1135"/>
                    </a:lnTo>
                    <a:lnTo>
                      <a:pt x="34" y="1056"/>
                    </a:lnTo>
                    <a:lnTo>
                      <a:pt x="58" y="979"/>
                    </a:lnTo>
                    <a:lnTo>
                      <a:pt x="90" y="903"/>
                    </a:lnTo>
                    <a:lnTo>
                      <a:pt x="129" y="829"/>
                    </a:lnTo>
                    <a:lnTo>
                      <a:pt x="174" y="757"/>
                    </a:lnTo>
                    <a:lnTo>
                      <a:pt x="223" y="688"/>
                    </a:lnTo>
                    <a:lnTo>
                      <a:pt x="280" y="621"/>
                    </a:lnTo>
                    <a:lnTo>
                      <a:pt x="343" y="557"/>
                    </a:lnTo>
                    <a:lnTo>
                      <a:pt x="410" y="496"/>
                    </a:lnTo>
                    <a:lnTo>
                      <a:pt x="483" y="436"/>
                    </a:lnTo>
                    <a:lnTo>
                      <a:pt x="559" y="381"/>
                    </a:lnTo>
                    <a:lnTo>
                      <a:pt x="641" y="328"/>
                    </a:lnTo>
                    <a:lnTo>
                      <a:pt x="728" y="279"/>
                    </a:lnTo>
                    <a:lnTo>
                      <a:pt x="819" y="233"/>
                    </a:lnTo>
                    <a:lnTo>
                      <a:pt x="914" y="191"/>
                    </a:lnTo>
                    <a:lnTo>
                      <a:pt x="1012" y="151"/>
                    </a:lnTo>
                    <a:lnTo>
                      <a:pt x="1114" y="118"/>
                    </a:lnTo>
                    <a:lnTo>
                      <a:pt x="1219" y="87"/>
                    </a:lnTo>
                    <a:lnTo>
                      <a:pt x="1328" y="61"/>
                    </a:lnTo>
                    <a:lnTo>
                      <a:pt x="1439" y="39"/>
                    </a:lnTo>
                    <a:lnTo>
                      <a:pt x="1553" y="22"/>
                    </a:lnTo>
                    <a:lnTo>
                      <a:pt x="1670" y="10"/>
                    </a:lnTo>
                    <a:lnTo>
                      <a:pt x="1788" y="2"/>
                    </a:lnTo>
                    <a:lnTo>
                      <a:pt x="1908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endParaRPr>
              </a:p>
            </p:txBody>
          </p:sp>
        </p:grpSp>
        <p:sp>
          <p:nvSpPr>
            <p:cNvPr id="37" name="TextBox 39">
              <a:extLst>
                <a:ext uri="{FF2B5EF4-FFF2-40B4-BE49-F238E27FC236}">
                  <a16:creationId xmlns:a16="http://schemas.microsoft.com/office/drawing/2014/main" id="{FDA7136A-79FB-4504-853C-8DBD1CDF3B02}"/>
                </a:ext>
              </a:extLst>
            </p:cNvPr>
            <p:cNvSpPr txBox="1"/>
            <p:nvPr/>
          </p:nvSpPr>
          <p:spPr>
            <a:xfrm>
              <a:off x="1330048" y="2444068"/>
              <a:ext cx="5275282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4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Comic Sans MS" panose="030F0702030302020204" pitchFamily="66" charset="0"/>
                  <a:ea typeface="Adobe 고딕 Std B" panose="020B0800000000000000" pitchFamily="34" charset="-127"/>
                </a:rPr>
                <a:t>Do you have </a:t>
              </a:r>
              <a:r>
                <a:rPr kumimoji="0" lang="en-US" altLang="ko-KR" sz="4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Comic Sans MS" panose="030F0702030302020204" pitchFamily="66" charset="0"/>
                  <a:ea typeface="Adobe 고딕 Std B" panose="020B0800000000000000" pitchFamily="34" charset="-127"/>
                </a:rPr>
                <a:t>any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72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omic Sans MS" panose="030F0702030302020204" pitchFamily="66" charset="0"/>
                  <a:ea typeface="Adobe 고딕 Std B" panose="020B0800000000000000" pitchFamily="34" charset="-127"/>
                </a:rPr>
                <a:t>question?</a:t>
              </a:r>
              <a:endParaRPr kumimoji="0" lang="ko-KR" altLang="en-US" sz="7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mic Sans MS" panose="030F0702030302020204" pitchFamily="66" charset="0"/>
                <a:ea typeface="Adobe 고딕 Std B" panose="020B0800000000000000" pitchFamily="34" charset="-127"/>
              </a:endParaRPr>
            </a:p>
          </p:txBody>
        </p:sp>
      </p:grpSp>
      <p:grpSp>
        <p:nvGrpSpPr>
          <p:cNvPr id="38" name="群組 37">
            <a:extLst>
              <a:ext uri="{FF2B5EF4-FFF2-40B4-BE49-F238E27FC236}">
                <a16:creationId xmlns:a16="http://schemas.microsoft.com/office/drawing/2014/main" id="{DC4A7F28-444E-4C87-B27F-46DA8149BDBF}"/>
              </a:ext>
            </a:extLst>
          </p:cNvPr>
          <p:cNvGrpSpPr/>
          <p:nvPr/>
        </p:nvGrpSpPr>
        <p:grpSpPr>
          <a:xfrm>
            <a:off x="1164466" y="2389469"/>
            <a:ext cx="9733189" cy="2806136"/>
            <a:chOff x="1728814" y="3251512"/>
            <a:chExt cx="6634534" cy="1556783"/>
          </a:xfrm>
        </p:grpSpPr>
        <p:sp>
          <p:nvSpPr>
            <p:cNvPr id="43" name="WordArt 3">
              <a:extLst>
                <a:ext uri="{FF2B5EF4-FFF2-40B4-BE49-F238E27FC236}">
                  <a16:creationId xmlns:a16="http://schemas.microsoft.com/office/drawing/2014/main" id="{6CFFC4BA-03D4-43E4-8F29-84BE9A63764C}"/>
                </a:ext>
              </a:extLst>
            </p:cNvPr>
            <p:cNvSpPr>
              <a:spLocks noChangeArrowheads="1" noChangeShapeType="1" noTextEdit="1"/>
            </p:cNvSpPr>
            <p:nvPr/>
          </p:nvSpPr>
          <p:spPr bwMode="auto">
            <a:xfrm>
              <a:off x="2195740" y="3251512"/>
              <a:ext cx="5163145" cy="780164"/>
            </a:xfrm>
            <a:prstGeom prst="rect">
              <a:avLst/>
            </a:prstGeom>
          </p:spPr>
          <p:txBody>
            <a:bodyPr wrap="none" lIns="91434" tIns="45717" rIns="91434" bIns="45717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TW" sz="6000" kern="10" dirty="0">
                  <a:ln w="28575">
                    <a:solidFill>
                      <a:srgbClr val="C00000"/>
                    </a:solidFill>
                    <a:round/>
                    <a:headEnd/>
                    <a:tailEnd/>
                  </a:ln>
                  <a:solidFill>
                    <a:schemeClr val="bg1"/>
                  </a:solidFill>
                  <a:effectLst>
                    <a:outerShdw blurRad="50800" dist="38100" algn="l" rotWithShape="0">
                      <a:prstClr val="black">
                        <a:alpha val="40000"/>
                      </a:prstClr>
                    </a:outerShdw>
                  </a:effectLst>
                  <a:latin typeface="Arial Black"/>
                </a:rPr>
                <a:t>THANK YOU</a:t>
              </a:r>
              <a:endParaRPr lang="zh-TW" altLang="en-US" sz="6000" kern="10" dirty="0">
                <a:ln w="28575">
                  <a:solidFill>
                    <a:srgbClr val="C00000"/>
                  </a:solidFill>
                  <a:round/>
                  <a:headEnd/>
                  <a:tailEnd/>
                </a:ln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Arial Black"/>
              </a:endParaRPr>
            </a:p>
          </p:txBody>
        </p:sp>
        <p:sp>
          <p:nvSpPr>
            <p:cNvPr id="44" name="WordArt 4">
              <a:extLst>
                <a:ext uri="{FF2B5EF4-FFF2-40B4-BE49-F238E27FC236}">
                  <a16:creationId xmlns:a16="http://schemas.microsoft.com/office/drawing/2014/main" id="{D8B50DD0-A9B2-4041-B265-F431E01C15AF}"/>
                </a:ext>
              </a:extLst>
            </p:cNvPr>
            <p:cNvSpPr>
              <a:spLocks noChangeArrowheads="1" noChangeShapeType="1" noTextEdit="1"/>
            </p:cNvSpPr>
            <p:nvPr/>
          </p:nvSpPr>
          <p:spPr bwMode="auto">
            <a:xfrm>
              <a:off x="1728814" y="4228908"/>
              <a:ext cx="6634534" cy="579387"/>
            </a:xfrm>
            <a:prstGeom prst="rect">
              <a:avLst/>
            </a:prstGeom>
          </p:spPr>
          <p:txBody>
            <a:bodyPr wrap="none" lIns="91434" tIns="45717" rIns="91434" bIns="45717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TW" sz="4800" kern="10" dirty="0">
                  <a:ln w="28575">
                    <a:solidFill>
                      <a:srgbClr val="C00000"/>
                    </a:solidFill>
                    <a:round/>
                    <a:headEnd/>
                    <a:tailEnd/>
                  </a:ln>
                  <a:solidFill>
                    <a:schemeClr val="bg1"/>
                  </a:solidFill>
                  <a:effectLst>
                    <a:outerShdw blurRad="50800" dist="38100" algn="l" rotWithShape="0">
                      <a:prstClr val="black">
                        <a:alpha val="40000"/>
                      </a:prstClr>
                    </a:outerShdw>
                  </a:effectLst>
                  <a:latin typeface="Arial Black"/>
                </a:rPr>
                <a:t>FOR YOUR ATTENTION</a:t>
              </a:r>
              <a:endParaRPr lang="zh-TW" altLang="en-US" sz="4800" kern="10" dirty="0">
                <a:ln w="28575">
                  <a:solidFill>
                    <a:srgbClr val="C00000"/>
                  </a:solidFill>
                  <a:round/>
                  <a:headEnd/>
                  <a:tailEnd/>
                </a:ln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Arial Black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682239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2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5D09AD1A-345F-4DBC-B633-6ECD484106A8}"/>
              </a:ext>
            </a:extLst>
          </p:cNvPr>
          <p:cNvGrpSpPr/>
          <p:nvPr/>
        </p:nvGrpSpPr>
        <p:grpSpPr>
          <a:xfrm>
            <a:off x="10913737" y="328451"/>
            <a:ext cx="1008063" cy="766763"/>
            <a:chOff x="7058025" y="534969"/>
            <a:chExt cx="1008063" cy="766763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03857">
              <a:off x="7456488" y="692132"/>
              <a:ext cx="609600" cy="609600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8025" y="534969"/>
              <a:ext cx="361950" cy="361950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00000">
              <a:off x="7543800" y="548306"/>
              <a:ext cx="180975" cy="180975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656245" y="5871315"/>
            <a:ext cx="379876" cy="37987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9142" y="273359"/>
            <a:ext cx="10487378" cy="747088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lvl="0">
              <a:defRPr/>
            </a:pPr>
            <a:r>
              <a:rPr lang="zh-TW" altLang="en-US" sz="3200" b="1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问题思考</a:t>
            </a:r>
            <a:endParaRPr lang="ko-KR" altLang="en-US" sz="3200" b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야놀자 야체 B" panose="02020603020101020101" pitchFamily="18" charset="-127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0CD2EFE1-086E-4EB7-B31D-EB3789E755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15980" y="267950"/>
            <a:ext cx="8873400" cy="6322100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105E17E2-D2B9-4244-A224-43ADA4845F02}"/>
              </a:ext>
            </a:extLst>
          </p:cNvPr>
          <p:cNvSpPr txBox="1"/>
          <p:nvPr/>
        </p:nvSpPr>
        <p:spPr>
          <a:xfrm>
            <a:off x="2019196" y="1803560"/>
            <a:ext cx="753933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indent="1588" algn="just" latinLnBrk="0" hangingPunct="0">
              <a:lnSpc>
                <a:spcPts val="2400"/>
              </a:lnSpc>
              <a:spcAft>
                <a:spcPts val="600"/>
              </a:spcAft>
              <a:defRPr/>
            </a:pPr>
            <a:r>
              <a:rPr lang="zh-TW" altLang="en-US"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类在创建对象后，</a:t>
            </a:r>
            <a:r>
              <a:rPr lang="zh-CN" altLang="en-US"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调用</a:t>
            </a:r>
            <a:r>
              <a:rPr lang="zh-TW" altLang="en-US"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类中的</a:t>
            </a:r>
            <a:r>
              <a:rPr lang="zh-CN" altLang="en-US"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方法</a:t>
            </a:r>
            <a:r>
              <a:rPr lang="zh-TW" altLang="en-US"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，</a:t>
            </a:r>
            <a:r>
              <a:rPr lang="zh-CN" altLang="en-US"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让方法执行一遍</a:t>
            </a:r>
            <a:r>
              <a:rPr lang="zh-TW" altLang="en-US"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，请问：</a:t>
            </a:r>
            <a:endParaRPr lang="zh-CN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354013" lvl="0" indent="-354013" latinLnBrk="0" hangingPunct="0">
              <a:lnSpc>
                <a:spcPts val="2400"/>
              </a:lnSpc>
              <a:spcAft>
                <a:spcPts val="1200"/>
              </a:spcAft>
              <a:defRPr/>
            </a:pP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1.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CN" altLang="en-US"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方法存</a:t>
            </a:r>
            <a:r>
              <a:rPr lang="zh-TW" altLang="en-US"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储</a:t>
            </a:r>
            <a:r>
              <a:rPr lang="zh-CN" altLang="en-US"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在</a:t>
            </a:r>
            <a:r>
              <a:rPr lang="zh-TW" altLang="en-US"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内存的</a:t>
            </a:r>
            <a:r>
              <a:rPr lang="zh-CN" altLang="en-US"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哪里</a:t>
            </a:r>
            <a:r>
              <a:rPr lang="en-US" altLang="zh-CN"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?  </a:t>
            </a:r>
            <a:endParaRPr lang="zh-CN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354013" lvl="0" indent="-354013" latinLnBrk="0" hangingPunct="0">
              <a:lnSpc>
                <a:spcPts val="2400"/>
              </a:lnSpc>
              <a:spcAft>
                <a:spcPts val="1800"/>
              </a:spcAft>
              <a:defRPr/>
            </a:pP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2.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CN" altLang="en-US"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方法在</a:t>
            </a:r>
            <a:r>
              <a:rPr lang="zh-TW" altLang="en-US"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内存的</a:t>
            </a:r>
            <a:r>
              <a:rPr lang="zh-CN" altLang="en-US"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哪里执行</a:t>
            </a:r>
            <a:r>
              <a:rPr lang="en-US" altLang="zh-CN"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?  </a:t>
            </a:r>
            <a:endParaRPr lang="en-US" altLang="zh-TW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lvl="0" latinLnBrk="0" hangingPunct="0">
              <a:lnSpc>
                <a:spcPts val="2400"/>
              </a:lnSpc>
              <a:spcAft>
                <a:spcPts val="1200"/>
              </a:spcAft>
              <a:defRPr/>
            </a:pPr>
            <a:r>
              <a:rPr lang="en-US" altLang="zh-TW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Ans: </a:t>
            </a:r>
            <a:r>
              <a:rPr lang="en-US" altLang="zh-TW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</a:t>
            </a:r>
            <a:r>
              <a:rPr lang="en-US" altLang="zh-TW" sz="24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. </a:t>
            </a:r>
            <a:r>
              <a:rPr lang="zh-CN" altLang="en-US" sz="24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堆内存的对象空间内</a:t>
            </a:r>
            <a:r>
              <a:rPr lang="zh-TW" altLang="en-US" sz="24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；</a:t>
            </a:r>
            <a:endParaRPr lang="en-US" altLang="zh-TW" sz="24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719138" lvl="0" latinLnBrk="0" hangingPunct="0">
              <a:lnSpc>
                <a:spcPts val="2400"/>
              </a:lnSpc>
              <a:spcAft>
                <a:spcPts val="1200"/>
              </a:spcAft>
              <a:defRPr/>
            </a:pPr>
            <a:r>
              <a:rPr lang="en-US" altLang="zh-CN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</a:t>
            </a:r>
            <a:r>
              <a:rPr lang="en-US" altLang="zh-CN" sz="24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. </a:t>
            </a:r>
            <a:r>
              <a:rPr lang="zh-CN" altLang="en-US" sz="24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栈内存中开辟一块临时的方法执行空间</a:t>
            </a:r>
            <a:r>
              <a:rPr lang="zh-TW" altLang="en-US" sz="24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。</a:t>
            </a:r>
            <a:endParaRPr lang="zh-CN" altLang="en-US" sz="24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8A7EE0D-B56C-4403-8F9A-35C77125D5E8}"/>
              </a:ext>
            </a:extLst>
          </p:cNvPr>
          <p:cNvSpPr/>
          <p:nvPr/>
        </p:nvSpPr>
        <p:spPr>
          <a:xfrm>
            <a:off x="-4613524" y="6009263"/>
            <a:ext cx="244329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</a:t>
            </a:r>
            <a:r>
              <a:rPr lang="zh-TW" altLang="en-US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3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=</a:t>
            </a:r>
            <a:r>
              <a:rPr lang="en-US" altLang="zh-TW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3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  b</a:t>
            </a:r>
            <a:r>
              <a:rPr lang="en-US" altLang="zh-TW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3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=</a:t>
            </a:r>
            <a:r>
              <a:rPr lang="en-US" altLang="zh-TW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3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</a:t>
            </a:r>
            <a:endParaRPr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8EBC5126-5E69-44AF-9648-E3EF91DDA3D4}"/>
              </a:ext>
            </a:extLst>
          </p:cNvPr>
          <p:cNvSpPr/>
          <p:nvPr/>
        </p:nvSpPr>
        <p:spPr>
          <a:xfrm>
            <a:off x="-3074234" y="6251191"/>
            <a:ext cx="307488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153,  370,  371,  407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59677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75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75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5D09AD1A-345F-4DBC-B633-6ECD484106A8}"/>
              </a:ext>
            </a:extLst>
          </p:cNvPr>
          <p:cNvGrpSpPr/>
          <p:nvPr/>
        </p:nvGrpSpPr>
        <p:grpSpPr>
          <a:xfrm>
            <a:off x="10913737" y="328451"/>
            <a:ext cx="1008063" cy="766763"/>
            <a:chOff x="7058025" y="534969"/>
            <a:chExt cx="1008063" cy="766763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03857">
              <a:off x="7456488" y="692132"/>
              <a:ext cx="609600" cy="609600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8025" y="534969"/>
              <a:ext cx="361950" cy="361950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00000">
              <a:off x="7543800" y="548306"/>
              <a:ext cx="180975" cy="180975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656245" y="5871315"/>
            <a:ext cx="379876" cy="37987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9142" y="273359"/>
            <a:ext cx="10487378" cy="747088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lvl="0">
              <a:defRPr/>
            </a:pPr>
            <a:r>
              <a:rPr lang="zh-TW" altLang="en-US" sz="3200" b="1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应用问题思考</a:t>
            </a:r>
            <a:endParaRPr lang="ko-KR" altLang="en-US" sz="3200" b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야놀자 야체 B" panose="02020603020101020101" pitchFamily="18" charset="-127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0CD2EFE1-086E-4EB7-B31D-EB3789E755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15980" y="267950"/>
            <a:ext cx="8873400" cy="6322100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105E17E2-D2B9-4244-A224-43ADA4845F02}"/>
              </a:ext>
            </a:extLst>
          </p:cNvPr>
          <p:cNvSpPr txBox="1"/>
          <p:nvPr/>
        </p:nvSpPr>
        <p:spPr>
          <a:xfrm>
            <a:off x="1802620" y="1943200"/>
            <a:ext cx="7185764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8000" lvl="0" indent="-288000" algn="just" latinLnBrk="0" hangingPunct="0">
              <a:lnSpc>
                <a:spcPts val="2400"/>
              </a:lnSpc>
              <a:spcAft>
                <a:spcPts val="600"/>
              </a:spcAft>
              <a:defRPr/>
            </a:pPr>
            <a:r>
              <a:rPr lang="en-US" altLang="zh-CN"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1.</a:t>
            </a:r>
            <a:r>
              <a:rPr lang="zh-CN" altLang="en-US"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设计一个方法，用来给数组元素排序</a:t>
            </a:r>
            <a:r>
              <a:rPr lang="zh-TW" altLang="en-US"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。</a:t>
            </a:r>
            <a:r>
              <a:rPr lang="en-US" altLang="zh-CN"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lang="zh-CN" altLang="en-US"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冒泡排序算法，既能升序又能降序</a:t>
            </a:r>
            <a:r>
              <a:rPr lang="en-US" altLang="zh-CN"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  <a:endParaRPr lang="zh-CN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354013" lvl="0" indent="-354013" latinLnBrk="0" hangingPunct="0">
              <a:lnSpc>
                <a:spcPts val="2400"/>
              </a:lnSpc>
              <a:spcAft>
                <a:spcPts val="1200"/>
              </a:spcAft>
              <a:defRPr/>
            </a:pP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</a:t>
            </a:r>
            <a:endParaRPr lang="zh-CN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288000" indent="-288000" algn="just" latinLnBrk="0" hangingPunct="0">
              <a:lnSpc>
                <a:spcPts val="2400"/>
              </a:lnSpc>
              <a:spcAft>
                <a:spcPts val="600"/>
              </a:spcAft>
              <a:defRPr/>
            </a:pPr>
            <a:r>
              <a:rPr lang="en-US" altLang="zh-CN"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2.</a:t>
            </a:r>
            <a:r>
              <a:rPr lang="zh-CN" altLang="en-US"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设计一个方法，用来实现用户登录认证</a:t>
            </a:r>
            <a:r>
              <a:rPr lang="en-US" altLang="zh-CN"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lang="zh-CN" altLang="en-US"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二维数组当作小数据库</a:t>
            </a:r>
            <a:r>
              <a:rPr lang="en-US" altLang="zh-CN"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。</a:t>
            </a:r>
            <a:endParaRPr lang="zh-CN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8A7EE0D-B56C-4403-8F9A-35C77125D5E8}"/>
              </a:ext>
            </a:extLst>
          </p:cNvPr>
          <p:cNvSpPr/>
          <p:nvPr/>
        </p:nvSpPr>
        <p:spPr>
          <a:xfrm>
            <a:off x="-4613524" y="6009263"/>
            <a:ext cx="244329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</a:t>
            </a:r>
            <a:r>
              <a:rPr lang="zh-TW" altLang="en-US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3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=</a:t>
            </a:r>
            <a:r>
              <a:rPr lang="en-US" altLang="zh-TW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3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  b</a:t>
            </a:r>
            <a:r>
              <a:rPr lang="en-US" altLang="zh-TW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3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=</a:t>
            </a:r>
            <a:r>
              <a:rPr lang="en-US" altLang="zh-TW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3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</a:t>
            </a:r>
            <a:endParaRPr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8EBC5126-5E69-44AF-9648-E3EF91DDA3D4}"/>
              </a:ext>
            </a:extLst>
          </p:cNvPr>
          <p:cNvSpPr/>
          <p:nvPr/>
        </p:nvSpPr>
        <p:spPr>
          <a:xfrm>
            <a:off x="-3074234" y="6251191"/>
            <a:ext cx="307488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153,  370,  371,  407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93168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pattFill prst="dotGrid">
          <a:fgClr>
            <a:srgbClr val="2F546B"/>
          </a:fgClr>
          <a:bgClr>
            <a:srgbClr val="345E77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직사각형 32"/>
          <p:cNvSpPr/>
          <p:nvPr/>
        </p:nvSpPr>
        <p:spPr>
          <a:xfrm>
            <a:off x="2313214" y="4598455"/>
            <a:ext cx="9422576" cy="193987"/>
          </a:xfrm>
          <a:prstGeom prst="rect">
            <a:avLst/>
          </a:prstGeom>
          <a:solidFill>
            <a:srgbClr val="E0D8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11459565" y="4695448"/>
            <a:ext cx="276225" cy="2160000"/>
          </a:xfrm>
          <a:prstGeom prst="rect">
            <a:avLst/>
          </a:prstGeom>
          <a:solidFill>
            <a:srgbClr val="E0D8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2313214" y="4698000"/>
            <a:ext cx="277200" cy="2160000"/>
          </a:xfrm>
          <a:prstGeom prst="rect">
            <a:avLst/>
          </a:prstGeom>
          <a:solidFill>
            <a:srgbClr val="E0D8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grpSp>
        <p:nvGrpSpPr>
          <p:cNvPr id="38" name="그룹 37"/>
          <p:cNvGrpSpPr/>
          <p:nvPr/>
        </p:nvGrpSpPr>
        <p:grpSpPr>
          <a:xfrm>
            <a:off x="2811862" y="4287280"/>
            <a:ext cx="1401926" cy="307900"/>
            <a:chOff x="1838576" y="4963427"/>
            <a:chExt cx="2038350" cy="447675"/>
          </a:xfrm>
        </p:grpSpPr>
        <p:sp>
          <p:nvSpPr>
            <p:cNvPr id="21" name="Freeform 18"/>
            <p:cNvSpPr>
              <a:spLocks/>
            </p:cNvSpPr>
            <p:nvPr/>
          </p:nvSpPr>
          <p:spPr bwMode="auto">
            <a:xfrm>
              <a:off x="1838576" y="4963427"/>
              <a:ext cx="2038350" cy="447675"/>
            </a:xfrm>
            <a:custGeom>
              <a:avLst/>
              <a:gdLst>
                <a:gd name="T0" fmla="*/ 403 w 3850"/>
                <a:gd name="T1" fmla="*/ 0 h 845"/>
                <a:gd name="T2" fmla="*/ 3850 w 3850"/>
                <a:gd name="T3" fmla="*/ 0 h 845"/>
                <a:gd name="T4" fmla="*/ 3850 w 3850"/>
                <a:gd name="T5" fmla="*/ 115 h 845"/>
                <a:gd name="T6" fmla="*/ 3821 w 3850"/>
                <a:gd name="T7" fmla="*/ 155 h 845"/>
                <a:gd name="T8" fmla="*/ 3777 w 3850"/>
                <a:gd name="T9" fmla="*/ 235 h 845"/>
                <a:gd name="T10" fmla="*/ 3749 w 3850"/>
                <a:gd name="T11" fmla="*/ 315 h 845"/>
                <a:gd name="T12" fmla="*/ 3738 w 3850"/>
                <a:gd name="T13" fmla="*/ 396 h 845"/>
                <a:gd name="T14" fmla="*/ 3741 w 3850"/>
                <a:gd name="T15" fmla="*/ 475 h 845"/>
                <a:gd name="T16" fmla="*/ 3756 w 3850"/>
                <a:gd name="T17" fmla="*/ 551 h 845"/>
                <a:gd name="T18" fmla="*/ 3785 w 3850"/>
                <a:gd name="T19" fmla="*/ 625 h 845"/>
                <a:gd name="T20" fmla="*/ 3826 w 3850"/>
                <a:gd name="T21" fmla="*/ 695 h 845"/>
                <a:gd name="T22" fmla="*/ 3850 w 3850"/>
                <a:gd name="T23" fmla="*/ 728 h 845"/>
                <a:gd name="T24" fmla="*/ 3850 w 3850"/>
                <a:gd name="T25" fmla="*/ 845 h 845"/>
                <a:gd name="T26" fmla="*/ 403 w 3850"/>
                <a:gd name="T27" fmla="*/ 845 h 845"/>
                <a:gd name="T28" fmla="*/ 353 w 3850"/>
                <a:gd name="T29" fmla="*/ 844 h 845"/>
                <a:gd name="T30" fmla="*/ 265 w 3850"/>
                <a:gd name="T31" fmla="*/ 825 h 845"/>
                <a:gd name="T32" fmla="*/ 189 w 3850"/>
                <a:gd name="T33" fmla="*/ 790 h 845"/>
                <a:gd name="T34" fmla="*/ 127 w 3850"/>
                <a:gd name="T35" fmla="*/ 741 h 845"/>
                <a:gd name="T36" fmla="*/ 75 w 3850"/>
                <a:gd name="T37" fmla="*/ 682 h 845"/>
                <a:gd name="T38" fmla="*/ 37 w 3850"/>
                <a:gd name="T39" fmla="*/ 613 h 845"/>
                <a:gd name="T40" fmla="*/ 13 w 3850"/>
                <a:gd name="T41" fmla="*/ 540 h 845"/>
                <a:gd name="T42" fmla="*/ 0 w 3850"/>
                <a:gd name="T43" fmla="*/ 462 h 845"/>
                <a:gd name="T44" fmla="*/ 0 w 3850"/>
                <a:gd name="T45" fmla="*/ 383 h 845"/>
                <a:gd name="T46" fmla="*/ 13 w 3850"/>
                <a:gd name="T47" fmla="*/ 304 h 845"/>
                <a:gd name="T48" fmla="*/ 37 w 3850"/>
                <a:gd name="T49" fmla="*/ 230 h 845"/>
                <a:gd name="T50" fmla="*/ 75 w 3850"/>
                <a:gd name="T51" fmla="*/ 161 h 845"/>
                <a:gd name="T52" fmla="*/ 127 w 3850"/>
                <a:gd name="T53" fmla="*/ 102 h 845"/>
                <a:gd name="T54" fmla="*/ 189 w 3850"/>
                <a:gd name="T55" fmla="*/ 55 h 845"/>
                <a:gd name="T56" fmla="*/ 265 w 3850"/>
                <a:gd name="T57" fmla="*/ 20 h 845"/>
                <a:gd name="T58" fmla="*/ 353 w 3850"/>
                <a:gd name="T59" fmla="*/ 1 h 845"/>
                <a:gd name="T60" fmla="*/ 403 w 3850"/>
                <a:gd name="T61" fmla="*/ 0 h 8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850" h="845">
                  <a:moveTo>
                    <a:pt x="403" y="0"/>
                  </a:moveTo>
                  <a:lnTo>
                    <a:pt x="3850" y="0"/>
                  </a:lnTo>
                  <a:lnTo>
                    <a:pt x="3850" y="115"/>
                  </a:lnTo>
                  <a:lnTo>
                    <a:pt x="3821" y="155"/>
                  </a:lnTo>
                  <a:lnTo>
                    <a:pt x="3777" y="235"/>
                  </a:lnTo>
                  <a:lnTo>
                    <a:pt x="3749" y="315"/>
                  </a:lnTo>
                  <a:lnTo>
                    <a:pt x="3738" y="396"/>
                  </a:lnTo>
                  <a:lnTo>
                    <a:pt x="3741" y="475"/>
                  </a:lnTo>
                  <a:lnTo>
                    <a:pt x="3756" y="551"/>
                  </a:lnTo>
                  <a:lnTo>
                    <a:pt x="3785" y="625"/>
                  </a:lnTo>
                  <a:lnTo>
                    <a:pt x="3826" y="695"/>
                  </a:lnTo>
                  <a:lnTo>
                    <a:pt x="3850" y="728"/>
                  </a:lnTo>
                  <a:lnTo>
                    <a:pt x="3850" y="845"/>
                  </a:lnTo>
                  <a:lnTo>
                    <a:pt x="403" y="845"/>
                  </a:lnTo>
                  <a:lnTo>
                    <a:pt x="353" y="844"/>
                  </a:lnTo>
                  <a:lnTo>
                    <a:pt x="265" y="825"/>
                  </a:lnTo>
                  <a:lnTo>
                    <a:pt x="189" y="790"/>
                  </a:lnTo>
                  <a:lnTo>
                    <a:pt x="127" y="741"/>
                  </a:lnTo>
                  <a:lnTo>
                    <a:pt x="75" y="682"/>
                  </a:lnTo>
                  <a:lnTo>
                    <a:pt x="37" y="613"/>
                  </a:lnTo>
                  <a:lnTo>
                    <a:pt x="13" y="540"/>
                  </a:lnTo>
                  <a:lnTo>
                    <a:pt x="0" y="462"/>
                  </a:lnTo>
                  <a:lnTo>
                    <a:pt x="0" y="383"/>
                  </a:lnTo>
                  <a:lnTo>
                    <a:pt x="13" y="304"/>
                  </a:lnTo>
                  <a:lnTo>
                    <a:pt x="37" y="230"/>
                  </a:lnTo>
                  <a:lnTo>
                    <a:pt x="75" y="161"/>
                  </a:lnTo>
                  <a:lnTo>
                    <a:pt x="127" y="102"/>
                  </a:lnTo>
                  <a:lnTo>
                    <a:pt x="189" y="55"/>
                  </a:lnTo>
                  <a:lnTo>
                    <a:pt x="265" y="20"/>
                  </a:lnTo>
                  <a:lnTo>
                    <a:pt x="353" y="1"/>
                  </a:lnTo>
                  <a:lnTo>
                    <a:pt x="403" y="0"/>
                  </a:lnTo>
                  <a:close/>
                </a:path>
              </a:pathLst>
            </a:custGeom>
            <a:solidFill>
              <a:srgbClr val="8C88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22" name="Freeform 19"/>
            <p:cNvSpPr>
              <a:spLocks/>
            </p:cNvSpPr>
            <p:nvPr/>
          </p:nvSpPr>
          <p:spPr bwMode="auto">
            <a:xfrm>
              <a:off x="1895726" y="5026927"/>
              <a:ext cx="1981200" cy="325438"/>
            </a:xfrm>
            <a:custGeom>
              <a:avLst/>
              <a:gdLst>
                <a:gd name="T0" fmla="*/ 3742 w 3742"/>
                <a:gd name="T1" fmla="*/ 613 h 613"/>
                <a:gd name="T2" fmla="*/ 3718 w 3742"/>
                <a:gd name="T3" fmla="*/ 575 h 613"/>
                <a:gd name="T4" fmla="*/ 3677 w 3742"/>
                <a:gd name="T5" fmla="*/ 498 h 613"/>
                <a:gd name="T6" fmla="*/ 3650 w 3742"/>
                <a:gd name="T7" fmla="*/ 422 h 613"/>
                <a:gd name="T8" fmla="*/ 3636 w 3742"/>
                <a:gd name="T9" fmla="*/ 346 h 613"/>
                <a:gd name="T10" fmla="*/ 3634 w 3742"/>
                <a:gd name="T11" fmla="*/ 269 h 613"/>
                <a:gd name="T12" fmla="*/ 3647 w 3742"/>
                <a:gd name="T13" fmla="*/ 192 h 613"/>
                <a:gd name="T14" fmla="*/ 3674 w 3742"/>
                <a:gd name="T15" fmla="*/ 115 h 613"/>
                <a:gd name="T16" fmla="*/ 3715 w 3742"/>
                <a:gd name="T17" fmla="*/ 39 h 613"/>
                <a:gd name="T18" fmla="*/ 3742 w 3742"/>
                <a:gd name="T19" fmla="*/ 0 h 613"/>
                <a:gd name="T20" fmla="*/ 295 w 3742"/>
                <a:gd name="T21" fmla="*/ 0 h 613"/>
                <a:gd name="T22" fmla="*/ 265 w 3742"/>
                <a:gd name="T23" fmla="*/ 2 h 613"/>
                <a:gd name="T24" fmla="*/ 207 w 3742"/>
                <a:gd name="T25" fmla="*/ 15 h 613"/>
                <a:gd name="T26" fmla="*/ 154 w 3742"/>
                <a:gd name="T27" fmla="*/ 38 h 613"/>
                <a:gd name="T28" fmla="*/ 106 w 3742"/>
                <a:gd name="T29" fmla="*/ 71 h 613"/>
                <a:gd name="T30" fmla="*/ 66 w 3742"/>
                <a:gd name="T31" fmla="*/ 112 h 613"/>
                <a:gd name="T32" fmla="*/ 34 w 3742"/>
                <a:gd name="T33" fmla="*/ 161 h 613"/>
                <a:gd name="T34" fmla="*/ 13 w 3742"/>
                <a:gd name="T35" fmla="*/ 216 h 613"/>
                <a:gd name="T36" fmla="*/ 0 w 3742"/>
                <a:gd name="T37" fmla="*/ 275 h 613"/>
                <a:gd name="T38" fmla="*/ 0 w 3742"/>
                <a:gd name="T39" fmla="*/ 307 h 613"/>
                <a:gd name="T40" fmla="*/ 0 w 3742"/>
                <a:gd name="T41" fmla="*/ 338 h 613"/>
                <a:gd name="T42" fmla="*/ 13 w 3742"/>
                <a:gd name="T43" fmla="*/ 398 h 613"/>
                <a:gd name="T44" fmla="*/ 34 w 3742"/>
                <a:gd name="T45" fmla="*/ 454 h 613"/>
                <a:gd name="T46" fmla="*/ 66 w 3742"/>
                <a:gd name="T47" fmla="*/ 503 h 613"/>
                <a:gd name="T48" fmla="*/ 106 w 3742"/>
                <a:gd name="T49" fmla="*/ 543 h 613"/>
                <a:gd name="T50" fmla="*/ 154 w 3742"/>
                <a:gd name="T51" fmla="*/ 577 h 613"/>
                <a:gd name="T52" fmla="*/ 207 w 3742"/>
                <a:gd name="T53" fmla="*/ 601 h 613"/>
                <a:gd name="T54" fmla="*/ 265 w 3742"/>
                <a:gd name="T55" fmla="*/ 612 h 613"/>
                <a:gd name="T56" fmla="*/ 295 w 3742"/>
                <a:gd name="T57" fmla="*/ 613 h 613"/>
                <a:gd name="T58" fmla="*/ 3742 w 3742"/>
                <a:gd name="T59" fmla="*/ 613 h 6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742" h="613">
                  <a:moveTo>
                    <a:pt x="3742" y="613"/>
                  </a:moveTo>
                  <a:lnTo>
                    <a:pt x="3718" y="575"/>
                  </a:lnTo>
                  <a:lnTo>
                    <a:pt x="3677" y="498"/>
                  </a:lnTo>
                  <a:lnTo>
                    <a:pt x="3650" y="422"/>
                  </a:lnTo>
                  <a:lnTo>
                    <a:pt x="3636" y="346"/>
                  </a:lnTo>
                  <a:lnTo>
                    <a:pt x="3634" y="269"/>
                  </a:lnTo>
                  <a:lnTo>
                    <a:pt x="3647" y="192"/>
                  </a:lnTo>
                  <a:lnTo>
                    <a:pt x="3674" y="115"/>
                  </a:lnTo>
                  <a:lnTo>
                    <a:pt x="3715" y="39"/>
                  </a:lnTo>
                  <a:lnTo>
                    <a:pt x="3742" y="0"/>
                  </a:lnTo>
                  <a:lnTo>
                    <a:pt x="295" y="0"/>
                  </a:lnTo>
                  <a:lnTo>
                    <a:pt x="265" y="2"/>
                  </a:lnTo>
                  <a:lnTo>
                    <a:pt x="207" y="15"/>
                  </a:lnTo>
                  <a:lnTo>
                    <a:pt x="154" y="38"/>
                  </a:lnTo>
                  <a:lnTo>
                    <a:pt x="106" y="71"/>
                  </a:lnTo>
                  <a:lnTo>
                    <a:pt x="66" y="112"/>
                  </a:lnTo>
                  <a:lnTo>
                    <a:pt x="34" y="161"/>
                  </a:lnTo>
                  <a:lnTo>
                    <a:pt x="13" y="216"/>
                  </a:lnTo>
                  <a:lnTo>
                    <a:pt x="0" y="275"/>
                  </a:lnTo>
                  <a:lnTo>
                    <a:pt x="0" y="307"/>
                  </a:lnTo>
                  <a:lnTo>
                    <a:pt x="0" y="338"/>
                  </a:lnTo>
                  <a:lnTo>
                    <a:pt x="13" y="398"/>
                  </a:lnTo>
                  <a:lnTo>
                    <a:pt x="34" y="454"/>
                  </a:lnTo>
                  <a:lnTo>
                    <a:pt x="66" y="503"/>
                  </a:lnTo>
                  <a:lnTo>
                    <a:pt x="106" y="543"/>
                  </a:lnTo>
                  <a:lnTo>
                    <a:pt x="154" y="577"/>
                  </a:lnTo>
                  <a:lnTo>
                    <a:pt x="207" y="601"/>
                  </a:lnTo>
                  <a:lnTo>
                    <a:pt x="265" y="612"/>
                  </a:lnTo>
                  <a:lnTo>
                    <a:pt x="295" y="613"/>
                  </a:lnTo>
                  <a:lnTo>
                    <a:pt x="3742" y="6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</p:grpSp>
      <p:grpSp>
        <p:nvGrpSpPr>
          <p:cNvPr id="39" name="그룹 38"/>
          <p:cNvGrpSpPr/>
          <p:nvPr/>
        </p:nvGrpSpPr>
        <p:grpSpPr>
          <a:xfrm>
            <a:off x="2951196" y="4038823"/>
            <a:ext cx="1162562" cy="255329"/>
            <a:chOff x="1838576" y="4963427"/>
            <a:chExt cx="2038350" cy="447675"/>
          </a:xfrm>
        </p:grpSpPr>
        <p:sp>
          <p:nvSpPr>
            <p:cNvPr id="40" name="Freeform 18"/>
            <p:cNvSpPr>
              <a:spLocks/>
            </p:cNvSpPr>
            <p:nvPr/>
          </p:nvSpPr>
          <p:spPr bwMode="auto">
            <a:xfrm>
              <a:off x="1838576" y="4963427"/>
              <a:ext cx="2038350" cy="447675"/>
            </a:xfrm>
            <a:custGeom>
              <a:avLst/>
              <a:gdLst>
                <a:gd name="T0" fmla="*/ 403 w 3850"/>
                <a:gd name="T1" fmla="*/ 0 h 845"/>
                <a:gd name="T2" fmla="*/ 3850 w 3850"/>
                <a:gd name="T3" fmla="*/ 0 h 845"/>
                <a:gd name="T4" fmla="*/ 3850 w 3850"/>
                <a:gd name="T5" fmla="*/ 115 h 845"/>
                <a:gd name="T6" fmla="*/ 3821 w 3850"/>
                <a:gd name="T7" fmla="*/ 155 h 845"/>
                <a:gd name="T8" fmla="*/ 3777 w 3850"/>
                <a:gd name="T9" fmla="*/ 235 h 845"/>
                <a:gd name="T10" fmla="*/ 3749 w 3850"/>
                <a:gd name="T11" fmla="*/ 315 h 845"/>
                <a:gd name="T12" fmla="*/ 3738 w 3850"/>
                <a:gd name="T13" fmla="*/ 396 h 845"/>
                <a:gd name="T14" fmla="*/ 3741 w 3850"/>
                <a:gd name="T15" fmla="*/ 475 h 845"/>
                <a:gd name="T16" fmla="*/ 3756 w 3850"/>
                <a:gd name="T17" fmla="*/ 551 h 845"/>
                <a:gd name="T18" fmla="*/ 3785 w 3850"/>
                <a:gd name="T19" fmla="*/ 625 h 845"/>
                <a:gd name="T20" fmla="*/ 3826 w 3850"/>
                <a:gd name="T21" fmla="*/ 695 h 845"/>
                <a:gd name="T22" fmla="*/ 3850 w 3850"/>
                <a:gd name="T23" fmla="*/ 728 h 845"/>
                <a:gd name="T24" fmla="*/ 3850 w 3850"/>
                <a:gd name="T25" fmla="*/ 845 h 845"/>
                <a:gd name="T26" fmla="*/ 403 w 3850"/>
                <a:gd name="T27" fmla="*/ 845 h 845"/>
                <a:gd name="T28" fmla="*/ 353 w 3850"/>
                <a:gd name="T29" fmla="*/ 844 h 845"/>
                <a:gd name="T30" fmla="*/ 265 w 3850"/>
                <a:gd name="T31" fmla="*/ 825 h 845"/>
                <a:gd name="T32" fmla="*/ 189 w 3850"/>
                <a:gd name="T33" fmla="*/ 790 h 845"/>
                <a:gd name="T34" fmla="*/ 127 w 3850"/>
                <a:gd name="T35" fmla="*/ 741 h 845"/>
                <a:gd name="T36" fmla="*/ 75 w 3850"/>
                <a:gd name="T37" fmla="*/ 682 h 845"/>
                <a:gd name="T38" fmla="*/ 37 w 3850"/>
                <a:gd name="T39" fmla="*/ 613 h 845"/>
                <a:gd name="T40" fmla="*/ 13 w 3850"/>
                <a:gd name="T41" fmla="*/ 540 h 845"/>
                <a:gd name="T42" fmla="*/ 0 w 3850"/>
                <a:gd name="T43" fmla="*/ 462 h 845"/>
                <a:gd name="T44" fmla="*/ 0 w 3850"/>
                <a:gd name="T45" fmla="*/ 383 h 845"/>
                <a:gd name="T46" fmla="*/ 13 w 3850"/>
                <a:gd name="T47" fmla="*/ 304 h 845"/>
                <a:gd name="T48" fmla="*/ 37 w 3850"/>
                <a:gd name="T49" fmla="*/ 230 h 845"/>
                <a:gd name="T50" fmla="*/ 75 w 3850"/>
                <a:gd name="T51" fmla="*/ 161 h 845"/>
                <a:gd name="T52" fmla="*/ 127 w 3850"/>
                <a:gd name="T53" fmla="*/ 102 h 845"/>
                <a:gd name="T54" fmla="*/ 189 w 3850"/>
                <a:gd name="T55" fmla="*/ 55 h 845"/>
                <a:gd name="T56" fmla="*/ 265 w 3850"/>
                <a:gd name="T57" fmla="*/ 20 h 845"/>
                <a:gd name="T58" fmla="*/ 353 w 3850"/>
                <a:gd name="T59" fmla="*/ 1 h 845"/>
                <a:gd name="T60" fmla="*/ 403 w 3850"/>
                <a:gd name="T61" fmla="*/ 0 h 8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850" h="845">
                  <a:moveTo>
                    <a:pt x="403" y="0"/>
                  </a:moveTo>
                  <a:lnTo>
                    <a:pt x="3850" y="0"/>
                  </a:lnTo>
                  <a:lnTo>
                    <a:pt x="3850" y="115"/>
                  </a:lnTo>
                  <a:lnTo>
                    <a:pt x="3821" y="155"/>
                  </a:lnTo>
                  <a:lnTo>
                    <a:pt x="3777" y="235"/>
                  </a:lnTo>
                  <a:lnTo>
                    <a:pt x="3749" y="315"/>
                  </a:lnTo>
                  <a:lnTo>
                    <a:pt x="3738" y="396"/>
                  </a:lnTo>
                  <a:lnTo>
                    <a:pt x="3741" y="475"/>
                  </a:lnTo>
                  <a:lnTo>
                    <a:pt x="3756" y="551"/>
                  </a:lnTo>
                  <a:lnTo>
                    <a:pt x="3785" y="625"/>
                  </a:lnTo>
                  <a:lnTo>
                    <a:pt x="3826" y="695"/>
                  </a:lnTo>
                  <a:lnTo>
                    <a:pt x="3850" y="728"/>
                  </a:lnTo>
                  <a:lnTo>
                    <a:pt x="3850" y="845"/>
                  </a:lnTo>
                  <a:lnTo>
                    <a:pt x="403" y="845"/>
                  </a:lnTo>
                  <a:lnTo>
                    <a:pt x="353" y="844"/>
                  </a:lnTo>
                  <a:lnTo>
                    <a:pt x="265" y="825"/>
                  </a:lnTo>
                  <a:lnTo>
                    <a:pt x="189" y="790"/>
                  </a:lnTo>
                  <a:lnTo>
                    <a:pt x="127" y="741"/>
                  </a:lnTo>
                  <a:lnTo>
                    <a:pt x="75" y="682"/>
                  </a:lnTo>
                  <a:lnTo>
                    <a:pt x="37" y="613"/>
                  </a:lnTo>
                  <a:lnTo>
                    <a:pt x="13" y="540"/>
                  </a:lnTo>
                  <a:lnTo>
                    <a:pt x="0" y="462"/>
                  </a:lnTo>
                  <a:lnTo>
                    <a:pt x="0" y="383"/>
                  </a:lnTo>
                  <a:lnTo>
                    <a:pt x="13" y="304"/>
                  </a:lnTo>
                  <a:lnTo>
                    <a:pt x="37" y="230"/>
                  </a:lnTo>
                  <a:lnTo>
                    <a:pt x="75" y="161"/>
                  </a:lnTo>
                  <a:lnTo>
                    <a:pt x="127" y="102"/>
                  </a:lnTo>
                  <a:lnTo>
                    <a:pt x="189" y="55"/>
                  </a:lnTo>
                  <a:lnTo>
                    <a:pt x="265" y="20"/>
                  </a:lnTo>
                  <a:lnTo>
                    <a:pt x="353" y="1"/>
                  </a:lnTo>
                  <a:lnTo>
                    <a:pt x="403" y="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41" name="Freeform 19"/>
            <p:cNvSpPr>
              <a:spLocks/>
            </p:cNvSpPr>
            <p:nvPr/>
          </p:nvSpPr>
          <p:spPr bwMode="auto">
            <a:xfrm>
              <a:off x="1895726" y="5026927"/>
              <a:ext cx="1981200" cy="325438"/>
            </a:xfrm>
            <a:custGeom>
              <a:avLst/>
              <a:gdLst>
                <a:gd name="T0" fmla="*/ 3742 w 3742"/>
                <a:gd name="T1" fmla="*/ 613 h 613"/>
                <a:gd name="T2" fmla="*/ 3718 w 3742"/>
                <a:gd name="T3" fmla="*/ 575 h 613"/>
                <a:gd name="T4" fmla="*/ 3677 w 3742"/>
                <a:gd name="T5" fmla="*/ 498 h 613"/>
                <a:gd name="T6" fmla="*/ 3650 w 3742"/>
                <a:gd name="T7" fmla="*/ 422 h 613"/>
                <a:gd name="T8" fmla="*/ 3636 w 3742"/>
                <a:gd name="T9" fmla="*/ 346 h 613"/>
                <a:gd name="T10" fmla="*/ 3634 w 3742"/>
                <a:gd name="T11" fmla="*/ 269 h 613"/>
                <a:gd name="T12" fmla="*/ 3647 w 3742"/>
                <a:gd name="T13" fmla="*/ 192 h 613"/>
                <a:gd name="T14" fmla="*/ 3674 w 3742"/>
                <a:gd name="T15" fmla="*/ 115 h 613"/>
                <a:gd name="T16" fmla="*/ 3715 w 3742"/>
                <a:gd name="T17" fmla="*/ 39 h 613"/>
                <a:gd name="T18" fmla="*/ 3742 w 3742"/>
                <a:gd name="T19" fmla="*/ 0 h 613"/>
                <a:gd name="T20" fmla="*/ 295 w 3742"/>
                <a:gd name="T21" fmla="*/ 0 h 613"/>
                <a:gd name="T22" fmla="*/ 265 w 3742"/>
                <a:gd name="T23" fmla="*/ 2 h 613"/>
                <a:gd name="T24" fmla="*/ 207 w 3742"/>
                <a:gd name="T25" fmla="*/ 15 h 613"/>
                <a:gd name="T26" fmla="*/ 154 w 3742"/>
                <a:gd name="T27" fmla="*/ 38 h 613"/>
                <a:gd name="T28" fmla="*/ 106 w 3742"/>
                <a:gd name="T29" fmla="*/ 71 h 613"/>
                <a:gd name="T30" fmla="*/ 66 w 3742"/>
                <a:gd name="T31" fmla="*/ 112 h 613"/>
                <a:gd name="T32" fmla="*/ 34 w 3742"/>
                <a:gd name="T33" fmla="*/ 161 h 613"/>
                <a:gd name="T34" fmla="*/ 13 w 3742"/>
                <a:gd name="T35" fmla="*/ 216 h 613"/>
                <a:gd name="T36" fmla="*/ 0 w 3742"/>
                <a:gd name="T37" fmla="*/ 275 h 613"/>
                <a:gd name="T38" fmla="*/ 0 w 3742"/>
                <a:gd name="T39" fmla="*/ 307 h 613"/>
                <a:gd name="T40" fmla="*/ 0 w 3742"/>
                <a:gd name="T41" fmla="*/ 338 h 613"/>
                <a:gd name="T42" fmla="*/ 13 w 3742"/>
                <a:gd name="T43" fmla="*/ 398 h 613"/>
                <a:gd name="T44" fmla="*/ 34 w 3742"/>
                <a:gd name="T45" fmla="*/ 454 h 613"/>
                <a:gd name="T46" fmla="*/ 66 w 3742"/>
                <a:gd name="T47" fmla="*/ 503 h 613"/>
                <a:gd name="T48" fmla="*/ 106 w 3742"/>
                <a:gd name="T49" fmla="*/ 543 h 613"/>
                <a:gd name="T50" fmla="*/ 154 w 3742"/>
                <a:gd name="T51" fmla="*/ 577 h 613"/>
                <a:gd name="T52" fmla="*/ 207 w 3742"/>
                <a:gd name="T53" fmla="*/ 601 h 613"/>
                <a:gd name="T54" fmla="*/ 265 w 3742"/>
                <a:gd name="T55" fmla="*/ 612 h 613"/>
                <a:gd name="T56" fmla="*/ 295 w 3742"/>
                <a:gd name="T57" fmla="*/ 613 h 613"/>
                <a:gd name="T58" fmla="*/ 3742 w 3742"/>
                <a:gd name="T59" fmla="*/ 613 h 6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742" h="613">
                  <a:moveTo>
                    <a:pt x="3742" y="613"/>
                  </a:moveTo>
                  <a:lnTo>
                    <a:pt x="3718" y="575"/>
                  </a:lnTo>
                  <a:lnTo>
                    <a:pt x="3677" y="498"/>
                  </a:lnTo>
                  <a:lnTo>
                    <a:pt x="3650" y="422"/>
                  </a:lnTo>
                  <a:lnTo>
                    <a:pt x="3636" y="346"/>
                  </a:lnTo>
                  <a:lnTo>
                    <a:pt x="3634" y="269"/>
                  </a:lnTo>
                  <a:lnTo>
                    <a:pt x="3647" y="192"/>
                  </a:lnTo>
                  <a:lnTo>
                    <a:pt x="3674" y="115"/>
                  </a:lnTo>
                  <a:lnTo>
                    <a:pt x="3715" y="39"/>
                  </a:lnTo>
                  <a:lnTo>
                    <a:pt x="3742" y="0"/>
                  </a:lnTo>
                  <a:lnTo>
                    <a:pt x="295" y="0"/>
                  </a:lnTo>
                  <a:lnTo>
                    <a:pt x="265" y="2"/>
                  </a:lnTo>
                  <a:lnTo>
                    <a:pt x="207" y="15"/>
                  </a:lnTo>
                  <a:lnTo>
                    <a:pt x="154" y="38"/>
                  </a:lnTo>
                  <a:lnTo>
                    <a:pt x="106" y="71"/>
                  </a:lnTo>
                  <a:lnTo>
                    <a:pt x="66" y="112"/>
                  </a:lnTo>
                  <a:lnTo>
                    <a:pt x="34" y="161"/>
                  </a:lnTo>
                  <a:lnTo>
                    <a:pt x="13" y="216"/>
                  </a:lnTo>
                  <a:lnTo>
                    <a:pt x="0" y="275"/>
                  </a:lnTo>
                  <a:lnTo>
                    <a:pt x="0" y="307"/>
                  </a:lnTo>
                  <a:lnTo>
                    <a:pt x="0" y="338"/>
                  </a:lnTo>
                  <a:lnTo>
                    <a:pt x="13" y="398"/>
                  </a:lnTo>
                  <a:lnTo>
                    <a:pt x="34" y="454"/>
                  </a:lnTo>
                  <a:lnTo>
                    <a:pt x="66" y="503"/>
                  </a:lnTo>
                  <a:lnTo>
                    <a:pt x="106" y="543"/>
                  </a:lnTo>
                  <a:lnTo>
                    <a:pt x="154" y="577"/>
                  </a:lnTo>
                  <a:lnTo>
                    <a:pt x="207" y="601"/>
                  </a:lnTo>
                  <a:lnTo>
                    <a:pt x="265" y="612"/>
                  </a:lnTo>
                  <a:lnTo>
                    <a:pt x="295" y="613"/>
                  </a:lnTo>
                  <a:lnTo>
                    <a:pt x="3742" y="6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</p:grpSp>
      <p:sp>
        <p:nvSpPr>
          <p:cNvPr id="2" name="자유형 1"/>
          <p:cNvSpPr/>
          <p:nvPr/>
        </p:nvSpPr>
        <p:spPr>
          <a:xfrm>
            <a:off x="4324276" y="846000"/>
            <a:ext cx="5201714" cy="3757072"/>
          </a:xfrm>
          <a:custGeom>
            <a:avLst/>
            <a:gdLst>
              <a:gd name="connsiteX0" fmla="*/ 0 w 5890054"/>
              <a:gd name="connsiteY0" fmla="*/ 1491049 h 3369276"/>
              <a:gd name="connsiteX1" fmla="*/ 650789 w 5890054"/>
              <a:gd name="connsiteY1" fmla="*/ 832022 h 3369276"/>
              <a:gd name="connsiteX2" fmla="*/ 3838833 w 5890054"/>
              <a:gd name="connsiteY2" fmla="*/ 0 h 3369276"/>
              <a:gd name="connsiteX3" fmla="*/ 5890054 w 5890054"/>
              <a:gd name="connsiteY3" fmla="*/ 518984 h 3369276"/>
              <a:gd name="connsiteX4" fmla="*/ 5156887 w 5890054"/>
              <a:gd name="connsiteY4" fmla="*/ 2767914 h 3369276"/>
              <a:gd name="connsiteX5" fmla="*/ 4085968 w 5890054"/>
              <a:gd name="connsiteY5" fmla="*/ 3361038 h 3369276"/>
              <a:gd name="connsiteX6" fmla="*/ 222422 w 5890054"/>
              <a:gd name="connsiteY6" fmla="*/ 3369276 h 3369276"/>
              <a:gd name="connsiteX7" fmla="*/ 0 w 5890054"/>
              <a:gd name="connsiteY7" fmla="*/ 1491049 h 3369276"/>
              <a:gd name="connsiteX0" fmla="*/ 0 w 5216954"/>
              <a:gd name="connsiteY0" fmla="*/ 1491049 h 3369276"/>
              <a:gd name="connsiteX1" fmla="*/ 650789 w 5216954"/>
              <a:gd name="connsiteY1" fmla="*/ 832022 h 3369276"/>
              <a:gd name="connsiteX2" fmla="*/ 3838833 w 5216954"/>
              <a:gd name="connsiteY2" fmla="*/ 0 h 3369276"/>
              <a:gd name="connsiteX3" fmla="*/ 5216954 w 5216954"/>
              <a:gd name="connsiteY3" fmla="*/ 442784 h 3369276"/>
              <a:gd name="connsiteX4" fmla="*/ 5156887 w 5216954"/>
              <a:gd name="connsiteY4" fmla="*/ 2767914 h 3369276"/>
              <a:gd name="connsiteX5" fmla="*/ 4085968 w 5216954"/>
              <a:gd name="connsiteY5" fmla="*/ 3361038 h 3369276"/>
              <a:gd name="connsiteX6" fmla="*/ 222422 w 5216954"/>
              <a:gd name="connsiteY6" fmla="*/ 3369276 h 3369276"/>
              <a:gd name="connsiteX7" fmla="*/ 0 w 5216954"/>
              <a:gd name="connsiteY7" fmla="*/ 1491049 h 3369276"/>
              <a:gd name="connsiteX0" fmla="*/ 0 w 5201714"/>
              <a:gd name="connsiteY0" fmla="*/ 1878845 h 3757072"/>
              <a:gd name="connsiteX1" fmla="*/ 650789 w 5201714"/>
              <a:gd name="connsiteY1" fmla="*/ 1219818 h 3757072"/>
              <a:gd name="connsiteX2" fmla="*/ 3838833 w 5201714"/>
              <a:gd name="connsiteY2" fmla="*/ 387796 h 3757072"/>
              <a:gd name="connsiteX3" fmla="*/ 5201714 w 5201714"/>
              <a:gd name="connsiteY3" fmla="*/ 0 h 3757072"/>
              <a:gd name="connsiteX4" fmla="*/ 5156887 w 5201714"/>
              <a:gd name="connsiteY4" fmla="*/ 3155710 h 3757072"/>
              <a:gd name="connsiteX5" fmla="*/ 4085968 w 5201714"/>
              <a:gd name="connsiteY5" fmla="*/ 3748834 h 3757072"/>
              <a:gd name="connsiteX6" fmla="*/ 222422 w 5201714"/>
              <a:gd name="connsiteY6" fmla="*/ 3757072 h 3757072"/>
              <a:gd name="connsiteX7" fmla="*/ 0 w 5201714"/>
              <a:gd name="connsiteY7" fmla="*/ 1878845 h 3757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201714" h="3757072">
                <a:moveTo>
                  <a:pt x="0" y="1878845"/>
                </a:moveTo>
                <a:lnTo>
                  <a:pt x="650789" y="1219818"/>
                </a:lnTo>
                <a:lnTo>
                  <a:pt x="3838833" y="387796"/>
                </a:lnTo>
                <a:lnTo>
                  <a:pt x="5201714" y="0"/>
                </a:lnTo>
                <a:lnTo>
                  <a:pt x="5156887" y="3155710"/>
                </a:lnTo>
                <a:lnTo>
                  <a:pt x="4085968" y="3748834"/>
                </a:lnTo>
                <a:lnTo>
                  <a:pt x="222422" y="3757072"/>
                </a:lnTo>
                <a:lnTo>
                  <a:pt x="0" y="1878845"/>
                </a:lnTo>
                <a:close/>
              </a:path>
            </a:pathLst>
          </a:custGeom>
          <a:gradFill>
            <a:gsLst>
              <a:gs pos="0">
                <a:schemeClr val="bg1"/>
              </a:gs>
              <a:gs pos="81000">
                <a:srgbClr val="345E77">
                  <a:alpha val="0"/>
                </a:srgb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grpSp>
        <p:nvGrpSpPr>
          <p:cNvPr id="43" name="그룹 42"/>
          <p:cNvGrpSpPr/>
          <p:nvPr/>
        </p:nvGrpSpPr>
        <p:grpSpPr>
          <a:xfrm flipH="1">
            <a:off x="3070941" y="1684982"/>
            <a:ext cx="1933575" cy="2349660"/>
            <a:chOff x="7131311" y="-1"/>
            <a:chExt cx="3386143" cy="4114806"/>
          </a:xfrm>
        </p:grpSpPr>
        <p:sp>
          <p:nvSpPr>
            <p:cNvPr id="44" name="Freeform 7"/>
            <p:cNvSpPr>
              <a:spLocks/>
            </p:cNvSpPr>
            <p:nvPr/>
          </p:nvSpPr>
          <p:spPr bwMode="auto">
            <a:xfrm>
              <a:off x="8823757" y="3913192"/>
              <a:ext cx="1693697" cy="201613"/>
            </a:xfrm>
            <a:custGeom>
              <a:avLst/>
              <a:gdLst>
                <a:gd name="T0" fmla="*/ 298 w 3942"/>
                <a:gd name="T1" fmla="*/ 0 h 380"/>
                <a:gd name="T2" fmla="*/ 3644 w 3942"/>
                <a:gd name="T3" fmla="*/ 0 h 380"/>
                <a:gd name="T4" fmla="*/ 3669 w 3942"/>
                <a:gd name="T5" fmla="*/ 1 h 380"/>
                <a:gd name="T6" fmla="*/ 3715 w 3942"/>
                <a:gd name="T7" fmla="*/ 8 h 380"/>
                <a:gd name="T8" fmla="*/ 3778 w 3942"/>
                <a:gd name="T9" fmla="*/ 34 h 380"/>
                <a:gd name="T10" fmla="*/ 3851 w 3942"/>
                <a:gd name="T11" fmla="*/ 88 h 380"/>
                <a:gd name="T12" fmla="*/ 3905 w 3942"/>
                <a:gd name="T13" fmla="*/ 154 h 380"/>
                <a:gd name="T14" fmla="*/ 3936 w 3942"/>
                <a:gd name="T15" fmla="*/ 226 h 380"/>
                <a:gd name="T16" fmla="*/ 3942 w 3942"/>
                <a:gd name="T17" fmla="*/ 276 h 380"/>
                <a:gd name="T18" fmla="*/ 3936 w 3942"/>
                <a:gd name="T19" fmla="*/ 307 h 380"/>
                <a:gd name="T20" fmla="*/ 3925 w 3942"/>
                <a:gd name="T21" fmla="*/ 334 h 380"/>
                <a:gd name="T22" fmla="*/ 3903 w 3942"/>
                <a:gd name="T23" fmla="*/ 355 h 380"/>
                <a:gd name="T24" fmla="*/ 3873 w 3942"/>
                <a:gd name="T25" fmla="*/ 371 h 380"/>
                <a:gd name="T26" fmla="*/ 3834 w 3942"/>
                <a:gd name="T27" fmla="*/ 378 h 380"/>
                <a:gd name="T28" fmla="*/ 3811 w 3942"/>
                <a:gd name="T29" fmla="*/ 380 h 380"/>
                <a:gd name="T30" fmla="*/ 131 w 3942"/>
                <a:gd name="T31" fmla="*/ 380 h 380"/>
                <a:gd name="T32" fmla="*/ 106 w 3942"/>
                <a:gd name="T33" fmla="*/ 378 h 380"/>
                <a:gd name="T34" fmla="*/ 68 w 3942"/>
                <a:gd name="T35" fmla="*/ 371 h 380"/>
                <a:gd name="T36" fmla="*/ 37 w 3942"/>
                <a:gd name="T37" fmla="*/ 355 h 380"/>
                <a:gd name="T38" fmla="*/ 17 w 3942"/>
                <a:gd name="T39" fmla="*/ 334 h 380"/>
                <a:gd name="T40" fmla="*/ 4 w 3942"/>
                <a:gd name="T41" fmla="*/ 307 h 380"/>
                <a:gd name="T42" fmla="*/ 0 w 3942"/>
                <a:gd name="T43" fmla="*/ 276 h 380"/>
                <a:gd name="T44" fmla="*/ 6 w 3942"/>
                <a:gd name="T45" fmla="*/ 226 h 380"/>
                <a:gd name="T46" fmla="*/ 36 w 3942"/>
                <a:gd name="T47" fmla="*/ 154 h 380"/>
                <a:gd name="T48" fmla="*/ 91 w 3942"/>
                <a:gd name="T49" fmla="*/ 88 h 380"/>
                <a:gd name="T50" fmla="*/ 163 w 3942"/>
                <a:gd name="T51" fmla="*/ 34 h 380"/>
                <a:gd name="T52" fmla="*/ 227 w 3942"/>
                <a:gd name="T53" fmla="*/ 8 h 380"/>
                <a:gd name="T54" fmla="*/ 273 w 3942"/>
                <a:gd name="T55" fmla="*/ 1 h 380"/>
                <a:gd name="T56" fmla="*/ 298 w 3942"/>
                <a:gd name="T57" fmla="*/ 0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942" h="380">
                  <a:moveTo>
                    <a:pt x="298" y="0"/>
                  </a:moveTo>
                  <a:lnTo>
                    <a:pt x="3644" y="0"/>
                  </a:lnTo>
                  <a:lnTo>
                    <a:pt x="3669" y="1"/>
                  </a:lnTo>
                  <a:lnTo>
                    <a:pt x="3715" y="8"/>
                  </a:lnTo>
                  <a:lnTo>
                    <a:pt x="3778" y="34"/>
                  </a:lnTo>
                  <a:lnTo>
                    <a:pt x="3851" y="88"/>
                  </a:lnTo>
                  <a:lnTo>
                    <a:pt x="3905" y="154"/>
                  </a:lnTo>
                  <a:lnTo>
                    <a:pt x="3936" y="226"/>
                  </a:lnTo>
                  <a:lnTo>
                    <a:pt x="3942" y="276"/>
                  </a:lnTo>
                  <a:lnTo>
                    <a:pt x="3936" y="307"/>
                  </a:lnTo>
                  <a:lnTo>
                    <a:pt x="3925" y="334"/>
                  </a:lnTo>
                  <a:lnTo>
                    <a:pt x="3903" y="355"/>
                  </a:lnTo>
                  <a:lnTo>
                    <a:pt x="3873" y="371"/>
                  </a:lnTo>
                  <a:lnTo>
                    <a:pt x="3834" y="378"/>
                  </a:lnTo>
                  <a:lnTo>
                    <a:pt x="3811" y="380"/>
                  </a:lnTo>
                  <a:lnTo>
                    <a:pt x="131" y="380"/>
                  </a:lnTo>
                  <a:lnTo>
                    <a:pt x="106" y="378"/>
                  </a:lnTo>
                  <a:lnTo>
                    <a:pt x="68" y="371"/>
                  </a:lnTo>
                  <a:lnTo>
                    <a:pt x="37" y="355"/>
                  </a:lnTo>
                  <a:lnTo>
                    <a:pt x="17" y="334"/>
                  </a:lnTo>
                  <a:lnTo>
                    <a:pt x="4" y="307"/>
                  </a:lnTo>
                  <a:lnTo>
                    <a:pt x="0" y="276"/>
                  </a:lnTo>
                  <a:lnTo>
                    <a:pt x="6" y="226"/>
                  </a:lnTo>
                  <a:lnTo>
                    <a:pt x="36" y="154"/>
                  </a:lnTo>
                  <a:lnTo>
                    <a:pt x="91" y="88"/>
                  </a:lnTo>
                  <a:lnTo>
                    <a:pt x="163" y="34"/>
                  </a:lnTo>
                  <a:lnTo>
                    <a:pt x="227" y="8"/>
                  </a:lnTo>
                  <a:lnTo>
                    <a:pt x="273" y="1"/>
                  </a:lnTo>
                  <a:lnTo>
                    <a:pt x="29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45" name="Freeform 8"/>
            <p:cNvSpPr>
              <a:spLocks noEditPoints="1"/>
            </p:cNvSpPr>
            <p:nvPr/>
          </p:nvSpPr>
          <p:spPr bwMode="auto">
            <a:xfrm>
              <a:off x="9569715" y="2135190"/>
              <a:ext cx="765176" cy="1778003"/>
            </a:xfrm>
            <a:custGeom>
              <a:avLst/>
              <a:gdLst>
                <a:gd name="T0" fmla="*/ 1446 w 1446"/>
                <a:gd name="T1" fmla="*/ 46 h 3361"/>
                <a:gd name="T2" fmla="*/ 1270 w 1446"/>
                <a:gd name="T3" fmla="*/ 3361 h 3361"/>
                <a:gd name="T4" fmla="*/ 874 w 1446"/>
                <a:gd name="T5" fmla="*/ 3361 h 3361"/>
                <a:gd name="T6" fmla="*/ 1224 w 1446"/>
                <a:gd name="T7" fmla="*/ 195 h 3361"/>
                <a:gd name="T8" fmla="*/ 1256 w 1446"/>
                <a:gd name="T9" fmla="*/ 185 h 3361"/>
                <a:gd name="T10" fmla="*/ 1317 w 1446"/>
                <a:gd name="T11" fmla="*/ 156 h 3361"/>
                <a:gd name="T12" fmla="*/ 1374 w 1446"/>
                <a:gd name="T13" fmla="*/ 118 h 3361"/>
                <a:gd name="T14" fmla="*/ 1423 w 1446"/>
                <a:gd name="T15" fmla="*/ 72 h 3361"/>
                <a:gd name="T16" fmla="*/ 1446 w 1446"/>
                <a:gd name="T17" fmla="*/ 46 h 3361"/>
                <a:gd name="T18" fmla="*/ 0 w 1446"/>
                <a:gd name="T19" fmla="*/ 3361 h 3361"/>
                <a:gd name="T20" fmla="*/ 394 w 1446"/>
                <a:gd name="T21" fmla="*/ 3361 h 3361"/>
                <a:gd name="T22" fmla="*/ 901 w 1446"/>
                <a:gd name="T23" fmla="*/ 166 h 3361"/>
                <a:gd name="T24" fmla="*/ 874 w 1446"/>
                <a:gd name="T25" fmla="*/ 152 h 3361"/>
                <a:gd name="T26" fmla="*/ 824 w 1446"/>
                <a:gd name="T27" fmla="*/ 116 h 3361"/>
                <a:gd name="T28" fmla="*/ 779 w 1446"/>
                <a:gd name="T29" fmla="*/ 74 h 3361"/>
                <a:gd name="T30" fmla="*/ 739 w 1446"/>
                <a:gd name="T31" fmla="*/ 26 h 3361"/>
                <a:gd name="T32" fmla="*/ 721 w 1446"/>
                <a:gd name="T33" fmla="*/ 0 h 3361"/>
                <a:gd name="T34" fmla="*/ 0 w 1446"/>
                <a:gd name="T35" fmla="*/ 3361 h 33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46" h="3361">
                  <a:moveTo>
                    <a:pt x="1446" y="46"/>
                  </a:moveTo>
                  <a:lnTo>
                    <a:pt x="1270" y="3361"/>
                  </a:lnTo>
                  <a:lnTo>
                    <a:pt x="874" y="3361"/>
                  </a:lnTo>
                  <a:lnTo>
                    <a:pt x="1224" y="195"/>
                  </a:lnTo>
                  <a:lnTo>
                    <a:pt x="1256" y="185"/>
                  </a:lnTo>
                  <a:lnTo>
                    <a:pt x="1317" y="156"/>
                  </a:lnTo>
                  <a:lnTo>
                    <a:pt x="1374" y="118"/>
                  </a:lnTo>
                  <a:lnTo>
                    <a:pt x="1423" y="72"/>
                  </a:lnTo>
                  <a:lnTo>
                    <a:pt x="1446" y="46"/>
                  </a:lnTo>
                  <a:close/>
                  <a:moveTo>
                    <a:pt x="0" y="3361"/>
                  </a:moveTo>
                  <a:lnTo>
                    <a:pt x="394" y="3361"/>
                  </a:lnTo>
                  <a:lnTo>
                    <a:pt x="901" y="166"/>
                  </a:lnTo>
                  <a:lnTo>
                    <a:pt x="874" y="152"/>
                  </a:lnTo>
                  <a:lnTo>
                    <a:pt x="824" y="116"/>
                  </a:lnTo>
                  <a:lnTo>
                    <a:pt x="779" y="74"/>
                  </a:lnTo>
                  <a:lnTo>
                    <a:pt x="739" y="26"/>
                  </a:lnTo>
                  <a:lnTo>
                    <a:pt x="721" y="0"/>
                  </a:lnTo>
                  <a:lnTo>
                    <a:pt x="0" y="3361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46" name="Freeform 9"/>
            <p:cNvSpPr>
              <a:spLocks/>
            </p:cNvSpPr>
            <p:nvPr/>
          </p:nvSpPr>
          <p:spPr bwMode="auto">
            <a:xfrm>
              <a:off x="7886961" y="-1"/>
              <a:ext cx="1087439" cy="1087440"/>
            </a:xfrm>
            <a:custGeom>
              <a:avLst/>
              <a:gdLst>
                <a:gd name="T0" fmla="*/ 0 w 2055"/>
                <a:gd name="T1" fmla="*/ 935 h 2055"/>
                <a:gd name="T2" fmla="*/ 794 w 2055"/>
                <a:gd name="T3" fmla="*/ 144 h 2055"/>
                <a:gd name="T4" fmla="*/ 832 w 2055"/>
                <a:gd name="T5" fmla="*/ 110 h 2055"/>
                <a:gd name="T6" fmla="*/ 916 w 2055"/>
                <a:gd name="T7" fmla="*/ 55 h 2055"/>
                <a:gd name="T8" fmla="*/ 1007 w 2055"/>
                <a:gd name="T9" fmla="*/ 19 h 2055"/>
                <a:gd name="T10" fmla="*/ 1102 w 2055"/>
                <a:gd name="T11" fmla="*/ 0 h 2055"/>
                <a:gd name="T12" fmla="*/ 1198 w 2055"/>
                <a:gd name="T13" fmla="*/ 0 h 2055"/>
                <a:gd name="T14" fmla="*/ 1293 w 2055"/>
                <a:gd name="T15" fmla="*/ 19 h 2055"/>
                <a:gd name="T16" fmla="*/ 1384 w 2055"/>
                <a:gd name="T17" fmla="*/ 56 h 2055"/>
                <a:gd name="T18" fmla="*/ 1467 w 2055"/>
                <a:gd name="T19" fmla="*/ 111 h 2055"/>
                <a:gd name="T20" fmla="*/ 1505 w 2055"/>
                <a:gd name="T21" fmla="*/ 147 h 2055"/>
                <a:gd name="T22" fmla="*/ 1909 w 2055"/>
                <a:gd name="T23" fmla="*/ 554 h 2055"/>
                <a:gd name="T24" fmla="*/ 1945 w 2055"/>
                <a:gd name="T25" fmla="*/ 592 h 2055"/>
                <a:gd name="T26" fmla="*/ 2000 w 2055"/>
                <a:gd name="T27" fmla="*/ 675 h 2055"/>
                <a:gd name="T28" fmla="*/ 2036 w 2055"/>
                <a:gd name="T29" fmla="*/ 766 h 2055"/>
                <a:gd name="T30" fmla="*/ 2055 w 2055"/>
                <a:gd name="T31" fmla="*/ 861 h 2055"/>
                <a:gd name="T32" fmla="*/ 2053 w 2055"/>
                <a:gd name="T33" fmla="*/ 958 h 2055"/>
                <a:gd name="T34" fmla="*/ 2035 w 2055"/>
                <a:gd name="T35" fmla="*/ 1054 h 2055"/>
                <a:gd name="T36" fmla="*/ 1999 w 2055"/>
                <a:gd name="T37" fmla="*/ 1143 h 2055"/>
                <a:gd name="T38" fmla="*/ 1943 w 2055"/>
                <a:gd name="T39" fmla="*/ 1227 h 2055"/>
                <a:gd name="T40" fmla="*/ 1908 w 2055"/>
                <a:gd name="T41" fmla="*/ 1264 h 2055"/>
                <a:gd name="T42" fmla="*/ 1113 w 2055"/>
                <a:gd name="T43" fmla="*/ 2055 h 2055"/>
                <a:gd name="T44" fmla="*/ 0 w 2055"/>
                <a:gd name="T45" fmla="*/ 935 h 20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055" h="2055">
                  <a:moveTo>
                    <a:pt x="0" y="935"/>
                  </a:moveTo>
                  <a:lnTo>
                    <a:pt x="794" y="144"/>
                  </a:lnTo>
                  <a:lnTo>
                    <a:pt x="832" y="110"/>
                  </a:lnTo>
                  <a:lnTo>
                    <a:pt x="916" y="55"/>
                  </a:lnTo>
                  <a:lnTo>
                    <a:pt x="1007" y="19"/>
                  </a:lnTo>
                  <a:lnTo>
                    <a:pt x="1102" y="0"/>
                  </a:lnTo>
                  <a:lnTo>
                    <a:pt x="1198" y="0"/>
                  </a:lnTo>
                  <a:lnTo>
                    <a:pt x="1293" y="19"/>
                  </a:lnTo>
                  <a:lnTo>
                    <a:pt x="1384" y="56"/>
                  </a:lnTo>
                  <a:lnTo>
                    <a:pt x="1467" y="111"/>
                  </a:lnTo>
                  <a:lnTo>
                    <a:pt x="1505" y="147"/>
                  </a:lnTo>
                  <a:lnTo>
                    <a:pt x="1909" y="554"/>
                  </a:lnTo>
                  <a:lnTo>
                    <a:pt x="1945" y="592"/>
                  </a:lnTo>
                  <a:lnTo>
                    <a:pt x="2000" y="675"/>
                  </a:lnTo>
                  <a:lnTo>
                    <a:pt x="2036" y="766"/>
                  </a:lnTo>
                  <a:lnTo>
                    <a:pt x="2055" y="861"/>
                  </a:lnTo>
                  <a:lnTo>
                    <a:pt x="2053" y="958"/>
                  </a:lnTo>
                  <a:lnTo>
                    <a:pt x="2035" y="1054"/>
                  </a:lnTo>
                  <a:lnTo>
                    <a:pt x="1999" y="1143"/>
                  </a:lnTo>
                  <a:lnTo>
                    <a:pt x="1943" y="1227"/>
                  </a:lnTo>
                  <a:lnTo>
                    <a:pt x="1908" y="1264"/>
                  </a:lnTo>
                  <a:lnTo>
                    <a:pt x="1113" y="2055"/>
                  </a:lnTo>
                  <a:lnTo>
                    <a:pt x="0" y="935"/>
                  </a:lnTo>
                  <a:close/>
                </a:path>
              </a:pathLst>
            </a:custGeom>
            <a:solidFill>
              <a:srgbClr val="36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47" name="Freeform 10"/>
            <p:cNvSpPr>
              <a:spLocks/>
            </p:cNvSpPr>
            <p:nvPr/>
          </p:nvSpPr>
          <p:spPr bwMode="auto">
            <a:xfrm>
              <a:off x="7366262" y="665164"/>
              <a:ext cx="927101" cy="938215"/>
            </a:xfrm>
            <a:custGeom>
              <a:avLst/>
              <a:gdLst>
                <a:gd name="T0" fmla="*/ 190 w 1751"/>
                <a:gd name="T1" fmla="*/ 1526 h 1774"/>
                <a:gd name="T2" fmla="*/ 101 w 1751"/>
                <a:gd name="T3" fmla="*/ 1404 h 1774"/>
                <a:gd name="T4" fmla="*/ 39 w 1751"/>
                <a:gd name="T5" fmla="*/ 1269 h 1774"/>
                <a:gd name="T6" fmla="*/ 6 w 1751"/>
                <a:gd name="T7" fmla="*/ 1126 h 1774"/>
                <a:gd name="T8" fmla="*/ 2 w 1751"/>
                <a:gd name="T9" fmla="*/ 979 h 1774"/>
                <a:gd name="T10" fmla="*/ 25 w 1751"/>
                <a:gd name="T11" fmla="*/ 834 h 1774"/>
                <a:gd name="T12" fmla="*/ 75 w 1751"/>
                <a:gd name="T13" fmla="*/ 693 h 1774"/>
                <a:gd name="T14" fmla="*/ 154 w 1751"/>
                <a:gd name="T15" fmla="*/ 563 h 1774"/>
                <a:gd name="T16" fmla="*/ 232 w 1751"/>
                <a:gd name="T17" fmla="*/ 474 h 1774"/>
                <a:gd name="T18" fmla="*/ 355 w 1751"/>
                <a:gd name="T19" fmla="*/ 373 h 1774"/>
                <a:gd name="T20" fmla="*/ 539 w 1751"/>
                <a:gd name="T21" fmla="*/ 284 h 1774"/>
                <a:gd name="T22" fmla="*/ 735 w 1751"/>
                <a:gd name="T23" fmla="*/ 246 h 1774"/>
                <a:gd name="T24" fmla="*/ 932 w 1751"/>
                <a:gd name="T25" fmla="*/ 259 h 1774"/>
                <a:gd name="T26" fmla="*/ 1231 w 1751"/>
                <a:gd name="T27" fmla="*/ 22 h 1774"/>
                <a:gd name="T28" fmla="*/ 1272 w 1751"/>
                <a:gd name="T29" fmla="*/ 0 h 1774"/>
                <a:gd name="T30" fmla="*/ 1328 w 1751"/>
                <a:gd name="T31" fmla="*/ 10 h 1774"/>
                <a:gd name="T32" fmla="*/ 1730 w 1751"/>
                <a:gd name="T33" fmla="*/ 413 h 1774"/>
                <a:gd name="T34" fmla="*/ 1751 w 1751"/>
                <a:gd name="T35" fmla="*/ 454 h 1774"/>
                <a:gd name="T36" fmla="*/ 1740 w 1751"/>
                <a:gd name="T37" fmla="*/ 510 h 1774"/>
                <a:gd name="T38" fmla="*/ 1492 w 1751"/>
                <a:gd name="T39" fmla="*/ 756 h 1774"/>
                <a:gd name="T40" fmla="*/ 1527 w 1751"/>
                <a:gd name="T41" fmla="*/ 910 h 1774"/>
                <a:gd name="T42" fmla="*/ 1521 w 1751"/>
                <a:gd name="T43" fmla="*/ 1119 h 1774"/>
                <a:gd name="T44" fmla="*/ 1458 w 1751"/>
                <a:gd name="T45" fmla="*/ 1322 h 1774"/>
                <a:gd name="T46" fmla="*/ 1338 w 1751"/>
                <a:gd name="T47" fmla="*/ 1505 h 1774"/>
                <a:gd name="T48" fmla="*/ 1270 w 1751"/>
                <a:gd name="T49" fmla="*/ 1574 h 1774"/>
                <a:gd name="T50" fmla="*/ 1145 w 1751"/>
                <a:gd name="T51" fmla="*/ 1666 h 1774"/>
                <a:gd name="T52" fmla="*/ 1008 w 1751"/>
                <a:gd name="T53" fmla="*/ 1729 h 1774"/>
                <a:gd name="T54" fmla="*/ 864 w 1751"/>
                <a:gd name="T55" fmla="*/ 1765 h 1774"/>
                <a:gd name="T56" fmla="*/ 717 w 1751"/>
                <a:gd name="T57" fmla="*/ 1774 h 1774"/>
                <a:gd name="T58" fmla="*/ 573 w 1751"/>
                <a:gd name="T59" fmla="*/ 1754 h 1774"/>
                <a:gd name="T60" fmla="*/ 434 w 1751"/>
                <a:gd name="T61" fmla="*/ 1706 h 1774"/>
                <a:gd name="T62" fmla="*/ 304 w 1751"/>
                <a:gd name="T63" fmla="*/ 1630 h 1774"/>
                <a:gd name="T64" fmla="*/ 218 w 1751"/>
                <a:gd name="T65" fmla="*/ 1555 h 17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751" h="1774">
                  <a:moveTo>
                    <a:pt x="218" y="1555"/>
                  </a:moveTo>
                  <a:lnTo>
                    <a:pt x="190" y="1526"/>
                  </a:lnTo>
                  <a:lnTo>
                    <a:pt x="141" y="1467"/>
                  </a:lnTo>
                  <a:lnTo>
                    <a:pt x="101" y="1404"/>
                  </a:lnTo>
                  <a:lnTo>
                    <a:pt x="67" y="1338"/>
                  </a:lnTo>
                  <a:lnTo>
                    <a:pt x="39" y="1269"/>
                  </a:lnTo>
                  <a:lnTo>
                    <a:pt x="19" y="1198"/>
                  </a:lnTo>
                  <a:lnTo>
                    <a:pt x="6" y="1126"/>
                  </a:lnTo>
                  <a:lnTo>
                    <a:pt x="0" y="1053"/>
                  </a:lnTo>
                  <a:lnTo>
                    <a:pt x="2" y="979"/>
                  </a:lnTo>
                  <a:lnTo>
                    <a:pt x="9" y="906"/>
                  </a:lnTo>
                  <a:lnTo>
                    <a:pt x="25" y="834"/>
                  </a:lnTo>
                  <a:lnTo>
                    <a:pt x="46" y="763"/>
                  </a:lnTo>
                  <a:lnTo>
                    <a:pt x="75" y="693"/>
                  </a:lnTo>
                  <a:lnTo>
                    <a:pt x="111" y="626"/>
                  </a:lnTo>
                  <a:lnTo>
                    <a:pt x="154" y="563"/>
                  </a:lnTo>
                  <a:lnTo>
                    <a:pt x="205" y="503"/>
                  </a:lnTo>
                  <a:lnTo>
                    <a:pt x="232" y="474"/>
                  </a:lnTo>
                  <a:lnTo>
                    <a:pt x="271" y="436"/>
                  </a:lnTo>
                  <a:lnTo>
                    <a:pt x="355" y="373"/>
                  </a:lnTo>
                  <a:lnTo>
                    <a:pt x="445" y="323"/>
                  </a:lnTo>
                  <a:lnTo>
                    <a:pt x="539" y="284"/>
                  </a:lnTo>
                  <a:lnTo>
                    <a:pt x="635" y="259"/>
                  </a:lnTo>
                  <a:lnTo>
                    <a:pt x="735" y="246"/>
                  </a:lnTo>
                  <a:lnTo>
                    <a:pt x="834" y="246"/>
                  </a:lnTo>
                  <a:lnTo>
                    <a:pt x="932" y="259"/>
                  </a:lnTo>
                  <a:lnTo>
                    <a:pt x="981" y="272"/>
                  </a:lnTo>
                  <a:lnTo>
                    <a:pt x="1231" y="22"/>
                  </a:lnTo>
                  <a:lnTo>
                    <a:pt x="1244" y="12"/>
                  </a:lnTo>
                  <a:lnTo>
                    <a:pt x="1272" y="0"/>
                  </a:lnTo>
                  <a:lnTo>
                    <a:pt x="1301" y="0"/>
                  </a:lnTo>
                  <a:lnTo>
                    <a:pt x="1328" y="10"/>
                  </a:lnTo>
                  <a:lnTo>
                    <a:pt x="1339" y="20"/>
                  </a:lnTo>
                  <a:lnTo>
                    <a:pt x="1730" y="413"/>
                  </a:lnTo>
                  <a:lnTo>
                    <a:pt x="1740" y="426"/>
                  </a:lnTo>
                  <a:lnTo>
                    <a:pt x="1751" y="454"/>
                  </a:lnTo>
                  <a:lnTo>
                    <a:pt x="1751" y="482"/>
                  </a:lnTo>
                  <a:lnTo>
                    <a:pt x="1740" y="510"/>
                  </a:lnTo>
                  <a:lnTo>
                    <a:pt x="1728" y="521"/>
                  </a:lnTo>
                  <a:lnTo>
                    <a:pt x="1492" y="756"/>
                  </a:lnTo>
                  <a:lnTo>
                    <a:pt x="1508" y="806"/>
                  </a:lnTo>
                  <a:lnTo>
                    <a:pt x="1527" y="910"/>
                  </a:lnTo>
                  <a:lnTo>
                    <a:pt x="1529" y="1015"/>
                  </a:lnTo>
                  <a:lnTo>
                    <a:pt x="1521" y="1119"/>
                  </a:lnTo>
                  <a:lnTo>
                    <a:pt x="1496" y="1222"/>
                  </a:lnTo>
                  <a:lnTo>
                    <a:pt x="1458" y="1322"/>
                  </a:lnTo>
                  <a:lnTo>
                    <a:pt x="1404" y="1417"/>
                  </a:lnTo>
                  <a:lnTo>
                    <a:pt x="1338" y="1505"/>
                  </a:lnTo>
                  <a:lnTo>
                    <a:pt x="1299" y="1546"/>
                  </a:lnTo>
                  <a:lnTo>
                    <a:pt x="1270" y="1574"/>
                  </a:lnTo>
                  <a:lnTo>
                    <a:pt x="1208" y="1623"/>
                  </a:lnTo>
                  <a:lnTo>
                    <a:pt x="1145" y="1666"/>
                  </a:lnTo>
                  <a:lnTo>
                    <a:pt x="1077" y="1700"/>
                  </a:lnTo>
                  <a:lnTo>
                    <a:pt x="1008" y="1729"/>
                  </a:lnTo>
                  <a:lnTo>
                    <a:pt x="938" y="1751"/>
                  </a:lnTo>
                  <a:lnTo>
                    <a:pt x="864" y="1765"/>
                  </a:lnTo>
                  <a:lnTo>
                    <a:pt x="791" y="1774"/>
                  </a:lnTo>
                  <a:lnTo>
                    <a:pt x="717" y="1774"/>
                  </a:lnTo>
                  <a:lnTo>
                    <a:pt x="645" y="1768"/>
                  </a:lnTo>
                  <a:lnTo>
                    <a:pt x="573" y="1754"/>
                  </a:lnTo>
                  <a:lnTo>
                    <a:pt x="503" y="1734"/>
                  </a:lnTo>
                  <a:lnTo>
                    <a:pt x="434" y="1706"/>
                  </a:lnTo>
                  <a:lnTo>
                    <a:pt x="368" y="1672"/>
                  </a:lnTo>
                  <a:lnTo>
                    <a:pt x="304" y="1630"/>
                  </a:lnTo>
                  <a:lnTo>
                    <a:pt x="245" y="1581"/>
                  </a:lnTo>
                  <a:lnTo>
                    <a:pt x="218" y="1555"/>
                  </a:lnTo>
                  <a:lnTo>
                    <a:pt x="218" y="1555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48" name="Freeform 11"/>
            <p:cNvSpPr>
              <a:spLocks/>
            </p:cNvSpPr>
            <p:nvPr/>
          </p:nvSpPr>
          <p:spPr bwMode="auto">
            <a:xfrm>
              <a:off x="7131311" y="352425"/>
              <a:ext cx="1485902" cy="1490665"/>
            </a:xfrm>
            <a:custGeom>
              <a:avLst/>
              <a:gdLst>
                <a:gd name="T0" fmla="*/ 0 w 2810"/>
                <a:gd name="T1" fmla="*/ 583 h 2815"/>
                <a:gd name="T2" fmla="*/ 80 w 2810"/>
                <a:gd name="T3" fmla="*/ 507 h 2815"/>
                <a:gd name="T4" fmla="*/ 238 w 2810"/>
                <a:gd name="T5" fmla="*/ 374 h 2815"/>
                <a:gd name="T6" fmla="*/ 399 w 2810"/>
                <a:gd name="T7" fmla="*/ 262 h 2815"/>
                <a:gd name="T8" fmla="*/ 562 w 2810"/>
                <a:gd name="T9" fmla="*/ 171 h 2815"/>
                <a:gd name="T10" fmla="*/ 725 w 2810"/>
                <a:gd name="T11" fmla="*/ 101 h 2815"/>
                <a:gd name="T12" fmla="*/ 887 w 2810"/>
                <a:gd name="T13" fmla="*/ 49 h 2815"/>
                <a:gd name="T14" fmla="*/ 1047 w 2810"/>
                <a:gd name="T15" fmla="*/ 16 h 2815"/>
                <a:gd name="T16" fmla="*/ 1207 w 2810"/>
                <a:gd name="T17" fmla="*/ 0 h 2815"/>
                <a:gd name="T18" fmla="*/ 1363 w 2810"/>
                <a:gd name="T19" fmla="*/ 1 h 2815"/>
                <a:gd name="T20" fmla="*/ 1515 w 2810"/>
                <a:gd name="T21" fmla="*/ 18 h 2815"/>
                <a:gd name="T22" fmla="*/ 1663 w 2810"/>
                <a:gd name="T23" fmla="*/ 50 h 2815"/>
                <a:gd name="T24" fmla="*/ 1806 w 2810"/>
                <a:gd name="T25" fmla="*/ 95 h 2815"/>
                <a:gd name="T26" fmla="*/ 1943 w 2810"/>
                <a:gd name="T27" fmla="*/ 155 h 2815"/>
                <a:gd name="T28" fmla="*/ 2072 w 2810"/>
                <a:gd name="T29" fmla="*/ 226 h 2815"/>
                <a:gd name="T30" fmla="*/ 2195 w 2810"/>
                <a:gd name="T31" fmla="*/ 311 h 2815"/>
                <a:gd name="T32" fmla="*/ 2307 w 2810"/>
                <a:gd name="T33" fmla="*/ 404 h 2815"/>
                <a:gd name="T34" fmla="*/ 2412 w 2810"/>
                <a:gd name="T35" fmla="*/ 509 h 2815"/>
                <a:gd name="T36" fmla="*/ 2506 w 2810"/>
                <a:gd name="T37" fmla="*/ 623 h 2815"/>
                <a:gd name="T38" fmla="*/ 2588 w 2810"/>
                <a:gd name="T39" fmla="*/ 746 h 2815"/>
                <a:gd name="T40" fmla="*/ 2660 w 2810"/>
                <a:gd name="T41" fmla="*/ 875 h 2815"/>
                <a:gd name="T42" fmla="*/ 2717 w 2810"/>
                <a:gd name="T43" fmla="*/ 1012 h 2815"/>
                <a:gd name="T44" fmla="*/ 2764 w 2810"/>
                <a:gd name="T45" fmla="*/ 1156 h 2815"/>
                <a:gd name="T46" fmla="*/ 2794 w 2810"/>
                <a:gd name="T47" fmla="*/ 1304 h 2815"/>
                <a:gd name="T48" fmla="*/ 2810 w 2810"/>
                <a:gd name="T49" fmla="*/ 1457 h 2815"/>
                <a:gd name="T50" fmla="*/ 2810 w 2810"/>
                <a:gd name="T51" fmla="*/ 1612 h 2815"/>
                <a:gd name="T52" fmla="*/ 2792 w 2810"/>
                <a:gd name="T53" fmla="*/ 1771 h 2815"/>
                <a:gd name="T54" fmla="*/ 2759 w 2810"/>
                <a:gd name="T55" fmla="*/ 1932 h 2815"/>
                <a:gd name="T56" fmla="*/ 2706 w 2810"/>
                <a:gd name="T57" fmla="*/ 2093 h 2815"/>
                <a:gd name="T58" fmla="*/ 2634 w 2810"/>
                <a:gd name="T59" fmla="*/ 2256 h 2815"/>
                <a:gd name="T60" fmla="*/ 2543 w 2810"/>
                <a:gd name="T61" fmla="*/ 2417 h 2815"/>
                <a:gd name="T62" fmla="*/ 2431 w 2810"/>
                <a:gd name="T63" fmla="*/ 2578 h 2815"/>
                <a:gd name="T64" fmla="*/ 2297 w 2810"/>
                <a:gd name="T65" fmla="*/ 2737 h 2815"/>
                <a:gd name="T66" fmla="*/ 2221 w 2810"/>
                <a:gd name="T67" fmla="*/ 2815 h 2815"/>
                <a:gd name="T68" fmla="*/ 0 w 2810"/>
                <a:gd name="T69" fmla="*/ 583 h 28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810" h="2815">
                  <a:moveTo>
                    <a:pt x="0" y="583"/>
                  </a:moveTo>
                  <a:lnTo>
                    <a:pt x="80" y="507"/>
                  </a:lnTo>
                  <a:lnTo>
                    <a:pt x="238" y="374"/>
                  </a:lnTo>
                  <a:lnTo>
                    <a:pt x="399" y="262"/>
                  </a:lnTo>
                  <a:lnTo>
                    <a:pt x="562" y="171"/>
                  </a:lnTo>
                  <a:lnTo>
                    <a:pt x="725" y="101"/>
                  </a:lnTo>
                  <a:lnTo>
                    <a:pt x="887" y="49"/>
                  </a:lnTo>
                  <a:lnTo>
                    <a:pt x="1047" y="16"/>
                  </a:lnTo>
                  <a:lnTo>
                    <a:pt x="1207" y="0"/>
                  </a:lnTo>
                  <a:lnTo>
                    <a:pt x="1363" y="1"/>
                  </a:lnTo>
                  <a:lnTo>
                    <a:pt x="1515" y="18"/>
                  </a:lnTo>
                  <a:lnTo>
                    <a:pt x="1663" y="50"/>
                  </a:lnTo>
                  <a:lnTo>
                    <a:pt x="1806" y="95"/>
                  </a:lnTo>
                  <a:lnTo>
                    <a:pt x="1943" y="155"/>
                  </a:lnTo>
                  <a:lnTo>
                    <a:pt x="2072" y="226"/>
                  </a:lnTo>
                  <a:lnTo>
                    <a:pt x="2195" y="311"/>
                  </a:lnTo>
                  <a:lnTo>
                    <a:pt x="2307" y="404"/>
                  </a:lnTo>
                  <a:lnTo>
                    <a:pt x="2412" y="509"/>
                  </a:lnTo>
                  <a:lnTo>
                    <a:pt x="2506" y="623"/>
                  </a:lnTo>
                  <a:lnTo>
                    <a:pt x="2588" y="746"/>
                  </a:lnTo>
                  <a:lnTo>
                    <a:pt x="2660" y="875"/>
                  </a:lnTo>
                  <a:lnTo>
                    <a:pt x="2717" y="1012"/>
                  </a:lnTo>
                  <a:lnTo>
                    <a:pt x="2764" y="1156"/>
                  </a:lnTo>
                  <a:lnTo>
                    <a:pt x="2794" y="1304"/>
                  </a:lnTo>
                  <a:lnTo>
                    <a:pt x="2810" y="1457"/>
                  </a:lnTo>
                  <a:lnTo>
                    <a:pt x="2810" y="1612"/>
                  </a:lnTo>
                  <a:lnTo>
                    <a:pt x="2792" y="1771"/>
                  </a:lnTo>
                  <a:lnTo>
                    <a:pt x="2759" y="1932"/>
                  </a:lnTo>
                  <a:lnTo>
                    <a:pt x="2706" y="2093"/>
                  </a:lnTo>
                  <a:lnTo>
                    <a:pt x="2634" y="2256"/>
                  </a:lnTo>
                  <a:lnTo>
                    <a:pt x="2543" y="2417"/>
                  </a:lnTo>
                  <a:lnTo>
                    <a:pt x="2431" y="2578"/>
                  </a:lnTo>
                  <a:lnTo>
                    <a:pt x="2297" y="2737"/>
                  </a:lnTo>
                  <a:lnTo>
                    <a:pt x="2221" y="2815"/>
                  </a:lnTo>
                  <a:lnTo>
                    <a:pt x="0" y="583"/>
                  </a:lnTo>
                  <a:close/>
                </a:path>
              </a:pathLst>
            </a:custGeom>
            <a:solidFill>
              <a:srgbClr val="36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49" name="Freeform 12"/>
            <p:cNvSpPr>
              <a:spLocks/>
            </p:cNvSpPr>
            <p:nvPr/>
          </p:nvSpPr>
          <p:spPr bwMode="auto">
            <a:xfrm>
              <a:off x="9912617" y="1765302"/>
              <a:ext cx="477838" cy="477838"/>
            </a:xfrm>
            <a:custGeom>
              <a:avLst/>
              <a:gdLst>
                <a:gd name="T0" fmla="*/ 452 w 904"/>
                <a:gd name="T1" fmla="*/ 903 h 903"/>
                <a:gd name="T2" fmla="*/ 498 w 904"/>
                <a:gd name="T3" fmla="*/ 901 h 903"/>
                <a:gd name="T4" fmla="*/ 586 w 904"/>
                <a:gd name="T5" fmla="*/ 883 h 903"/>
                <a:gd name="T6" fmla="*/ 667 w 904"/>
                <a:gd name="T7" fmla="*/ 850 h 903"/>
                <a:gd name="T8" fmla="*/ 740 w 904"/>
                <a:gd name="T9" fmla="*/ 801 h 903"/>
                <a:gd name="T10" fmla="*/ 800 w 904"/>
                <a:gd name="T11" fmla="*/ 739 h 903"/>
                <a:gd name="T12" fmla="*/ 849 w 904"/>
                <a:gd name="T13" fmla="*/ 667 h 903"/>
                <a:gd name="T14" fmla="*/ 884 w 904"/>
                <a:gd name="T15" fmla="*/ 586 h 903"/>
                <a:gd name="T16" fmla="*/ 901 w 904"/>
                <a:gd name="T17" fmla="*/ 498 h 903"/>
                <a:gd name="T18" fmla="*/ 904 w 904"/>
                <a:gd name="T19" fmla="*/ 451 h 903"/>
                <a:gd name="T20" fmla="*/ 901 w 904"/>
                <a:gd name="T21" fmla="*/ 405 h 903"/>
                <a:gd name="T22" fmla="*/ 884 w 904"/>
                <a:gd name="T23" fmla="*/ 317 h 903"/>
                <a:gd name="T24" fmla="*/ 849 w 904"/>
                <a:gd name="T25" fmla="*/ 236 h 903"/>
                <a:gd name="T26" fmla="*/ 800 w 904"/>
                <a:gd name="T27" fmla="*/ 164 h 903"/>
                <a:gd name="T28" fmla="*/ 740 w 904"/>
                <a:gd name="T29" fmla="*/ 102 h 903"/>
                <a:gd name="T30" fmla="*/ 667 w 904"/>
                <a:gd name="T31" fmla="*/ 53 h 903"/>
                <a:gd name="T32" fmla="*/ 586 w 904"/>
                <a:gd name="T33" fmla="*/ 19 h 903"/>
                <a:gd name="T34" fmla="*/ 498 w 904"/>
                <a:gd name="T35" fmla="*/ 2 h 903"/>
                <a:gd name="T36" fmla="*/ 452 w 904"/>
                <a:gd name="T37" fmla="*/ 0 h 903"/>
                <a:gd name="T38" fmla="*/ 406 w 904"/>
                <a:gd name="T39" fmla="*/ 2 h 903"/>
                <a:gd name="T40" fmla="*/ 318 w 904"/>
                <a:gd name="T41" fmla="*/ 19 h 903"/>
                <a:gd name="T42" fmla="*/ 236 w 904"/>
                <a:gd name="T43" fmla="*/ 53 h 903"/>
                <a:gd name="T44" fmla="*/ 164 w 904"/>
                <a:gd name="T45" fmla="*/ 102 h 903"/>
                <a:gd name="T46" fmla="*/ 104 w 904"/>
                <a:gd name="T47" fmla="*/ 164 h 903"/>
                <a:gd name="T48" fmla="*/ 55 w 904"/>
                <a:gd name="T49" fmla="*/ 236 h 903"/>
                <a:gd name="T50" fmla="*/ 20 w 904"/>
                <a:gd name="T51" fmla="*/ 317 h 903"/>
                <a:gd name="T52" fmla="*/ 1 w 904"/>
                <a:gd name="T53" fmla="*/ 405 h 903"/>
                <a:gd name="T54" fmla="*/ 0 w 904"/>
                <a:gd name="T55" fmla="*/ 451 h 903"/>
                <a:gd name="T56" fmla="*/ 1 w 904"/>
                <a:gd name="T57" fmla="*/ 498 h 903"/>
                <a:gd name="T58" fmla="*/ 20 w 904"/>
                <a:gd name="T59" fmla="*/ 586 h 903"/>
                <a:gd name="T60" fmla="*/ 55 w 904"/>
                <a:gd name="T61" fmla="*/ 667 h 903"/>
                <a:gd name="T62" fmla="*/ 104 w 904"/>
                <a:gd name="T63" fmla="*/ 739 h 903"/>
                <a:gd name="T64" fmla="*/ 164 w 904"/>
                <a:gd name="T65" fmla="*/ 801 h 903"/>
                <a:gd name="T66" fmla="*/ 236 w 904"/>
                <a:gd name="T67" fmla="*/ 850 h 903"/>
                <a:gd name="T68" fmla="*/ 318 w 904"/>
                <a:gd name="T69" fmla="*/ 883 h 903"/>
                <a:gd name="T70" fmla="*/ 406 w 904"/>
                <a:gd name="T71" fmla="*/ 901 h 903"/>
                <a:gd name="T72" fmla="*/ 452 w 904"/>
                <a:gd name="T73" fmla="*/ 903 h 9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904" h="903">
                  <a:moveTo>
                    <a:pt x="452" y="903"/>
                  </a:moveTo>
                  <a:lnTo>
                    <a:pt x="498" y="901"/>
                  </a:lnTo>
                  <a:lnTo>
                    <a:pt x="586" y="883"/>
                  </a:lnTo>
                  <a:lnTo>
                    <a:pt x="667" y="850"/>
                  </a:lnTo>
                  <a:lnTo>
                    <a:pt x="740" y="801"/>
                  </a:lnTo>
                  <a:lnTo>
                    <a:pt x="800" y="739"/>
                  </a:lnTo>
                  <a:lnTo>
                    <a:pt x="849" y="667"/>
                  </a:lnTo>
                  <a:lnTo>
                    <a:pt x="884" y="586"/>
                  </a:lnTo>
                  <a:lnTo>
                    <a:pt x="901" y="498"/>
                  </a:lnTo>
                  <a:lnTo>
                    <a:pt x="904" y="451"/>
                  </a:lnTo>
                  <a:lnTo>
                    <a:pt x="901" y="405"/>
                  </a:lnTo>
                  <a:lnTo>
                    <a:pt x="884" y="317"/>
                  </a:lnTo>
                  <a:lnTo>
                    <a:pt x="849" y="236"/>
                  </a:lnTo>
                  <a:lnTo>
                    <a:pt x="800" y="164"/>
                  </a:lnTo>
                  <a:lnTo>
                    <a:pt x="740" y="102"/>
                  </a:lnTo>
                  <a:lnTo>
                    <a:pt x="667" y="53"/>
                  </a:lnTo>
                  <a:lnTo>
                    <a:pt x="586" y="19"/>
                  </a:lnTo>
                  <a:lnTo>
                    <a:pt x="498" y="2"/>
                  </a:lnTo>
                  <a:lnTo>
                    <a:pt x="452" y="0"/>
                  </a:lnTo>
                  <a:lnTo>
                    <a:pt x="406" y="2"/>
                  </a:lnTo>
                  <a:lnTo>
                    <a:pt x="318" y="19"/>
                  </a:lnTo>
                  <a:lnTo>
                    <a:pt x="236" y="53"/>
                  </a:lnTo>
                  <a:lnTo>
                    <a:pt x="164" y="102"/>
                  </a:lnTo>
                  <a:lnTo>
                    <a:pt x="104" y="164"/>
                  </a:lnTo>
                  <a:lnTo>
                    <a:pt x="55" y="236"/>
                  </a:lnTo>
                  <a:lnTo>
                    <a:pt x="20" y="317"/>
                  </a:lnTo>
                  <a:lnTo>
                    <a:pt x="1" y="405"/>
                  </a:lnTo>
                  <a:lnTo>
                    <a:pt x="0" y="451"/>
                  </a:lnTo>
                  <a:lnTo>
                    <a:pt x="1" y="498"/>
                  </a:lnTo>
                  <a:lnTo>
                    <a:pt x="20" y="586"/>
                  </a:lnTo>
                  <a:lnTo>
                    <a:pt x="55" y="667"/>
                  </a:lnTo>
                  <a:lnTo>
                    <a:pt x="104" y="739"/>
                  </a:lnTo>
                  <a:lnTo>
                    <a:pt x="164" y="801"/>
                  </a:lnTo>
                  <a:lnTo>
                    <a:pt x="236" y="850"/>
                  </a:lnTo>
                  <a:lnTo>
                    <a:pt x="318" y="883"/>
                  </a:lnTo>
                  <a:lnTo>
                    <a:pt x="406" y="901"/>
                  </a:lnTo>
                  <a:lnTo>
                    <a:pt x="452" y="903"/>
                  </a:lnTo>
                  <a:close/>
                </a:path>
              </a:pathLst>
            </a:custGeom>
            <a:solidFill>
              <a:srgbClr val="36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50" name="Freeform 13"/>
            <p:cNvSpPr>
              <a:spLocks/>
            </p:cNvSpPr>
            <p:nvPr/>
          </p:nvSpPr>
          <p:spPr bwMode="auto">
            <a:xfrm>
              <a:off x="10038028" y="1890715"/>
              <a:ext cx="227012" cy="227013"/>
            </a:xfrm>
            <a:custGeom>
              <a:avLst/>
              <a:gdLst>
                <a:gd name="T0" fmla="*/ 215 w 430"/>
                <a:gd name="T1" fmla="*/ 429 h 429"/>
                <a:gd name="T2" fmla="*/ 237 w 430"/>
                <a:gd name="T3" fmla="*/ 429 h 429"/>
                <a:gd name="T4" fmla="*/ 278 w 430"/>
                <a:gd name="T5" fmla="*/ 421 h 429"/>
                <a:gd name="T6" fmla="*/ 317 w 430"/>
                <a:gd name="T7" fmla="*/ 405 h 429"/>
                <a:gd name="T8" fmla="*/ 352 w 430"/>
                <a:gd name="T9" fmla="*/ 380 h 429"/>
                <a:gd name="T10" fmla="*/ 381 w 430"/>
                <a:gd name="T11" fmla="*/ 352 h 429"/>
                <a:gd name="T12" fmla="*/ 404 w 430"/>
                <a:gd name="T13" fmla="*/ 317 h 429"/>
                <a:gd name="T14" fmla="*/ 419 w 430"/>
                <a:gd name="T15" fmla="*/ 280 h 429"/>
                <a:gd name="T16" fmla="*/ 428 w 430"/>
                <a:gd name="T17" fmla="*/ 238 h 429"/>
                <a:gd name="T18" fmla="*/ 430 w 430"/>
                <a:gd name="T19" fmla="*/ 215 h 429"/>
                <a:gd name="T20" fmla="*/ 428 w 430"/>
                <a:gd name="T21" fmla="*/ 193 h 429"/>
                <a:gd name="T22" fmla="*/ 419 w 430"/>
                <a:gd name="T23" fmla="*/ 151 h 429"/>
                <a:gd name="T24" fmla="*/ 404 w 430"/>
                <a:gd name="T25" fmla="*/ 113 h 429"/>
                <a:gd name="T26" fmla="*/ 381 w 430"/>
                <a:gd name="T27" fmla="*/ 79 h 429"/>
                <a:gd name="T28" fmla="*/ 352 w 430"/>
                <a:gd name="T29" fmla="*/ 49 h 429"/>
                <a:gd name="T30" fmla="*/ 317 w 430"/>
                <a:gd name="T31" fmla="*/ 26 h 429"/>
                <a:gd name="T32" fmla="*/ 278 w 430"/>
                <a:gd name="T33" fmla="*/ 10 h 429"/>
                <a:gd name="T34" fmla="*/ 237 w 430"/>
                <a:gd name="T35" fmla="*/ 2 h 429"/>
                <a:gd name="T36" fmla="*/ 215 w 430"/>
                <a:gd name="T37" fmla="*/ 0 h 429"/>
                <a:gd name="T38" fmla="*/ 193 w 430"/>
                <a:gd name="T39" fmla="*/ 2 h 429"/>
                <a:gd name="T40" fmla="*/ 150 w 430"/>
                <a:gd name="T41" fmla="*/ 10 h 429"/>
                <a:gd name="T42" fmla="*/ 113 w 430"/>
                <a:gd name="T43" fmla="*/ 26 h 429"/>
                <a:gd name="T44" fmla="*/ 78 w 430"/>
                <a:gd name="T45" fmla="*/ 49 h 429"/>
                <a:gd name="T46" fmla="*/ 49 w 430"/>
                <a:gd name="T47" fmla="*/ 79 h 429"/>
                <a:gd name="T48" fmla="*/ 26 w 430"/>
                <a:gd name="T49" fmla="*/ 113 h 429"/>
                <a:gd name="T50" fmla="*/ 9 w 430"/>
                <a:gd name="T51" fmla="*/ 151 h 429"/>
                <a:gd name="T52" fmla="*/ 0 w 430"/>
                <a:gd name="T53" fmla="*/ 193 h 429"/>
                <a:gd name="T54" fmla="*/ 0 w 430"/>
                <a:gd name="T55" fmla="*/ 215 h 429"/>
                <a:gd name="T56" fmla="*/ 0 w 430"/>
                <a:gd name="T57" fmla="*/ 238 h 429"/>
                <a:gd name="T58" fmla="*/ 9 w 430"/>
                <a:gd name="T59" fmla="*/ 280 h 429"/>
                <a:gd name="T60" fmla="*/ 26 w 430"/>
                <a:gd name="T61" fmla="*/ 317 h 429"/>
                <a:gd name="T62" fmla="*/ 49 w 430"/>
                <a:gd name="T63" fmla="*/ 352 h 429"/>
                <a:gd name="T64" fmla="*/ 78 w 430"/>
                <a:gd name="T65" fmla="*/ 380 h 429"/>
                <a:gd name="T66" fmla="*/ 113 w 430"/>
                <a:gd name="T67" fmla="*/ 405 h 429"/>
                <a:gd name="T68" fmla="*/ 150 w 430"/>
                <a:gd name="T69" fmla="*/ 421 h 429"/>
                <a:gd name="T70" fmla="*/ 193 w 430"/>
                <a:gd name="T71" fmla="*/ 429 h 429"/>
                <a:gd name="T72" fmla="*/ 215 w 430"/>
                <a:gd name="T73" fmla="*/ 429 h 4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430" h="429">
                  <a:moveTo>
                    <a:pt x="215" y="429"/>
                  </a:moveTo>
                  <a:lnTo>
                    <a:pt x="237" y="429"/>
                  </a:lnTo>
                  <a:lnTo>
                    <a:pt x="278" y="421"/>
                  </a:lnTo>
                  <a:lnTo>
                    <a:pt x="317" y="405"/>
                  </a:lnTo>
                  <a:lnTo>
                    <a:pt x="352" y="380"/>
                  </a:lnTo>
                  <a:lnTo>
                    <a:pt x="381" y="352"/>
                  </a:lnTo>
                  <a:lnTo>
                    <a:pt x="404" y="317"/>
                  </a:lnTo>
                  <a:lnTo>
                    <a:pt x="419" y="280"/>
                  </a:lnTo>
                  <a:lnTo>
                    <a:pt x="428" y="238"/>
                  </a:lnTo>
                  <a:lnTo>
                    <a:pt x="430" y="215"/>
                  </a:lnTo>
                  <a:lnTo>
                    <a:pt x="428" y="193"/>
                  </a:lnTo>
                  <a:lnTo>
                    <a:pt x="419" y="151"/>
                  </a:lnTo>
                  <a:lnTo>
                    <a:pt x="404" y="113"/>
                  </a:lnTo>
                  <a:lnTo>
                    <a:pt x="381" y="79"/>
                  </a:lnTo>
                  <a:lnTo>
                    <a:pt x="352" y="49"/>
                  </a:lnTo>
                  <a:lnTo>
                    <a:pt x="317" y="26"/>
                  </a:lnTo>
                  <a:lnTo>
                    <a:pt x="278" y="10"/>
                  </a:lnTo>
                  <a:lnTo>
                    <a:pt x="237" y="2"/>
                  </a:lnTo>
                  <a:lnTo>
                    <a:pt x="215" y="0"/>
                  </a:lnTo>
                  <a:lnTo>
                    <a:pt x="193" y="2"/>
                  </a:lnTo>
                  <a:lnTo>
                    <a:pt x="150" y="10"/>
                  </a:lnTo>
                  <a:lnTo>
                    <a:pt x="113" y="26"/>
                  </a:lnTo>
                  <a:lnTo>
                    <a:pt x="78" y="49"/>
                  </a:lnTo>
                  <a:lnTo>
                    <a:pt x="49" y="79"/>
                  </a:lnTo>
                  <a:lnTo>
                    <a:pt x="26" y="113"/>
                  </a:lnTo>
                  <a:lnTo>
                    <a:pt x="9" y="151"/>
                  </a:lnTo>
                  <a:lnTo>
                    <a:pt x="0" y="193"/>
                  </a:lnTo>
                  <a:lnTo>
                    <a:pt x="0" y="215"/>
                  </a:lnTo>
                  <a:lnTo>
                    <a:pt x="0" y="238"/>
                  </a:lnTo>
                  <a:lnTo>
                    <a:pt x="9" y="280"/>
                  </a:lnTo>
                  <a:lnTo>
                    <a:pt x="26" y="317"/>
                  </a:lnTo>
                  <a:lnTo>
                    <a:pt x="49" y="352"/>
                  </a:lnTo>
                  <a:lnTo>
                    <a:pt x="78" y="380"/>
                  </a:lnTo>
                  <a:lnTo>
                    <a:pt x="113" y="405"/>
                  </a:lnTo>
                  <a:lnTo>
                    <a:pt x="150" y="421"/>
                  </a:lnTo>
                  <a:lnTo>
                    <a:pt x="193" y="429"/>
                  </a:lnTo>
                  <a:lnTo>
                    <a:pt x="215" y="429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51" name="Freeform 14"/>
            <p:cNvSpPr>
              <a:spLocks/>
            </p:cNvSpPr>
            <p:nvPr/>
          </p:nvSpPr>
          <p:spPr bwMode="auto">
            <a:xfrm>
              <a:off x="8972283" y="3821406"/>
              <a:ext cx="317810" cy="91786"/>
            </a:xfrm>
            <a:custGeom>
              <a:avLst/>
              <a:gdLst>
                <a:gd name="T0" fmla="*/ 0 w 831"/>
                <a:gd name="T1" fmla="*/ 120 h 241"/>
                <a:gd name="T2" fmla="*/ 831 w 831"/>
                <a:gd name="T3" fmla="*/ 0 h 241"/>
                <a:gd name="T4" fmla="*/ 831 w 831"/>
                <a:gd name="T5" fmla="*/ 241 h 241"/>
                <a:gd name="T6" fmla="*/ 0 w 831"/>
                <a:gd name="T7" fmla="*/ 241 h 241"/>
                <a:gd name="T8" fmla="*/ 0 w 831"/>
                <a:gd name="T9" fmla="*/ 12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1" h="241">
                  <a:moveTo>
                    <a:pt x="0" y="120"/>
                  </a:moveTo>
                  <a:lnTo>
                    <a:pt x="831" y="0"/>
                  </a:lnTo>
                  <a:lnTo>
                    <a:pt x="831" y="241"/>
                  </a:lnTo>
                  <a:lnTo>
                    <a:pt x="0" y="241"/>
                  </a:lnTo>
                  <a:lnTo>
                    <a:pt x="0" y="12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52" name="Freeform 15"/>
            <p:cNvSpPr>
              <a:spLocks/>
            </p:cNvSpPr>
            <p:nvPr/>
          </p:nvSpPr>
          <p:spPr bwMode="auto">
            <a:xfrm>
              <a:off x="8864861" y="682625"/>
              <a:ext cx="1328739" cy="1339852"/>
            </a:xfrm>
            <a:custGeom>
              <a:avLst/>
              <a:gdLst>
                <a:gd name="T0" fmla="*/ 365 w 2511"/>
                <a:gd name="T1" fmla="*/ 34 h 2532"/>
                <a:gd name="T2" fmla="*/ 2511 w 2511"/>
                <a:gd name="T3" fmla="*/ 2054 h 2532"/>
                <a:gd name="T4" fmla="*/ 2470 w 2511"/>
                <a:gd name="T5" fmla="*/ 2049 h 2532"/>
                <a:gd name="T6" fmla="*/ 2430 w 2511"/>
                <a:gd name="T7" fmla="*/ 2047 h 2532"/>
                <a:gd name="T8" fmla="*/ 2382 w 2511"/>
                <a:gd name="T9" fmla="*/ 2049 h 2532"/>
                <a:gd name="T10" fmla="*/ 2293 w 2511"/>
                <a:gd name="T11" fmla="*/ 2067 h 2532"/>
                <a:gd name="T12" fmla="*/ 2251 w 2511"/>
                <a:gd name="T13" fmla="*/ 2083 h 2532"/>
                <a:gd name="T14" fmla="*/ 315 w 2511"/>
                <a:gd name="T15" fmla="*/ 161 h 2532"/>
                <a:gd name="T16" fmla="*/ 169 w 2511"/>
                <a:gd name="T17" fmla="*/ 292 h 2532"/>
                <a:gd name="T18" fmla="*/ 2034 w 2511"/>
                <a:gd name="T19" fmla="*/ 2282 h 2532"/>
                <a:gd name="T20" fmla="*/ 2021 w 2511"/>
                <a:gd name="T21" fmla="*/ 2306 h 2532"/>
                <a:gd name="T22" fmla="*/ 2001 w 2511"/>
                <a:gd name="T23" fmla="*/ 2357 h 2532"/>
                <a:gd name="T24" fmla="*/ 1987 w 2511"/>
                <a:gd name="T25" fmla="*/ 2411 h 2532"/>
                <a:gd name="T26" fmla="*/ 1979 w 2511"/>
                <a:gd name="T27" fmla="*/ 2469 h 2532"/>
                <a:gd name="T28" fmla="*/ 1978 w 2511"/>
                <a:gd name="T29" fmla="*/ 2498 h 2532"/>
                <a:gd name="T30" fmla="*/ 1978 w 2511"/>
                <a:gd name="T31" fmla="*/ 2515 h 2532"/>
                <a:gd name="T32" fmla="*/ 1979 w 2511"/>
                <a:gd name="T33" fmla="*/ 2532 h 2532"/>
                <a:gd name="T34" fmla="*/ 37 w 2511"/>
                <a:gd name="T35" fmla="*/ 334 h 2532"/>
                <a:gd name="T36" fmla="*/ 0 w 2511"/>
                <a:gd name="T37" fmla="*/ 292 h 2532"/>
                <a:gd name="T38" fmla="*/ 41 w 2511"/>
                <a:gd name="T39" fmla="*/ 255 h 2532"/>
                <a:gd name="T40" fmla="*/ 289 w 2511"/>
                <a:gd name="T41" fmla="*/ 34 h 2532"/>
                <a:gd name="T42" fmla="*/ 326 w 2511"/>
                <a:gd name="T43" fmla="*/ 0 h 2532"/>
                <a:gd name="T44" fmla="*/ 364 w 2511"/>
                <a:gd name="T45" fmla="*/ 34 h 2532"/>
                <a:gd name="T46" fmla="*/ 365 w 2511"/>
                <a:gd name="T47" fmla="*/ 34 h 2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511" h="2532">
                  <a:moveTo>
                    <a:pt x="365" y="34"/>
                  </a:moveTo>
                  <a:lnTo>
                    <a:pt x="2511" y="2054"/>
                  </a:lnTo>
                  <a:lnTo>
                    <a:pt x="2470" y="2049"/>
                  </a:lnTo>
                  <a:lnTo>
                    <a:pt x="2430" y="2047"/>
                  </a:lnTo>
                  <a:lnTo>
                    <a:pt x="2382" y="2049"/>
                  </a:lnTo>
                  <a:lnTo>
                    <a:pt x="2293" y="2067"/>
                  </a:lnTo>
                  <a:lnTo>
                    <a:pt x="2251" y="2083"/>
                  </a:lnTo>
                  <a:lnTo>
                    <a:pt x="315" y="161"/>
                  </a:lnTo>
                  <a:lnTo>
                    <a:pt x="169" y="292"/>
                  </a:lnTo>
                  <a:lnTo>
                    <a:pt x="2034" y="2282"/>
                  </a:lnTo>
                  <a:lnTo>
                    <a:pt x="2021" y="2306"/>
                  </a:lnTo>
                  <a:lnTo>
                    <a:pt x="2001" y="2357"/>
                  </a:lnTo>
                  <a:lnTo>
                    <a:pt x="1987" y="2411"/>
                  </a:lnTo>
                  <a:lnTo>
                    <a:pt x="1979" y="2469"/>
                  </a:lnTo>
                  <a:lnTo>
                    <a:pt x="1978" y="2498"/>
                  </a:lnTo>
                  <a:lnTo>
                    <a:pt x="1978" y="2515"/>
                  </a:lnTo>
                  <a:lnTo>
                    <a:pt x="1979" y="2532"/>
                  </a:lnTo>
                  <a:lnTo>
                    <a:pt x="37" y="334"/>
                  </a:lnTo>
                  <a:lnTo>
                    <a:pt x="0" y="292"/>
                  </a:lnTo>
                  <a:lnTo>
                    <a:pt x="41" y="255"/>
                  </a:lnTo>
                  <a:lnTo>
                    <a:pt x="289" y="34"/>
                  </a:lnTo>
                  <a:lnTo>
                    <a:pt x="326" y="0"/>
                  </a:lnTo>
                  <a:lnTo>
                    <a:pt x="364" y="34"/>
                  </a:lnTo>
                  <a:lnTo>
                    <a:pt x="365" y="34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53" name="Freeform 16"/>
            <p:cNvSpPr>
              <a:spLocks/>
            </p:cNvSpPr>
            <p:nvPr/>
          </p:nvSpPr>
          <p:spPr bwMode="auto">
            <a:xfrm>
              <a:off x="8553709" y="365125"/>
              <a:ext cx="638176" cy="638176"/>
            </a:xfrm>
            <a:custGeom>
              <a:avLst/>
              <a:gdLst>
                <a:gd name="T0" fmla="*/ 0 w 1205"/>
                <a:gd name="T1" fmla="*/ 469 h 1206"/>
                <a:gd name="T2" fmla="*/ 474 w 1205"/>
                <a:gd name="T3" fmla="*/ 0 h 1206"/>
                <a:gd name="T4" fmla="*/ 1110 w 1205"/>
                <a:gd name="T5" fmla="*/ 641 h 1206"/>
                <a:gd name="T6" fmla="*/ 1133 w 1205"/>
                <a:gd name="T7" fmla="*/ 665 h 1206"/>
                <a:gd name="T8" fmla="*/ 1169 w 1205"/>
                <a:gd name="T9" fmla="*/ 720 h 1206"/>
                <a:gd name="T10" fmla="*/ 1194 w 1205"/>
                <a:gd name="T11" fmla="*/ 780 h 1206"/>
                <a:gd name="T12" fmla="*/ 1205 w 1205"/>
                <a:gd name="T13" fmla="*/ 844 h 1206"/>
                <a:gd name="T14" fmla="*/ 1205 w 1205"/>
                <a:gd name="T15" fmla="*/ 908 h 1206"/>
                <a:gd name="T16" fmla="*/ 1194 w 1205"/>
                <a:gd name="T17" fmla="*/ 970 h 1206"/>
                <a:gd name="T18" fmla="*/ 1169 w 1205"/>
                <a:gd name="T19" fmla="*/ 1031 h 1206"/>
                <a:gd name="T20" fmla="*/ 1132 w 1205"/>
                <a:gd name="T21" fmla="*/ 1087 h 1206"/>
                <a:gd name="T22" fmla="*/ 1109 w 1205"/>
                <a:gd name="T23" fmla="*/ 1111 h 1206"/>
                <a:gd name="T24" fmla="*/ 1109 w 1205"/>
                <a:gd name="T25" fmla="*/ 1111 h 1206"/>
                <a:gd name="T26" fmla="*/ 1084 w 1205"/>
                <a:gd name="T27" fmla="*/ 1134 h 1206"/>
                <a:gd name="T28" fmla="*/ 1028 w 1205"/>
                <a:gd name="T29" fmla="*/ 1170 h 1206"/>
                <a:gd name="T30" fmla="*/ 968 w 1205"/>
                <a:gd name="T31" fmla="*/ 1195 h 1206"/>
                <a:gd name="T32" fmla="*/ 904 w 1205"/>
                <a:gd name="T33" fmla="*/ 1206 h 1206"/>
                <a:gd name="T34" fmla="*/ 841 w 1205"/>
                <a:gd name="T35" fmla="*/ 1206 h 1206"/>
                <a:gd name="T36" fmla="*/ 778 w 1205"/>
                <a:gd name="T37" fmla="*/ 1195 h 1206"/>
                <a:gd name="T38" fmla="*/ 717 w 1205"/>
                <a:gd name="T39" fmla="*/ 1170 h 1206"/>
                <a:gd name="T40" fmla="*/ 662 w 1205"/>
                <a:gd name="T41" fmla="*/ 1133 h 1206"/>
                <a:gd name="T42" fmla="*/ 638 w 1205"/>
                <a:gd name="T43" fmla="*/ 1110 h 1206"/>
                <a:gd name="T44" fmla="*/ 0 w 1205"/>
                <a:gd name="T45" fmla="*/ 469 h 1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05" h="1206">
                  <a:moveTo>
                    <a:pt x="0" y="469"/>
                  </a:moveTo>
                  <a:lnTo>
                    <a:pt x="474" y="0"/>
                  </a:lnTo>
                  <a:lnTo>
                    <a:pt x="1110" y="641"/>
                  </a:lnTo>
                  <a:lnTo>
                    <a:pt x="1133" y="665"/>
                  </a:lnTo>
                  <a:lnTo>
                    <a:pt x="1169" y="720"/>
                  </a:lnTo>
                  <a:lnTo>
                    <a:pt x="1194" y="780"/>
                  </a:lnTo>
                  <a:lnTo>
                    <a:pt x="1205" y="844"/>
                  </a:lnTo>
                  <a:lnTo>
                    <a:pt x="1205" y="908"/>
                  </a:lnTo>
                  <a:lnTo>
                    <a:pt x="1194" y="970"/>
                  </a:lnTo>
                  <a:lnTo>
                    <a:pt x="1169" y="1031"/>
                  </a:lnTo>
                  <a:lnTo>
                    <a:pt x="1132" y="1087"/>
                  </a:lnTo>
                  <a:lnTo>
                    <a:pt x="1109" y="1111"/>
                  </a:lnTo>
                  <a:lnTo>
                    <a:pt x="1109" y="1111"/>
                  </a:lnTo>
                  <a:lnTo>
                    <a:pt x="1084" y="1134"/>
                  </a:lnTo>
                  <a:lnTo>
                    <a:pt x="1028" y="1170"/>
                  </a:lnTo>
                  <a:lnTo>
                    <a:pt x="968" y="1195"/>
                  </a:lnTo>
                  <a:lnTo>
                    <a:pt x="904" y="1206"/>
                  </a:lnTo>
                  <a:lnTo>
                    <a:pt x="841" y="1206"/>
                  </a:lnTo>
                  <a:lnTo>
                    <a:pt x="778" y="1195"/>
                  </a:lnTo>
                  <a:lnTo>
                    <a:pt x="717" y="1170"/>
                  </a:lnTo>
                  <a:lnTo>
                    <a:pt x="662" y="1133"/>
                  </a:lnTo>
                  <a:lnTo>
                    <a:pt x="638" y="1110"/>
                  </a:lnTo>
                  <a:lnTo>
                    <a:pt x="0" y="469"/>
                  </a:lnTo>
                  <a:close/>
                </a:path>
              </a:pathLst>
            </a:custGeom>
            <a:solidFill>
              <a:srgbClr val="36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54" name="Freeform 17"/>
            <p:cNvSpPr>
              <a:spLocks/>
            </p:cNvSpPr>
            <p:nvPr/>
          </p:nvSpPr>
          <p:spPr bwMode="auto">
            <a:xfrm>
              <a:off x="8941052" y="739775"/>
              <a:ext cx="174625" cy="174625"/>
            </a:xfrm>
            <a:custGeom>
              <a:avLst/>
              <a:gdLst>
                <a:gd name="T0" fmla="*/ 164 w 330"/>
                <a:gd name="T1" fmla="*/ 330 h 330"/>
                <a:gd name="T2" fmla="*/ 199 w 330"/>
                <a:gd name="T3" fmla="*/ 328 h 330"/>
                <a:gd name="T4" fmla="*/ 258 w 330"/>
                <a:gd name="T5" fmla="*/ 303 h 330"/>
                <a:gd name="T6" fmla="*/ 302 w 330"/>
                <a:gd name="T7" fmla="*/ 258 h 330"/>
                <a:gd name="T8" fmla="*/ 327 w 330"/>
                <a:gd name="T9" fmla="*/ 199 h 330"/>
                <a:gd name="T10" fmla="*/ 330 w 330"/>
                <a:gd name="T11" fmla="*/ 166 h 330"/>
                <a:gd name="T12" fmla="*/ 327 w 330"/>
                <a:gd name="T13" fmla="*/ 133 h 330"/>
                <a:gd name="T14" fmla="*/ 302 w 330"/>
                <a:gd name="T15" fmla="*/ 74 h 330"/>
                <a:gd name="T16" fmla="*/ 258 w 330"/>
                <a:gd name="T17" fmla="*/ 28 h 330"/>
                <a:gd name="T18" fmla="*/ 199 w 330"/>
                <a:gd name="T19" fmla="*/ 3 h 330"/>
                <a:gd name="T20" fmla="*/ 164 w 330"/>
                <a:gd name="T21" fmla="*/ 0 h 330"/>
                <a:gd name="T22" fmla="*/ 131 w 330"/>
                <a:gd name="T23" fmla="*/ 3 h 330"/>
                <a:gd name="T24" fmla="*/ 72 w 330"/>
                <a:gd name="T25" fmla="*/ 28 h 330"/>
                <a:gd name="T26" fmla="*/ 27 w 330"/>
                <a:gd name="T27" fmla="*/ 74 h 330"/>
                <a:gd name="T28" fmla="*/ 3 w 330"/>
                <a:gd name="T29" fmla="*/ 133 h 330"/>
                <a:gd name="T30" fmla="*/ 0 w 330"/>
                <a:gd name="T31" fmla="*/ 166 h 330"/>
                <a:gd name="T32" fmla="*/ 3 w 330"/>
                <a:gd name="T33" fmla="*/ 199 h 330"/>
                <a:gd name="T34" fmla="*/ 27 w 330"/>
                <a:gd name="T35" fmla="*/ 258 h 330"/>
                <a:gd name="T36" fmla="*/ 72 w 330"/>
                <a:gd name="T37" fmla="*/ 303 h 330"/>
                <a:gd name="T38" fmla="*/ 131 w 330"/>
                <a:gd name="T39" fmla="*/ 328 h 330"/>
                <a:gd name="T40" fmla="*/ 164 w 330"/>
                <a:gd name="T41" fmla="*/ 330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30" h="330">
                  <a:moveTo>
                    <a:pt x="164" y="330"/>
                  </a:moveTo>
                  <a:lnTo>
                    <a:pt x="199" y="328"/>
                  </a:lnTo>
                  <a:lnTo>
                    <a:pt x="258" y="303"/>
                  </a:lnTo>
                  <a:lnTo>
                    <a:pt x="302" y="258"/>
                  </a:lnTo>
                  <a:lnTo>
                    <a:pt x="327" y="199"/>
                  </a:lnTo>
                  <a:lnTo>
                    <a:pt x="330" y="166"/>
                  </a:lnTo>
                  <a:lnTo>
                    <a:pt x="327" y="133"/>
                  </a:lnTo>
                  <a:lnTo>
                    <a:pt x="302" y="74"/>
                  </a:lnTo>
                  <a:lnTo>
                    <a:pt x="258" y="28"/>
                  </a:lnTo>
                  <a:lnTo>
                    <a:pt x="199" y="3"/>
                  </a:lnTo>
                  <a:lnTo>
                    <a:pt x="164" y="0"/>
                  </a:lnTo>
                  <a:lnTo>
                    <a:pt x="131" y="3"/>
                  </a:lnTo>
                  <a:lnTo>
                    <a:pt x="72" y="28"/>
                  </a:lnTo>
                  <a:lnTo>
                    <a:pt x="27" y="74"/>
                  </a:lnTo>
                  <a:lnTo>
                    <a:pt x="3" y="133"/>
                  </a:lnTo>
                  <a:lnTo>
                    <a:pt x="0" y="166"/>
                  </a:lnTo>
                  <a:lnTo>
                    <a:pt x="3" y="199"/>
                  </a:lnTo>
                  <a:lnTo>
                    <a:pt x="27" y="258"/>
                  </a:lnTo>
                  <a:lnTo>
                    <a:pt x="72" y="303"/>
                  </a:lnTo>
                  <a:lnTo>
                    <a:pt x="131" y="328"/>
                  </a:lnTo>
                  <a:lnTo>
                    <a:pt x="164" y="33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</p:grpSp>
      <p:sp>
        <p:nvSpPr>
          <p:cNvPr id="63" name="직사각형 62"/>
          <p:cNvSpPr/>
          <p:nvPr/>
        </p:nvSpPr>
        <p:spPr>
          <a:xfrm>
            <a:off x="4825910" y="1989624"/>
            <a:ext cx="690988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8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Java</a:t>
            </a:r>
            <a:r>
              <a:rPr kumimoji="0" lang="zh-TW" altLang="en-US" sz="8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应用开发</a:t>
            </a:r>
            <a:endParaRPr kumimoji="0" lang="en-US" altLang="ko-KR" sz="8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mic Sans MS" panose="030F0702030302020204" pitchFamily="66" charset="0"/>
              <a:ea typeface="微軟正黑體" panose="020B0604030504040204" pitchFamily="34" charset="-120"/>
              <a:cs typeface="+mn-cs"/>
            </a:endParaRPr>
          </a:p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000" b="0" i="1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omic Sans MS" panose="030F0702030302020204" pitchFamily="66" charset="0"/>
                <a:ea typeface="微軟正黑體" panose="020B0604030504040204" pitchFamily="34" charset="-120"/>
                <a:cs typeface="+mn-cs"/>
              </a:rPr>
              <a:t>3.5</a:t>
            </a:r>
            <a:r>
              <a:rPr kumimoji="0" lang="zh-TW" altLang="en-US" sz="20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mic Sans MS" panose="030F0702030302020204" pitchFamily="66" charset="0"/>
                <a:ea typeface="微軟正黑體" panose="020B0604030504040204" pitchFamily="34" charset="-120"/>
                <a:cs typeface="+mn-cs"/>
              </a:rPr>
              <a:t> 学分</a:t>
            </a:r>
            <a:r>
              <a:rPr kumimoji="0" lang="zh-TW" alt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mic Sans MS" panose="030F0702030302020204" pitchFamily="66" charset="0"/>
                <a:ea typeface="微軟正黑體" panose="020B0604030504040204" pitchFamily="34" charset="-120"/>
                <a:cs typeface="+mn-cs"/>
              </a:rPr>
              <a:t>  </a:t>
            </a:r>
            <a:r>
              <a:rPr kumimoji="0" lang="en-US" altLang="zh-TW" sz="2000" b="0" i="1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omic Sans MS" panose="030F0702030302020204" pitchFamily="66" charset="0"/>
                <a:ea typeface="微軟正黑體" panose="020B0604030504040204" pitchFamily="34" charset="-120"/>
                <a:cs typeface="+mn-cs"/>
              </a:rPr>
              <a:t>56</a:t>
            </a:r>
            <a:r>
              <a:rPr kumimoji="0" lang="zh-TW" altLang="en-US" sz="20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mic Sans MS" panose="030F0702030302020204" pitchFamily="66" charset="0"/>
                <a:ea typeface="微軟正黑體" panose="020B0604030504040204" pitchFamily="34" charset="-120"/>
                <a:cs typeface="+mn-cs"/>
              </a:rPr>
              <a:t> 学时</a:t>
            </a:r>
            <a:r>
              <a:rPr kumimoji="0" lang="zh-TW" altLang="en-US" sz="1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mic Sans MS" panose="030F0702030302020204" pitchFamily="66" charset="0"/>
                <a:ea typeface="微軟正黑體" panose="020B0604030504040204" pitchFamily="34" charset="-120"/>
                <a:cs typeface="+mn-cs"/>
              </a:rPr>
              <a:t> </a:t>
            </a:r>
            <a:endParaRPr kumimoji="0" lang="en-US" altLang="zh-TW" sz="14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mic Sans MS" panose="030F0702030302020204" pitchFamily="66" charset="0"/>
              <a:ea typeface="微軟正黑體" panose="020B0604030504040204" pitchFamily="34" charset="-120"/>
              <a:cs typeface="+mn-cs"/>
            </a:endParaRPr>
          </a:p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0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mic Sans MS" panose="030F0702030302020204" pitchFamily="66" charset="0"/>
                <a:ea typeface="微軟正黑體" panose="020B0604030504040204" pitchFamily="34" charset="-120"/>
                <a:cs typeface="+mn-cs"/>
              </a:rPr>
              <a:t>2019/09</a:t>
            </a:r>
            <a:r>
              <a:rPr kumimoji="0" lang="zh-TW" altLang="en-US" sz="20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mic Sans MS" panose="030F0702030302020204" pitchFamily="66" charset="0"/>
                <a:ea typeface="微軟正黑體" panose="020B0604030504040204" pitchFamily="34" charset="-120"/>
                <a:cs typeface="+mn-cs"/>
              </a:rPr>
              <a:t> 计算机与软件工程学院 开课</a:t>
            </a:r>
            <a:endParaRPr kumimoji="0" lang="ko-KR" altLang="en-US" sz="20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mic Sans MS" panose="030F0702030302020204" pitchFamily="66" charset="0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8" name="직사각형 2">
            <a:extLst>
              <a:ext uri="{FF2B5EF4-FFF2-40B4-BE49-F238E27FC236}">
                <a16:creationId xmlns:a16="http://schemas.microsoft.com/office/drawing/2014/main" id="{B7337E66-5916-4845-8268-01D8E41886D6}"/>
              </a:ext>
            </a:extLst>
          </p:cNvPr>
          <p:cNvSpPr/>
          <p:nvPr/>
        </p:nvSpPr>
        <p:spPr>
          <a:xfrm>
            <a:off x="2636039" y="4821211"/>
            <a:ext cx="8823525" cy="1991008"/>
          </a:xfrm>
          <a:prstGeom prst="rect">
            <a:avLst/>
          </a:prstGeom>
        </p:spPr>
        <p:txBody>
          <a:bodyPr wrap="square" anchor="t" anchorCtr="0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第</a:t>
            </a:r>
            <a:r>
              <a:rPr kumimoji="0" lang="en-US" altLang="zh-TW" sz="4400" b="1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07</a:t>
            </a:r>
            <a:r>
              <a:rPr kumimoji="0" lang="zh-TW" alt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章</a:t>
            </a:r>
            <a:endParaRPr kumimoji="0" lang="en-US" altLang="zh-TW" sz="4400" b="1" i="0" u="none" strike="noStrike" kern="1200" cap="none" spc="0" normalizeH="0" baseline="0" noProof="0" dirty="0">
              <a:ln>
                <a:noFill/>
              </a:ln>
              <a:solidFill>
                <a:srgbClr val="ED7D3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面向对象</a:t>
            </a:r>
            <a:r>
              <a:rPr kumimoji="0" lang="en-US" altLang="zh-TW" sz="4400" b="1" i="0" u="none" strike="noStrike" kern="1200" cap="none" spc="0" normalizeH="0" baseline="0" noProof="0">
                <a:ln>
                  <a:noFill/>
                </a:ln>
                <a:solidFill>
                  <a:srgbClr val="ED7D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(III)</a:t>
            </a:r>
            <a:endParaRPr kumimoji="0" lang="ko-KR" altLang="en-US" sz="4400" b="1" i="0" u="none" strike="noStrike" kern="1200" cap="none" spc="0" normalizeH="0" baseline="0" noProof="0" dirty="0">
              <a:ln>
                <a:noFill/>
              </a:ln>
              <a:solidFill>
                <a:srgbClr val="ED7D3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anose="020B0604030504040204" pitchFamily="34" charset="-120"/>
              <a:ea typeface="야놀자 야체 B" panose="02020603020101020101" pitchFamily="18" charset="-127"/>
              <a:cs typeface="+mn-cs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E6FCBD5-3B0E-45F3-B316-F9E85CAF8C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93913" y="85075"/>
            <a:ext cx="4044675" cy="4044675"/>
          </a:xfrm>
          <a:prstGeom prst="rect">
            <a:avLst/>
          </a:prstGeom>
        </p:spPr>
      </p:pic>
      <p:pic>
        <p:nvPicPr>
          <p:cNvPr id="30" name="圖片 29">
            <a:extLst>
              <a:ext uri="{FF2B5EF4-FFF2-40B4-BE49-F238E27FC236}">
                <a16:creationId xmlns:a16="http://schemas.microsoft.com/office/drawing/2014/main" id="{9E2095DF-CE63-4CE5-8446-0D381E27D0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12899" y="-156501"/>
            <a:ext cx="6929426" cy="6929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1967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3" grpId="0"/>
      <p:bldP spid="2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5D09AD1A-345F-4DBC-B633-6ECD484106A8}"/>
              </a:ext>
            </a:extLst>
          </p:cNvPr>
          <p:cNvGrpSpPr/>
          <p:nvPr/>
        </p:nvGrpSpPr>
        <p:grpSpPr>
          <a:xfrm>
            <a:off x="10913737" y="328451"/>
            <a:ext cx="1008063" cy="766763"/>
            <a:chOff x="7058025" y="534969"/>
            <a:chExt cx="1008063" cy="766763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03857">
              <a:off x="7456488" y="692132"/>
              <a:ext cx="609600" cy="609600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8025" y="534969"/>
              <a:ext cx="361950" cy="361950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00000">
              <a:off x="7543800" y="548306"/>
              <a:ext cx="180975" cy="180975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656245" y="5871315"/>
            <a:ext cx="379876" cy="379876"/>
          </a:xfrm>
          <a:prstGeom prst="rect">
            <a:avLst/>
          </a:prstGeom>
        </p:spPr>
      </p:pic>
      <p:sp>
        <p:nvSpPr>
          <p:cNvPr id="14" name="TextBox 7">
            <a:extLst>
              <a:ext uri="{FF2B5EF4-FFF2-40B4-BE49-F238E27FC236}">
                <a16:creationId xmlns:a16="http://schemas.microsoft.com/office/drawing/2014/main" id="{050060D9-94F3-48AF-87DB-86AF188D5862}"/>
              </a:ext>
            </a:extLst>
          </p:cNvPr>
          <p:cNvSpPr txBox="1"/>
          <p:nvPr/>
        </p:nvSpPr>
        <p:spPr>
          <a:xfrm>
            <a:off x="840751" y="1020447"/>
            <a:ext cx="10772857" cy="116681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lvl="0" indent="-342900" algn="just" latinLnBrk="0" hangingPunct="0">
              <a:spcAft>
                <a:spcPts val="1200"/>
              </a:spcAft>
              <a:buFont typeface="Wingdings" panose="05000000000000000000" pitchFamily="2" charset="2"/>
              <a:buChar char="n"/>
              <a:defRPr/>
            </a:pPr>
            <a:r>
              <a:rPr lang="zh-CN" altLang="en-US" sz="2800" b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继承</a:t>
            </a:r>
            <a:r>
              <a:rPr lang="zh-TW" altLang="en-US" sz="2800" b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TW" sz="2800" b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is-a (</a:t>
            </a:r>
            <a:r>
              <a:rPr lang="zh-TW" altLang="en-US" sz="2800" b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续</a:t>
            </a:r>
            <a:r>
              <a:rPr lang="en-US" altLang="zh-TW" sz="2800" b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)</a:t>
            </a:r>
            <a:endParaRPr lang="en-US" altLang="zh-TW" sz="28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Microsoft JhengHei" panose="020B0604030504040204" pitchFamily="34" charset="-120"/>
            </a:endParaRPr>
          </a:p>
          <a:p>
            <a:pPr marL="625475" lvl="1" indent="-352425" algn="just" latinLnBrk="0" hangingPunct="0">
              <a:spcAft>
                <a:spcPts val="1200"/>
              </a:spcAft>
              <a:buSzPct val="80000"/>
              <a:defRPr/>
            </a:pPr>
            <a:r>
              <a:rPr lang="en-US" altLang="zh-CN"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3.</a:t>
            </a:r>
            <a:r>
              <a:rPr lang="zh-CN" altLang="en-US" sz="2400" b="1" u="heavy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子类可以添加自己独有的属性和方法的</a:t>
            </a:r>
            <a:r>
              <a:rPr lang="zh-TW" altLang="en-US"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。</a:t>
            </a:r>
            <a:endParaRPr lang="zh-CN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Microsoft JhengHei" panose="020B0604030504040204" pitchFamily="34" charset="-120"/>
            </a:endParaRPr>
          </a:p>
        </p:txBody>
      </p:sp>
      <p:sp>
        <p:nvSpPr>
          <p:cNvPr id="8" name="TextBox 5">
            <a:extLst>
              <a:ext uri="{FF2B5EF4-FFF2-40B4-BE49-F238E27FC236}">
                <a16:creationId xmlns:a16="http://schemas.microsoft.com/office/drawing/2014/main" id="{81CED095-32CE-44C6-ADB6-F86D3DC5DD9F}"/>
              </a:ext>
            </a:extLst>
          </p:cNvPr>
          <p:cNvSpPr txBox="1"/>
          <p:nvPr/>
        </p:nvSpPr>
        <p:spPr>
          <a:xfrm>
            <a:off x="379142" y="273359"/>
            <a:ext cx="10487378" cy="747088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lvl="0">
              <a:defRPr/>
            </a:pPr>
            <a:r>
              <a:rPr kumimoji="0" lang="en-US" altLang="zh-CN" sz="3200" b="1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mic Sans MS" panose="030F0702030302020204" pitchFamily="66" charset="0"/>
                <a:ea typeface="微軟正黑體" panose="020B0604030504040204" pitchFamily="34" charset="-120"/>
              </a:rPr>
              <a:t>7.10 </a:t>
            </a:r>
            <a:r>
              <a:rPr kumimoji="0" lang="zh-CN" altLang="en-US" sz="3200" b="1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mic Sans MS" panose="030F0702030302020204" pitchFamily="66" charset="0"/>
                <a:ea typeface="微軟正黑體" panose="020B0604030504040204" pitchFamily="34" charset="-120"/>
              </a:rPr>
              <a:t>类和类的关系之继承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omic Sans MS" panose="030F0702030302020204" pitchFamily="66" charset="0"/>
              <a:ea typeface="微軟正黑體" panose="020B0604030504040204" pitchFamily="34" charset="-12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EDDCBE35-0FAB-47BF-A622-4F8514190943}"/>
              </a:ext>
            </a:extLst>
          </p:cNvPr>
          <p:cNvSpPr/>
          <p:nvPr/>
        </p:nvSpPr>
        <p:spPr>
          <a:xfrm>
            <a:off x="847063" y="2175837"/>
            <a:ext cx="7170265" cy="1966593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lnSpc>
                <a:spcPts val="24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public class </a:t>
            </a:r>
            <a:r>
              <a:rPr lang="en-US" altLang="zh-TW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Person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20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extends Animal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{</a:t>
            </a:r>
          </a:p>
          <a:p>
            <a:pPr>
              <a:lnSpc>
                <a:spcPts val="2400"/>
              </a:lnSpc>
            </a:pPr>
            <a:r>
              <a:rPr lang="zh-TW" altLang="en-US" sz="2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</a:t>
            </a:r>
            <a:r>
              <a:rPr lang="en-US" altLang="zh-TW" sz="2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//</a:t>
            </a:r>
            <a:r>
              <a:rPr lang="zh-TW" altLang="en-US" sz="2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添加一些独有的属性或方法</a:t>
            </a:r>
          </a:p>
          <a:p>
            <a:pPr>
              <a:lnSpc>
                <a:spcPts val="2400"/>
              </a:lnSpc>
            </a:pPr>
            <a:r>
              <a:rPr lang="zh-TW" altLang="en-US" sz="2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</a:t>
            </a:r>
            <a:r>
              <a:rPr lang="en-US" altLang="zh-TW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public void study(){</a:t>
            </a:r>
          </a:p>
          <a:p>
            <a:pPr>
              <a:lnSpc>
                <a:spcPts val="2400"/>
              </a:lnSpc>
            </a:pPr>
            <a:r>
              <a:rPr lang="en-US" altLang="zh-TW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   </a:t>
            </a:r>
            <a:r>
              <a:rPr lang="en-US" altLang="zh-TW" sz="20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System.out.</a:t>
            </a:r>
            <a:r>
              <a:rPr lang="en-US" altLang="zh-TW" sz="2000" b="1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println</a:t>
            </a:r>
            <a:r>
              <a:rPr lang="en-US" altLang="zh-TW" sz="20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("</a:t>
            </a:r>
            <a:r>
              <a:rPr lang="zh-TW" altLang="en-US" sz="20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好好学习，天天向上</a:t>
            </a:r>
            <a:r>
              <a:rPr lang="en-US" altLang="zh-TW" sz="20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");</a:t>
            </a:r>
            <a:endParaRPr lang="en-US" altLang="zh-TW" sz="20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lnSpc>
                <a:spcPts val="2400"/>
              </a:lnSpc>
            </a:pPr>
            <a:r>
              <a:rPr lang="en-US" altLang="zh-TW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}</a:t>
            </a:r>
          </a:p>
          <a:p>
            <a:pPr>
              <a:lnSpc>
                <a:spcPts val="24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}</a:t>
            </a:r>
            <a:endParaRPr lang="zh-TW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8" name="左中括弧 17">
            <a:extLst>
              <a:ext uri="{FF2B5EF4-FFF2-40B4-BE49-F238E27FC236}">
                <a16:creationId xmlns:a16="http://schemas.microsoft.com/office/drawing/2014/main" id="{2857EBE1-BF93-401A-8A8E-AD13D2B8771B}"/>
              </a:ext>
            </a:extLst>
          </p:cNvPr>
          <p:cNvSpPr/>
          <p:nvPr/>
        </p:nvSpPr>
        <p:spPr>
          <a:xfrm>
            <a:off x="463815" y="2418644"/>
            <a:ext cx="385675" cy="1512903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5645401B-CE28-49D8-965A-1F9A28F57826}"/>
              </a:ext>
            </a:extLst>
          </p:cNvPr>
          <p:cNvSpPr/>
          <p:nvPr/>
        </p:nvSpPr>
        <p:spPr>
          <a:xfrm>
            <a:off x="847064" y="4215519"/>
            <a:ext cx="4694060" cy="762857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lnSpc>
                <a:spcPts val="24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public class </a:t>
            </a:r>
            <a:r>
              <a:rPr lang="en-US" altLang="zh-TW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Pig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20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extends Animal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{</a:t>
            </a:r>
          </a:p>
          <a:p>
            <a:pPr>
              <a:lnSpc>
                <a:spcPts val="24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}</a:t>
            </a:r>
            <a:endParaRPr lang="zh-TW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0" name="左中括弧 19">
            <a:extLst>
              <a:ext uri="{FF2B5EF4-FFF2-40B4-BE49-F238E27FC236}">
                <a16:creationId xmlns:a16="http://schemas.microsoft.com/office/drawing/2014/main" id="{218623A2-5C76-4F10-95CB-67D8BA2877CE}"/>
              </a:ext>
            </a:extLst>
          </p:cNvPr>
          <p:cNvSpPr/>
          <p:nvPr/>
        </p:nvSpPr>
        <p:spPr>
          <a:xfrm>
            <a:off x="463815" y="4458326"/>
            <a:ext cx="385675" cy="273360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左中括弧 20">
            <a:extLst>
              <a:ext uri="{FF2B5EF4-FFF2-40B4-BE49-F238E27FC236}">
                <a16:creationId xmlns:a16="http://schemas.microsoft.com/office/drawing/2014/main" id="{87A50EE3-74A1-4ADB-B965-499A1CE8C670}"/>
              </a:ext>
            </a:extLst>
          </p:cNvPr>
          <p:cNvSpPr/>
          <p:nvPr/>
        </p:nvSpPr>
        <p:spPr>
          <a:xfrm>
            <a:off x="725248" y="3023210"/>
            <a:ext cx="385675" cy="594000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8F8D093E-0663-4385-A1D8-EE5DEF80AF9A}"/>
              </a:ext>
            </a:extLst>
          </p:cNvPr>
          <p:cNvSpPr/>
          <p:nvPr/>
        </p:nvSpPr>
        <p:spPr>
          <a:xfrm>
            <a:off x="7071912" y="2142170"/>
            <a:ext cx="5120088" cy="4407163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lnSpc>
                <a:spcPts val="24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public class Test {</a:t>
            </a:r>
          </a:p>
          <a:p>
            <a:pPr>
              <a:lnSpc>
                <a:spcPts val="24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public static void main(String[] </a:t>
            </a:r>
            <a:r>
              <a:rPr lang="en-US" altLang="zh-TW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args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){</a:t>
            </a:r>
          </a:p>
          <a:p>
            <a:pPr>
              <a:lnSpc>
                <a:spcPts val="2400"/>
              </a:lnSpc>
            </a:pPr>
            <a:r>
              <a:rPr lang="en-US" altLang="zh-TW" sz="2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   //</a:t>
            </a:r>
            <a:r>
              <a:rPr lang="zh-TW" altLang="en-US" sz="2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创建一个</a:t>
            </a:r>
            <a:r>
              <a:rPr lang="en-US" altLang="zh-TW" sz="2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Person</a:t>
            </a:r>
            <a:r>
              <a:rPr lang="zh-TW" altLang="en-US" sz="2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类型的对象</a:t>
            </a:r>
          </a:p>
          <a:p>
            <a:pPr>
              <a:lnSpc>
                <a:spcPts val="2400"/>
              </a:lnSpc>
            </a:pPr>
            <a:r>
              <a:rPr lang="zh-TW" altLang="en-US" sz="2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   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Person p = new Person();</a:t>
            </a:r>
          </a:p>
          <a:p>
            <a:pPr>
              <a:lnSpc>
                <a:spcPts val="2400"/>
              </a:lnSpc>
            </a:pPr>
            <a:r>
              <a:rPr lang="en-US" altLang="zh-TW" sz="2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   //</a:t>
            </a:r>
            <a:r>
              <a:rPr lang="zh-TW" altLang="en-US" sz="2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调用</a:t>
            </a:r>
            <a:r>
              <a:rPr lang="en-US" altLang="zh-TW" sz="2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Person</a:t>
            </a:r>
            <a:r>
              <a:rPr lang="zh-TW" altLang="en-US" sz="2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类的方法</a:t>
            </a:r>
          </a:p>
          <a:p>
            <a:pPr>
              <a:lnSpc>
                <a:spcPts val="2400"/>
              </a:lnSpc>
            </a:pPr>
            <a:r>
              <a:rPr lang="zh-TW" altLang="en-US" sz="2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   </a:t>
            </a:r>
            <a:r>
              <a:rPr lang="en-US" altLang="zh-TW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p.eat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();</a:t>
            </a:r>
          </a:p>
          <a:p>
            <a:pPr>
              <a:lnSpc>
                <a:spcPts val="24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   </a:t>
            </a:r>
            <a:r>
              <a:rPr lang="en-US" altLang="zh-TW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p.sleep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();</a:t>
            </a:r>
          </a:p>
          <a:p>
            <a:pPr>
              <a:lnSpc>
                <a:spcPts val="2400"/>
              </a:lnSpc>
            </a:pP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   </a:t>
            </a:r>
            <a:r>
              <a:rPr lang="en-US" altLang="zh-TW" sz="20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p.study</a:t>
            </a:r>
            <a:r>
              <a:rPr lang="en-US" altLang="zh-TW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();</a:t>
            </a:r>
          </a:p>
          <a:p>
            <a:pPr>
              <a:lnSpc>
                <a:spcPts val="2400"/>
              </a:lnSpc>
            </a:pPr>
            <a:r>
              <a:rPr lang="en-US" altLang="zh-TW" sz="2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   //</a:t>
            </a:r>
            <a:r>
              <a:rPr lang="zh-TW" altLang="en-US" sz="2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创建一个</a:t>
            </a:r>
            <a:r>
              <a:rPr lang="en-US" altLang="zh-TW" sz="2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Pig</a:t>
            </a:r>
            <a:r>
              <a:rPr lang="zh-TW" altLang="en-US" sz="2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类型的对象</a:t>
            </a:r>
          </a:p>
          <a:p>
            <a:pPr>
              <a:lnSpc>
                <a:spcPts val="2400"/>
              </a:lnSpc>
            </a:pPr>
            <a:r>
              <a:rPr lang="zh-TW" altLang="en-US" sz="2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   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Pig p1 = new Pig();</a:t>
            </a:r>
          </a:p>
          <a:p>
            <a:pPr>
              <a:lnSpc>
                <a:spcPts val="2400"/>
              </a:lnSpc>
            </a:pPr>
            <a:r>
              <a:rPr lang="en-US" altLang="zh-TW" sz="2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   //</a:t>
            </a:r>
            <a:r>
              <a:rPr lang="zh-TW" altLang="en-US" sz="2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调用</a:t>
            </a:r>
            <a:r>
              <a:rPr lang="en-US" altLang="zh-TW" sz="2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Pig</a:t>
            </a:r>
            <a:r>
              <a:rPr lang="zh-TW" altLang="en-US" sz="2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类的方法</a:t>
            </a:r>
          </a:p>
          <a:p>
            <a:pPr>
              <a:lnSpc>
                <a:spcPts val="2400"/>
              </a:lnSpc>
            </a:pPr>
            <a:r>
              <a:rPr lang="zh-TW" altLang="en-US" sz="2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   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p1.eat();</a:t>
            </a:r>
          </a:p>
          <a:p>
            <a:pPr>
              <a:lnSpc>
                <a:spcPts val="24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   p1.sleep();</a:t>
            </a:r>
          </a:p>
          <a:p>
            <a:pPr>
              <a:lnSpc>
                <a:spcPts val="24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}</a:t>
            </a:r>
          </a:p>
          <a:p>
            <a:pPr>
              <a:lnSpc>
                <a:spcPts val="24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}</a:t>
            </a:r>
            <a:endParaRPr lang="zh-TW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3" name="左中括弧 22">
            <a:extLst>
              <a:ext uri="{FF2B5EF4-FFF2-40B4-BE49-F238E27FC236}">
                <a16:creationId xmlns:a16="http://schemas.microsoft.com/office/drawing/2014/main" id="{36AF7425-828C-477D-BB95-24EE3714F403}"/>
              </a:ext>
            </a:extLst>
          </p:cNvPr>
          <p:cNvSpPr/>
          <p:nvPr/>
        </p:nvSpPr>
        <p:spPr>
          <a:xfrm>
            <a:off x="6688663" y="2384978"/>
            <a:ext cx="385675" cy="4269822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左中括弧 23">
            <a:extLst>
              <a:ext uri="{FF2B5EF4-FFF2-40B4-BE49-F238E27FC236}">
                <a16:creationId xmlns:a16="http://schemas.microsoft.com/office/drawing/2014/main" id="{5204DA5B-5706-4D35-B071-37FC6A136276}"/>
              </a:ext>
            </a:extLst>
          </p:cNvPr>
          <p:cNvSpPr/>
          <p:nvPr/>
        </p:nvSpPr>
        <p:spPr>
          <a:xfrm>
            <a:off x="6953030" y="2628000"/>
            <a:ext cx="385675" cy="3674321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6" name="圖片 25">
            <a:extLst>
              <a:ext uri="{FF2B5EF4-FFF2-40B4-BE49-F238E27FC236}">
                <a16:creationId xmlns:a16="http://schemas.microsoft.com/office/drawing/2014/main" id="{073B5A5E-A4D1-4E64-BA96-FD153930FEC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10000"/>
                    </a14:imgEffect>
                    <a14:imgEffect>
                      <a14:brightnessContrast bright="30000" contras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4288" y="1658826"/>
            <a:ext cx="9540892" cy="3531148"/>
          </a:xfrm>
          <a:prstGeom prst="rect">
            <a:avLst/>
          </a:prstGeom>
        </p:spPr>
      </p:pic>
      <p:pic>
        <p:nvPicPr>
          <p:cNvPr id="28" name="圖片 27">
            <a:extLst>
              <a:ext uri="{FF2B5EF4-FFF2-40B4-BE49-F238E27FC236}">
                <a16:creationId xmlns:a16="http://schemas.microsoft.com/office/drawing/2014/main" id="{64626372-954B-4966-A70D-4A6A0BEB83F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10000"/>
                    </a14:imgEffect>
                    <a14:imgEffect>
                      <a14:brightnessContrast bright="30000" contras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0729" y="203200"/>
            <a:ext cx="7928011" cy="6442401"/>
          </a:xfrm>
          <a:prstGeom prst="rect">
            <a:avLst/>
          </a:prstGeom>
        </p:spPr>
      </p:pic>
      <p:pic>
        <p:nvPicPr>
          <p:cNvPr id="30" name="圖片 29">
            <a:extLst>
              <a:ext uri="{FF2B5EF4-FFF2-40B4-BE49-F238E27FC236}">
                <a16:creationId xmlns:a16="http://schemas.microsoft.com/office/drawing/2014/main" id="{1709ED77-4FB6-4549-83BB-F97655403F1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harpenSoften amount="10000"/>
                    </a14:imgEffect>
                    <a14:imgEffect>
                      <a14:brightnessContrast bright="30000" contras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4183" y="1489192"/>
            <a:ext cx="9341103" cy="3870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580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500"/>
                            </p:stCondLst>
                            <p:childTnLst>
                              <p:par>
                                <p:cTn id="3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000"/>
                            </p:stCondLst>
                            <p:childTnLst>
                              <p:par>
                                <p:cTn id="4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000"/>
                            </p:stCondLst>
                            <p:childTnLst>
                              <p:par>
                                <p:cTn id="5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2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000"/>
                            </p:stCondLst>
                            <p:childTnLst>
                              <p:par>
                                <p:cTn id="6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2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000"/>
                            </p:stCondLst>
                            <p:childTnLst>
                              <p:par>
                                <p:cTn id="8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500"/>
                            </p:stCondLst>
                            <p:childTnLst>
                              <p:par>
                                <p:cTn id="9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500"/>
                            </p:stCondLst>
                            <p:childTnLst>
                              <p:par>
                                <p:cTn id="10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1000"/>
                            </p:stCondLst>
                            <p:childTnLst>
                              <p:par>
                                <p:cTn id="10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1500"/>
                            </p:stCondLst>
                            <p:childTnLst>
                              <p:par>
                                <p:cTn id="10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500"/>
                                        <p:tgtEl>
                                          <p:spTgt spid="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500"/>
                                        <p:tgtEl>
                                          <p:spTgt spid="2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500"/>
                            </p:stCondLst>
                            <p:childTnLst>
                              <p:par>
                                <p:cTn id="1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500"/>
                                        <p:tgtEl>
                                          <p:spTgt spid="2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4" dur="500"/>
                                        <p:tgtEl>
                                          <p:spTgt spid="2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500"/>
                            </p:stCondLst>
                            <p:childTnLst>
                              <p:par>
                                <p:cTn id="1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8" dur="500"/>
                                        <p:tgtEl>
                                          <p:spTgt spid="2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1000"/>
                            </p:stCondLst>
                            <p:childTnLst>
                              <p:par>
                                <p:cTn id="1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2" dur="500"/>
                                        <p:tgtEl>
                                          <p:spTgt spid="2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1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6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0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1000"/>
                            </p:stCondLst>
                            <p:childTnLst>
                              <p:par>
                                <p:cTn id="15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5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0" grpId="0" animBg="1"/>
      <p:bldP spid="21" grpId="0" animBg="1"/>
      <p:bldP spid="23" grpId="0" animBg="1"/>
      <p:bldP spid="2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5D09AD1A-345F-4DBC-B633-6ECD484106A8}"/>
              </a:ext>
            </a:extLst>
          </p:cNvPr>
          <p:cNvGrpSpPr/>
          <p:nvPr/>
        </p:nvGrpSpPr>
        <p:grpSpPr>
          <a:xfrm>
            <a:off x="10913737" y="328451"/>
            <a:ext cx="1008063" cy="766763"/>
            <a:chOff x="7058025" y="534969"/>
            <a:chExt cx="1008063" cy="766763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03857">
              <a:off x="7456488" y="692132"/>
              <a:ext cx="609600" cy="609600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8025" y="534969"/>
              <a:ext cx="361950" cy="361950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00000">
              <a:off x="7543800" y="548306"/>
              <a:ext cx="180975" cy="180975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656245" y="5871315"/>
            <a:ext cx="379876" cy="379876"/>
          </a:xfrm>
          <a:prstGeom prst="rect">
            <a:avLst/>
          </a:prstGeom>
        </p:spPr>
      </p:pic>
      <p:sp>
        <p:nvSpPr>
          <p:cNvPr id="14" name="TextBox 7">
            <a:extLst>
              <a:ext uri="{FF2B5EF4-FFF2-40B4-BE49-F238E27FC236}">
                <a16:creationId xmlns:a16="http://schemas.microsoft.com/office/drawing/2014/main" id="{050060D9-94F3-48AF-87DB-86AF188D5862}"/>
              </a:ext>
            </a:extLst>
          </p:cNvPr>
          <p:cNvSpPr txBox="1"/>
          <p:nvPr/>
        </p:nvSpPr>
        <p:spPr>
          <a:xfrm>
            <a:off x="840751" y="1020447"/>
            <a:ext cx="10772857" cy="149487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lvl="0" indent="-342900" algn="just" latinLnBrk="0" hangingPunct="0">
              <a:spcAft>
                <a:spcPts val="1200"/>
              </a:spcAft>
              <a:buFont typeface="Wingdings" panose="05000000000000000000" pitchFamily="2" charset="2"/>
              <a:buChar char="n"/>
              <a:defRPr/>
            </a:pPr>
            <a:r>
              <a:rPr lang="zh-CN" altLang="en-US" sz="2800" b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继承</a:t>
            </a:r>
            <a:r>
              <a:rPr lang="zh-TW" altLang="en-US" sz="2800" b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TW" sz="2800" b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is-a (</a:t>
            </a:r>
            <a:r>
              <a:rPr lang="zh-TW" altLang="en-US" sz="2800" b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续</a:t>
            </a:r>
            <a:r>
              <a:rPr lang="en-US" altLang="zh-TW" sz="2800" b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)</a:t>
            </a:r>
            <a:endParaRPr lang="en-US" altLang="zh-TW" sz="28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Microsoft JhengHei" panose="020B0604030504040204" pitchFamily="34" charset="-120"/>
            </a:endParaRPr>
          </a:p>
          <a:p>
            <a:pPr marL="625475" lvl="1" indent="-352425" algn="just" latinLnBrk="0" hangingPunct="0">
              <a:spcAft>
                <a:spcPts val="1200"/>
              </a:spcAft>
              <a:buSzPct val="80000"/>
              <a:defRPr/>
            </a:pPr>
            <a:r>
              <a:rPr lang="en-US" altLang="zh-CN"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4.</a:t>
            </a:r>
            <a:r>
              <a:rPr lang="zh-CN" altLang="en-US" sz="2400" b="1" u="heavy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子类从父类中继承过来的方法不能满足子类需要，可以在子类中</a:t>
            </a:r>
            <a:r>
              <a:rPr lang="zh-CN" altLang="en-US" sz="2400" b="1" u="heavy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重写</a:t>
            </a:r>
            <a:r>
              <a:rPr lang="en-US" altLang="zh-CN" sz="2400" b="1" u="heavy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(</a:t>
            </a:r>
            <a:r>
              <a:rPr lang="zh-CN" altLang="en-US" sz="2400" b="1" u="heavy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覆盖</a:t>
            </a:r>
            <a:r>
              <a:rPr lang="en-US" altLang="zh-CN" sz="2400" b="1" u="heavy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)</a:t>
            </a:r>
            <a:r>
              <a:rPr lang="zh-CN" altLang="en-US" sz="2400" b="1" u="heavy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父类的方法内容</a:t>
            </a:r>
            <a:r>
              <a:rPr lang="zh-TW" altLang="en-US"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。</a:t>
            </a:r>
            <a:endParaRPr lang="zh-CN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Microsoft JhengHei" panose="020B0604030504040204" pitchFamily="34" charset="-120"/>
            </a:endParaRPr>
          </a:p>
        </p:txBody>
      </p:sp>
      <p:sp>
        <p:nvSpPr>
          <p:cNvPr id="8" name="TextBox 5">
            <a:extLst>
              <a:ext uri="{FF2B5EF4-FFF2-40B4-BE49-F238E27FC236}">
                <a16:creationId xmlns:a16="http://schemas.microsoft.com/office/drawing/2014/main" id="{81CED095-32CE-44C6-ADB6-F86D3DC5DD9F}"/>
              </a:ext>
            </a:extLst>
          </p:cNvPr>
          <p:cNvSpPr txBox="1"/>
          <p:nvPr/>
        </p:nvSpPr>
        <p:spPr>
          <a:xfrm>
            <a:off x="379142" y="273359"/>
            <a:ext cx="10487378" cy="747088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lvl="0">
              <a:defRPr/>
            </a:pPr>
            <a:r>
              <a:rPr kumimoji="0" lang="en-US" altLang="zh-CN" sz="3200" b="1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mic Sans MS" panose="030F0702030302020204" pitchFamily="66" charset="0"/>
                <a:ea typeface="微軟正黑體" panose="020B0604030504040204" pitchFamily="34" charset="-120"/>
              </a:rPr>
              <a:t>7.10 </a:t>
            </a:r>
            <a:r>
              <a:rPr kumimoji="0" lang="zh-CN" altLang="en-US" sz="3200" b="1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mic Sans MS" panose="030F0702030302020204" pitchFamily="66" charset="0"/>
                <a:ea typeface="微軟正黑體" panose="020B0604030504040204" pitchFamily="34" charset="-120"/>
              </a:rPr>
              <a:t>类和类的关系之继承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omic Sans MS" panose="030F0702030302020204" pitchFamily="66" charset="0"/>
              <a:ea typeface="微軟正黑體" panose="020B0604030504040204" pitchFamily="34" charset="-12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EDDCBE35-0FAB-47BF-A622-4F8514190943}"/>
              </a:ext>
            </a:extLst>
          </p:cNvPr>
          <p:cNvSpPr/>
          <p:nvPr/>
        </p:nvSpPr>
        <p:spPr>
          <a:xfrm>
            <a:off x="744526" y="2445703"/>
            <a:ext cx="7170265" cy="3132137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lnSpc>
                <a:spcPts val="24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public class </a:t>
            </a:r>
            <a:r>
              <a:rPr lang="en-US" altLang="zh-TW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Person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20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extends Animal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{</a:t>
            </a:r>
          </a:p>
          <a:p>
            <a:pPr>
              <a:lnSpc>
                <a:spcPts val="2400"/>
              </a:lnSpc>
            </a:pPr>
            <a:r>
              <a:rPr lang="en-US" altLang="zh-TW" sz="2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//</a:t>
            </a:r>
            <a:r>
              <a:rPr lang="zh-TW" altLang="en-US" sz="2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添加一些独有的属性或方法</a:t>
            </a:r>
          </a:p>
          <a:p>
            <a:pPr>
              <a:lnSpc>
                <a:spcPts val="2400"/>
              </a:lnSpc>
            </a:pPr>
            <a:r>
              <a:rPr lang="zh-TW" altLang="en-US" sz="2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public void study(){</a:t>
            </a:r>
          </a:p>
          <a:p>
            <a:pPr>
              <a:lnSpc>
                <a:spcPts val="24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   </a:t>
            </a:r>
            <a:r>
              <a:rPr lang="en-US" altLang="zh-TW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System.out.</a:t>
            </a:r>
            <a:r>
              <a:rPr lang="en-US" altLang="zh-TW" sz="2000" b="1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println</a:t>
            </a:r>
            <a:r>
              <a:rPr lang="en-US" altLang="zh-TW" sz="2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("</a:t>
            </a:r>
            <a:r>
              <a:rPr lang="zh-TW" altLang="en-US" sz="2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好好学习，天天向上</a:t>
            </a:r>
            <a:r>
              <a:rPr lang="en-US" altLang="zh-TW" sz="2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");</a:t>
            </a:r>
            <a:endParaRPr lang="en-US" altLang="zh-TW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lnSpc>
                <a:spcPts val="24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}</a:t>
            </a:r>
          </a:p>
          <a:p>
            <a:pPr>
              <a:lnSpc>
                <a:spcPts val="2400"/>
              </a:lnSpc>
            </a:pPr>
            <a:r>
              <a:rPr lang="en-US" altLang="zh-TW" sz="2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//</a:t>
            </a:r>
            <a:r>
              <a:rPr lang="zh-TW" altLang="en-US" sz="2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方法重写</a:t>
            </a:r>
          </a:p>
          <a:p>
            <a:pPr>
              <a:lnSpc>
                <a:spcPts val="2400"/>
              </a:lnSpc>
            </a:pPr>
            <a:r>
              <a:rPr lang="zh-TW" altLang="en-US" sz="2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</a:t>
            </a:r>
            <a:r>
              <a:rPr lang="en-US" altLang="zh-TW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public void eat() {</a:t>
            </a:r>
          </a:p>
          <a:p>
            <a:pPr>
              <a:lnSpc>
                <a:spcPts val="2400"/>
              </a:lnSpc>
            </a:pPr>
            <a:r>
              <a:rPr lang="en-US" altLang="zh-TW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   </a:t>
            </a:r>
            <a:r>
              <a:rPr lang="en-US" altLang="zh-TW" sz="20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System.out.</a:t>
            </a:r>
            <a:r>
              <a:rPr lang="en-US" altLang="zh-TW" sz="2000" b="1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println</a:t>
            </a:r>
            <a:r>
              <a:rPr lang="en-US" altLang="zh-TW" sz="20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("</a:t>
            </a:r>
            <a:r>
              <a:rPr lang="zh-TW" altLang="en-US" sz="20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人类的吃饭方法，讲究色香味俱全</a:t>
            </a:r>
            <a:r>
              <a:rPr lang="en-US" altLang="zh-TW" sz="20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");</a:t>
            </a:r>
            <a:endParaRPr lang="en-US" altLang="zh-TW" sz="20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lnSpc>
                <a:spcPts val="2400"/>
              </a:lnSpc>
            </a:pPr>
            <a:r>
              <a:rPr lang="en-US" altLang="zh-TW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}</a:t>
            </a:r>
          </a:p>
          <a:p>
            <a:pPr>
              <a:lnSpc>
                <a:spcPts val="24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}</a:t>
            </a:r>
            <a:endParaRPr lang="zh-TW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8" name="左中括弧 17">
            <a:extLst>
              <a:ext uri="{FF2B5EF4-FFF2-40B4-BE49-F238E27FC236}">
                <a16:creationId xmlns:a16="http://schemas.microsoft.com/office/drawing/2014/main" id="{2857EBE1-BF93-401A-8A8E-AD13D2B8771B}"/>
              </a:ext>
            </a:extLst>
          </p:cNvPr>
          <p:cNvSpPr/>
          <p:nvPr/>
        </p:nvSpPr>
        <p:spPr>
          <a:xfrm>
            <a:off x="361278" y="2682240"/>
            <a:ext cx="385675" cy="2743199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5645401B-CE28-49D8-965A-1F9A28F57826}"/>
              </a:ext>
            </a:extLst>
          </p:cNvPr>
          <p:cNvSpPr/>
          <p:nvPr/>
        </p:nvSpPr>
        <p:spPr>
          <a:xfrm>
            <a:off x="744527" y="5577840"/>
            <a:ext cx="4694060" cy="81213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lnSpc>
                <a:spcPts val="24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public class </a:t>
            </a:r>
            <a:r>
              <a:rPr lang="en-US" altLang="zh-TW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Pig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20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extends Animal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{</a:t>
            </a:r>
          </a:p>
          <a:p>
            <a:pPr>
              <a:lnSpc>
                <a:spcPts val="24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}</a:t>
            </a:r>
            <a:endParaRPr lang="zh-TW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0" name="左中括弧 19">
            <a:extLst>
              <a:ext uri="{FF2B5EF4-FFF2-40B4-BE49-F238E27FC236}">
                <a16:creationId xmlns:a16="http://schemas.microsoft.com/office/drawing/2014/main" id="{218623A2-5C76-4F10-95CB-67D8BA2877CE}"/>
              </a:ext>
            </a:extLst>
          </p:cNvPr>
          <p:cNvSpPr/>
          <p:nvPr/>
        </p:nvSpPr>
        <p:spPr>
          <a:xfrm>
            <a:off x="361278" y="5834967"/>
            <a:ext cx="385675" cy="273360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291EAAD2-E710-4A9B-9225-9ADE32494AD9}"/>
              </a:ext>
            </a:extLst>
          </p:cNvPr>
          <p:cNvSpPr/>
          <p:nvPr/>
        </p:nvSpPr>
        <p:spPr>
          <a:xfrm>
            <a:off x="7071912" y="2142170"/>
            <a:ext cx="5120088" cy="4407163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lnSpc>
                <a:spcPts val="24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public class Test {</a:t>
            </a:r>
          </a:p>
          <a:p>
            <a:pPr>
              <a:lnSpc>
                <a:spcPts val="24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public static void main(String[] </a:t>
            </a:r>
            <a:r>
              <a:rPr lang="en-US" altLang="zh-TW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args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){</a:t>
            </a:r>
          </a:p>
          <a:p>
            <a:pPr>
              <a:lnSpc>
                <a:spcPts val="2400"/>
              </a:lnSpc>
            </a:pPr>
            <a:r>
              <a:rPr lang="en-US" altLang="zh-TW" sz="2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   //</a:t>
            </a:r>
            <a:r>
              <a:rPr lang="zh-TW" altLang="en-US" sz="2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创建一个</a:t>
            </a:r>
            <a:r>
              <a:rPr lang="en-US" altLang="zh-TW" sz="2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Person</a:t>
            </a:r>
            <a:r>
              <a:rPr lang="zh-TW" altLang="en-US" sz="2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类型的对象</a:t>
            </a:r>
          </a:p>
          <a:p>
            <a:pPr>
              <a:lnSpc>
                <a:spcPts val="2400"/>
              </a:lnSpc>
            </a:pPr>
            <a:r>
              <a:rPr lang="zh-TW" altLang="en-US" sz="2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   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Person p = new Person();</a:t>
            </a:r>
          </a:p>
          <a:p>
            <a:pPr>
              <a:lnSpc>
                <a:spcPts val="2400"/>
              </a:lnSpc>
            </a:pPr>
            <a:r>
              <a:rPr lang="en-US" altLang="zh-TW" sz="2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   //</a:t>
            </a:r>
            <a:r>
              <a:rPr lang="zh-TW" altLang="en-US" sz="2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调用</a:t>
            </a:r>
            <a:r>
              <a:rPr lang="en-US" altLang="zh-TW" sz="2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Person</a:t>
            </a:r>
            <a:r>
              <a:rPr lang="zh-TW" altLang="en-US" sz="2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类的方法</a:t>
            </a:r>
          </a:p>
          <a:p>
            <a:pPr>
              <a:lnSpc>
                <a:spcPts val="2400"/>
              </a:lnSpc>
            </a:pPr>
            <a:r>
              <a:rPr lang="zh-TW" altLang="en-US" sz="2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   </a:t>
            </a:r>
            <a:r>
              <a:rPr lang="en-US" altLang="zh-TW" sz="20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p.eat</a:t>
            </a:r>
            <a:r>
              <a:rPr lang="en-US" altLang="zh-TW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();</a:t>
            </a:r>
          </a:p>
          <a:p>
            <a:pPr>
              <a:lnSpc>
                <a:spcPts val="24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   </a:t>
            </a:r>
            <a:r>
              <a:rPr lang="en-US" altLang="zh-TW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p.sleep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();</a:t>
            </a:r>
          </a:p>
          <a:p>
            <a:pPr>
              <a:lnSpc>
                <a:spcPts val="2400"/>
              </a:lnSpc>
            </a:pP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   </a:t>
            </a:r>
            <a:r>
              <a:rPr lang="en-US" altLang="zh-TW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p.study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();</a:t>
            </a:r>
          </a:p>
          <a:p>
            <a:pPr>
              <a:lnSpc>
                <a:spcPts val="2400"/>
              </a:lnSpc>
            </a:pPr>
            <a:r>
              <a:rPr lang="en-US" altLang="zh-TW" sz="2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   //</a:t>
            </a:r>
            <a:r>
              <a:rPr lang="zh-TW" altLang="en-US" sz="2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创建一个</a:t>
            </a:r>
            <a:r>
              <a:rPr lang="en-US" altLang="zh-TW" sz="2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Pig</a:t>
            </a:r>
            <a:r>
              <a:rPr lang="zh-TW" altLang="en-US" sz="2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类型的对象</a:t>
            </a:r>
          </a:p>
          <a:p>
            <a:pPr>
              <a:lnSpc>
                <a:spcPts val="2400"/>
              </a:lnSpc>
            </a:pPr>
            <a:r>
              <a:rPr lang="zh-TW" altLang="en-US" sz="2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   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Pig p1 = new Pig();</a:t>
            </a:r>
          </a:p>
          <a:p>
            <a:pPr>
              <a:lnSpc>
                <a:spcPts val="2400"/>
              </a:lnSpc>
            </a:pPr>
            <a:r>
              <a:rPr lang="en-US" altLang="zh-TW" sz="2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   //</a:t>
            </a:r>
            <a:r>
              <a:rPr lang="zh-TW" altLang="en-US" sz="2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调用</a:t>
            </a:r>
            <a:r>
              <a:rPr lang="en-US" altLang="zh-TW" sz="2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Pig</a:t>
            </a:r>
            <a:r>
              <a:rPr lang="zh-TW" altLang="en-US" sz="2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类的方法</a:t>
            </a:r>
          </a:p>
          <a:p>
            <a:pPr>
              <a:lnSpc>
                <a:spcPts val="2400"/>
              </a:lnSpc>
            </a:pPr>
            <a:r>
              <a:rPr lang="zh-TW" altLang="en-US" sz="2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   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p1.eat();</a:t>
            </a:r>
          </a:p>
          <a:p>
            <a:pPr>
              <a:lnSpc>
                <a:spcPts val="24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   p1.sleep();</a:t>
            </a:r>
          </a:p>
          <a:p>
            <a:pPr>
              <a:lnSpc>
                <a:spcPts val="24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}</a:t>
            </a:r>
          </a:p>
          <a:p>
            <a:pPr>
              <a:lnSpc>
                <a:spcPts val="2400"/>
              </a:lnSpc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}</a:t>
            </a:r>
            <a:endParaRPr lang="zh-TW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2" name="左中括弧 21">
            <a:extLst>
              <a:ext uri="{FF2B5EF4-FFF2-40B4-BE49-F238E27FC236}">
                <a16:creationId xmlns:a16="http://schemas.microsoft.com/office/drawing/2014/main" id="{014A308D-65C8-4D3F-B6ED-AE93654DB340}"/>
              </a:ext>
            </a:extLst>
          </p:cNvPr>
          <p:cNvSpPr/>
          <p:nvPr/>
        </p:nvSpPr>
        <p:spPr>
          <a:xfrm>
            <a:off x="6688663" y="2384978"/>
            <a:ext cx="385675" cy="4269822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左中括弧 22">
            <a:extLst>
              <a:ext uri="{FF2B5EF4-FFF2-40B4-BE49-F238E27FC236}">
                <a16:creationId xmlns:a16="http://schemas.microsoft.com/office/drawing/2014/main" id="{EA39CBBD-4E09-4505-A3DC-0A1B9C7F5F4F}"/>
              </a:ext>
            </a:extLst>
          </p:cNvPr>
          <p:cNvSpPr/>
          <p:nvPr/>
        </p:nvSpPr>
        <p:spPr>
          <a:xfrm>
            <a:off x="6953030" y="2628000"/>
            <a:ext cx="385675" cy="3674321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左中括弧 23">
            <a:extLst>
              <a:ext uri="{FF2B5EF4-FFF2-40B4-BE49-F238E27FC236}">
                <a16:creationId xmlns:a16="http://schemas.microsoft.com/office/drawing/2014/main" id="{4EDFC46C-3761-4058-87DD-722CB78DC3BE}"/>
              </a:ext>
            </a:extLst>
          </p:cNvPr>
          <p:cNvSpPr/>
          <p:nvPr/>
        </p:nvSpPr>
        <p:spPr>
          <a:xfrm>
            <a:off x="625645" y="3292320"/>
            <a:ext cx="385675" cy="576000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左中括弧 24">
            <a:extLst>
              <a:ext uri="{FF2B5EF4-FFF2-40B4-BE49-F238E27FC236}">
                <a16:creationId xmlns:a16="http://schemas.microsoft.com/office/drawing/2014/main" id="{CC487FCD-CFE6-4D7E-A340-43343568D811}"/>
              </a:ext>
            </a:extLst>
          </p:cNvPr>
          <p:cNvSpPr/>
          <p:nvPr/>
        </p:nvSpPr>
        <p:spPr>
          <a:xfrm>
            <a:off x="625644" y="4509315"/>
            <a:ext cx="385675" cy="576000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8" name="圖片 27">
            <a:extLst>
              <a:ext uri="{FF2B5EF4-FFF2-40B4-BE49-F238E27FC236}">
                <a16:creationId xmlns:a16="http://schemas.microsoft.com/office/drawing/2014/main" id="{462BA0E0-7DC2-47E3-8D88-659CC308E8E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10000"/>
                    </a14:imgEffect>
                    <a14:imgEffect>
                      <a14:brightnessContrast bright="30000" contras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363" y="831027"/>
            <a:ext cx="9103426" cy="5359961"/>
          </a:xfrm>
          <a:prstGeom prst="rect">
            <a:avLst/>
          </a:prstGeom>
        </p:spPr>
      </p:pic>
      <p:pic>
        <p:nvPicPr>
          <p:cNvPr id="26" name="圖片 25">
            <a:extLst>
              <a:ext uri="{FF2B5EF4-FFF2-40B4-BE49-F238E27FC236}">
                <a16:creationId xmlns:a16="http://schemas.microsoft.com/office/drawing/2014/main" id="{5370CD5E-7137-43FB-AB00-B3B914E8E33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10000"/>
                    </a14:imgEffect>
                    <a14:imgEffect>
                      <a14:brightnessContrast bright="30000" contras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7071" y="289807"/>
            <a:ext cx="7928011" cy="6442401"/>
          </a:xfrm>
          <a:prstGeom prst="rect">
            <a:avLst/>
          </a:prstGeom>
        </p:spPr>
      </p:pic>
      <p:pic>
        <p:nvPicPr>
          <p:cNvPr id="30" name="圖片 29">
            <a:extLst>
              <a:ext uri="{FF2B5EF4-FFF2-40B4-BE49-F238E27FC236}">
                <a16:creationId xmlns:a16="http://schemas.microsoft.com/office/drawing/2014/main" id="{828CDADB-11D3-4BE4-ADDB-CD2D6B9AC7A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harpenSoften amount="10000"/>
                    </a14:imgEffect>
                    <a14:imgEffect>
                      <a14:brightnessContrast bright="30000" contras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9956" y="1761411"/>
            <a:ext cx="8222240" cy="3499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575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500"/>
                            </p:stCondLst>
                            <p:childTnLst>
                              <p:par>
                                <p:cTn id="3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000"/>
                            </p:stCondLst>
                            <p:childTnLst>
                              <p:par>
                                <p:cTn id="4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000"/>
                            </p:stCondLst>
                            <p:childTnLst>
                              <p:par>
                                <p:cTn id="5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500"/>
                            </p:stCondLst>
                            <p:childTnLst>
                              <p:par>
                                <p:cTn id="6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000"/>
                            </p:stCondLst>
                            <p:childTnLst>
                              <p:par>
                                <p:cTn id="6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"/>
                            </p:stCondLst>
                            <p:childTnLst>
                              <p:par>
                                <p:cTn id="7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000"/>
                            </p:stCondLst>
                            <p:childTnLst>
                              <p:par>
                                <p:cTn id="7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500"/>
                            </p:stCondLst>
                            <p:childTnLst>
                              <p:par>
                                <p:cTn id="8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2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000"/>
                            </p:stCondLst>
                            <p:childTnLst>
                              <p:par>
                                <p:cTn id="9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500"/>
                            </p:stCondLst>
                            <p:childTnLst>
                              <p:par>
                                <p:cTn id="9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2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1000"/>
                            </p:stCondLst>
                            <p:childTnLst>
                              <p:par>
                                <p:cTn id="10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500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500"/>
                            </p:stCondLst>
                            <p:childTnLst>
                              <p:par>
                                <p:cTn id="1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4" dur="500"/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500"/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500"/>
                            </p:stCondLst>
                            <p:childTnLst>
                              <p:par>
                                <p:cTn id="1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500"/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1000"/>
                            </p:stCondLst>
                            <p:childTnLst>
                              <p:par>
                                <p:cTn id="1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500"/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1500"/>
                            </p:stCondLst>
                            <p:childTnLst>
                              <p:par>
                                <p:cTn id="1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1" dur="500"/>
                                        <p:tgtEl>
                                          <p:spTgt spid="2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6" dur="500"/>
                                        <p:tgtEl>
                                          <p:spTgt spid="2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500"/>
                            </p:stCondLst>
                            <p:childTnLst>
                              <p:par>
                                <p:cTn id="1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0" dur="500"/>
                                        <p:tgtEl>
                                          <p:spTgt spid="2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5" dur="500"/>
                                        <p:tgtEl>
                                          <p:spTgt spid="2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500"/>
                            </p:stCondLst>
                            <p:childTnLst>
                              <p:par>
                                <p:cTn id="14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9" dur="500"/>
                                        <p:tgtEl>
                                          <p:spTgt spid="2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1000"/>
                            </p:stCondLst>
                            <p:childTnLst>
                              <p:par>
                                <p:cTn id="15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3" dur="500"/>
                                        <p:tgtEl>
                                          <p:spTgt spid="2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8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1000"/>
                            </p:stCondLst>
                            <p:childTnLst>
                              <p:par>
                                <p:cTn id="16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71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3" fill="hold">
                            <p:stCondLst>
                              <p:cond delay="1000"/>
                            </p:stCondLst>
                            <p:childTnLst>
                              <p:par>
                                <p:cTn id="17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6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0" grpId="0" animBg="1"/>
      <p:bldP spid="22" grpId="0" animBg="1"/>
      <p:bldP spid="23" grpId="0" animBg="1"/>
      <p:bldP spid="24" grpId="0" animBg="1"/>
      <p:bldP spid="2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5D09AD1A-345F-4DBC-B633-6ECD484106A8}"/>
              </a:ext>
            </a:extLst>
          </p:cNvPr>
          <p:cNvGrpSpPr/>
          <p:nvPr/>
        </p:nvGrpSpPr>
        <p:grpSpPr>
          <a:xfrm>
            <a:off x="10913737" y="328451"/>
            <a:ext cx="1008063" cy="766763"/>
            <a:chOff x="7058025" y="534969"/>
            <a:chExt cx="1008063" cy="766763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03857">
              <a:off x="7456488" y="692132"/>
              <a:ext cx="609600" cy="609600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8025" y="534969"/>
              <a:ext cx="361950" cy="361950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00000">
              <a:off x="7543800" y="548306"/>
              <a:ext cx="180975" cy="180975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656245" y="5871315"/>
            <a:ext cx="379876" cy="379876"/>
          </a:xfrm>
          <a:prstGeom prst="rect">
            <a:avLst/>
          </a:prstGeom>
        </p:spPr>
      </p:pic>
      <p:sp>
        <p:nvSpPr>
          <p:cNvPr id="14" name="TextBox 7">
            <a:extLst>
              <a:ext uri="{FF2B5EF4-FFF2-40B4-BE49-F238E27FC236}">
                <a16:creationId xmlns:a16="http://schemas.microsoft.com/office/drawing/2014/main" id="{050060D9-94F3-48AF-87DB-86AF188D5862}"/>
              </a:ext>
            </a:extLst>
          </p:cNvPr>
          <p:cNvSpPr txBox="1"/>
          <p:nvPr/>
        </p:nvSpPr>
        <p:spPr>
          <a:xfrm>
            <a:off x="840751" y="1020447"/>
            <a:ext cx="10772857" cy="523074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lvl="0" indent="-342900" algn="just" latinLnBrk="0" hangingPunct="0">
              <a:spcAft>
                <a:spcPts val="1200"/>
              </a:spcAft>
              <a:buFont typeface="Wingdings" panose="05000000000000000000" pitchFamily="2" charset="2"/>
              <a:buChar char="n"/>
              <a:defRPr/>
            </a:pPr>
            <a:r>
              <a:rPr lang="zh-CN" altLang="en-US" sz="2800" b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继承</a:t>
            </a:r>
            <a:r>
              <a:rPr lang="zh-TW" altLang="en-US" sz="2800" b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TW" sz="2800" b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is-a (</a:t>
            </a:r>
            <a:r>
              <a:rPr lang="zh-TW" altLang="en-US" sz="2800" b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续</a:t>
            </a:r>
            <a:r>
              <a:rPr lang="en-US" altLang="zh-TW" sz="2800" b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)</a:t>
            </a:r>
            <a:endParaRPr lang="en-US" altLang="zh-TW" sz="28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Microsoft JhengHei" panose="020B0604030504040204" pitchFamily="34" charset="-120"/>
            </a:endParaRPr>
          </a:p>
          <a:p>
            <a:pPr marL="625475" lvl="1" indent="-352425" algn="just" latinLnBrk="0" hangingPunct="0">
              <a:spcAft>
                <a:spcPts val="600"/>
              </a:spcAft>
              <a:buSzPct val="80000"/>
              <a:defRPr/>
            </a:pPr>
            <a:r>
              <a:rPr lang="en-US" altLang="zh-CN"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5.</a:t>
            </a:r>
            <a:r>
              <a:rPr lang="zh-CN" altLang="en-US"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每一个类都有继承类</a:t>
            </a:r>
            <a:r>
              <a:rPr lang="zh-CN" altLang="en-US"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，</a:t>
            </a:r>
            <a:r>
              <a:rPr lang="zh-CN" altLang="en-US" sz="2400" b="1" u="heavy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如果不写</a:t>
            </a:r>
            <a:r>
              <a:rPr lang="zh-TW" altLang="en-US" sz="1200" b="1" u="heavy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CN" sz="2400" b="1" u="heavy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extends</a:t>
            </a:r>
            <a:r>
              <a:rPr lang="zh-TW" altLang="en-US" sz="1200" b="1" u="heavy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zh-CN" altLang="en-US" sz="2400" b="1" u="heavy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关键字，默认继承</a:t>
            </a:r>
            <a:r>
              <a:rPr lang="zh-TW" altLang="en-US" sz="1200" b="1" u="heavy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CN" sz="2400" b="1" u="heavy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Object</a:t>
            </a:r>
            <a:r>
              <a:rPr lang="zh-TW" altLang="en-US" sz="1200" b="1" u="heavy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zh-TW" altLang="en-US" sz="2400" b="1" u="heavy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类</a:t>
            </a:r>
            <a:r>
              <a:rPr lang="zh-CN" altLang="en-US"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，</a:t>
            </a:r>
            <a:r>
              <a:rPr lang="zh-CN" altLang="en-US" sz="2400" b="1" u="heavy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如果写了</a:t>
            </a:r>
            <a:r>
              <a:rPr lang="zh-TW" altLang="en-US" sz="1200" b="1" u="heavy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CN" sz="2400" b="1" u="heavy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extends</a:t>
            </a:r>
            <a:r>
              <a:rPr lang="zh-TW" altLang="en-US" sz="1200" b="1" u="heavy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zh-CN" altLang="en-US" sz="2400" b="1" u="heavy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则继承后面那个父类</a:t>
            </a:r>
            <a:r>
              <a:rPr lang="zh-TW" altLang="en-US"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。</a:t>
            </a:r>
            <a:endParaRPr lang="en-US" altLang="zh-TW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Microsoft JhengHei" panose="020B0604030504040204" pitchFamily="34" charset="-120"/>
            </a:endParaRPr>
          </a:p>
          <a:p>
            <a:pPr marL="625475" lvl="1" indent="3175" algn="just" latinLnBrk="0" hangingPunct="0">
              <a:spcAft>
                <a:spcPts val="1200"/>
              </a:spcAft>
              <a:buSzPct val="80000"/>
              <a:defRPr/>
            </a:pPr>
            <a:r>
              <a:rPr lang="zh-CN" altLang="en-US"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可以理解为</a:t>
            </a:r>
            <a:r>
              <a:rPr lang="zh-TW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CN" sz="2400" b="1" u="heavy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Object</a:t>
            </a:r>
            <a:r>
              <a:rPr lang="zh-TW" altLang="en-US" sz="1200" b="1" u="heavy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zh-CN" altLang="en-US" sz="2400" b="1" u="heavy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类是任何一个引用类型的父类</a:t>
            </a:r>
            <a:r>
              <a:rPr lang="zh-TW" altLang="en-US" sz="12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CN"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(</a:t>
            </a:r>
            <a:r>
              <a:rPr lang="zh-CN" altLang="en-US"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直接或间接的继承</a:t>
            </a:r>
            <a:r>
              <a:rPr lang="zh-TW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Object)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。</a:t>
            </a:r>
            <a:r>
              <a:rPr lang="en-US" altLang="zh-CN" sz="2400" b="1" u="heavy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Object</a:t>
            </a:r>
            <a:r>
              <a:rPr lang="zh-TW" altLang="en-US" sz="1200" b="1" u="heavy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zh-CN" altLang="en-US" sz="2400" b="1" u="heavy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类没有父类</a:t>
            </a:r>
            <a:r>
              <a:rPr lang="zh-TW" altLang="en-US"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。</a:t>
            </a:r>
            <a:endParaRPr lang="zh-CN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Microsoft JhengHei" panose="020B0604030504040204" pitchFamily="34" charset="-120"/>
            </a:endParaRPr>
          </a:p>
          <a:p>
            <a:pPr marL="625475" lvl="1" indent="-352425" algn="just" latinLnBrk="0" hangingPunct="0">
              <a:spcAft>
                <a:spcPts val="1200"/>
              </a:spcAft>
              <a:buSzPct val="80000"/>
              <a:defRPr/>
            </a:pP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6.</a:t>
            </a:r>
            <a:r>
              <a:rPr lang="en-US" altLang="zh-CN" sz="2400" b="1" u="heavy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Java</a:t>
            </a:r>
            <a:r>
              <a:rPr lang="zh-TW" altLang="en-US" sz="1200" b="1" u="heavy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zh-CN" altLang="en-US" sz="2400" b="1" u="heavy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中继承是单个存在的</a:t>
            </a:r>
            <a:r>
              <a:rPr lang="en-US" altLang="zh-CN" sz="2400" b="1" u="heavy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(</a:t>
            </a:r>
            <a:r>
              <a:rPr lang="zh-CN" altLang="en-US" sz="2400" b="1" u="heavy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单继承</a:t>
            </a:r>
            <a:r>
              <a:rPr lang="en-US" altLang="zh-CN" sz="2400" b="1" u="heavy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)</a:t>
            </a:r>
            <a:r>
              <a:rPr lang="zh-TW" altLang="en-US"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，</a:t>
            </a:r>
            <a:r>
              <a:rPr lang="zh-CN" altLang="en-US"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每一个类只能有一个继承类</a:t>
            </a:r>
            <a:r>
              <a:rPr lang="zh-TW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(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在</a:t>
            </a:r>
            <a:r>
              <a:rPr lang="zh-TW" alt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CN"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extends</a:t>
            </a:r>
            <a:r>
              <a:rPr lang="zh-TW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zh-CN" altLang="en-US"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关键字后面只能写一个类</a:t>
            </a:r>
            <a:r>
              <a:rPr lang="en-US" altLang="zh-CN"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)</a:t>
            </a:r>
            <a:r>
              <a:rPr lang="zh-TW" altLang="en-US"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，</a:t>
            </a:r>
            <a:r>
              <a:rPr lang="zh-CN" altLang="en-US"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可以通过传递的方式实现多继承的效果</a:t>
            </a:r>
            <a:r>
              <a:rPr lang="zh-TW" altLang="en-US"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。</a:t>
            </a:r>
            <a:endParaRPr lang="zh-CN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Microsoft JhengHei" panose="020B0604030504040204" pitchFamily="34" charset="-120"/>
            </a:endParaRPr>
          </a:p>
        </p:txBody>
      </p:sp>
      <p:sp>
        <p:nvSpPr>
          <p:cNvPr id="8" name="TextBox 5">
            <a:extLst>
              <a:ext uri="{FF2B5EF4-FFF2-40B4-BE49-F238E27FC236}">
                <a16:creationId xmlns:a16="http://schemas.microsoft.com/office/drawing/2014/main" id="{81CED095-32CE-44C6-ADB6-F86D3DC5DD9F}"/>
              </a:ext>
            </a:extLst>
          </p:cNvPr>
          <p:cNvSpPr txBox="1"/>
          <p:nvPr/>
        </p:nvSpPr>
        <p:spPr>
          <a:xfrm>
            <a:off x="379142" y="273359"/>
            <a:ext cx="10487378" cy="747088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lvl="0">
              <a:defRPr/>
            </a:pPr>
            <a:r>
              <a:rPr kumimoji="0" lang="en-US" altLang="zh-CN" sz="3200" b="1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mic Sans MS" panose="030F0702030302020204" pitchFamily="66" charset="0"/>
                <a:ea typeface="微軟正黑體" panose="020B0604030504040204" pitchFamily="34" charset="-120"/>
              </a:rPr>
              <a:t>7.10 </a:t>
            </a:r>
            <a:r>
              <a:rPr kumimoji="0" lang="zh-CN" altLang="en-US" sz="3200" b="1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mic Sans MS" panose="030F0702030302020204" pitchFamily="66" charset="0"/>
                <a:ea typeface="微軟正黑體" panose="020B0604030504040204" pitchFamily="34" charset="-120"/>
              </a:rPr>
              <a:t>类和类的关系之继承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omic Sans MS" panose="030F0702030302020204" pitchFamily="66" charset="0"/>
              <a:ea typeface="微軟正黑體" panose="020B0604030504040204" pitchFamily="34" charset="-120"/>
            </a:endParaRPr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3509AF68-E296-45A5-B801-8EEBB6952F4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10000"/>
                    </a14:imgEffect>
                    <a14:imgEffect>
                      <a14:brightnessContrast bright="30000" contras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2151" y="638071"/>
            <a:ext cx="9342849" cy="5425440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0BAAB6D0-0D08-4CBB-92A1-0D5D2DCB623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10000"/>
                    </a14:imgEffect>
                    <a14:imgEffect>
                      <a14:brightnessContrast bright="30000" contras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0780" y="2301099"/>
            <a:ext cx="9359760" cy="2099385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1BBF8E21-D7F0-4907-A268-AD010B6CE5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harpenSoften amount="10000"/>
                    </a14:imgEffect>
                    <a14:imgEffect>
                      <a14:brightnessContrast bright="30000" contras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5906" y="1077184"/>
            <a:ext cx="9375338" cy="4547214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D18E48B8-E88C-4F7E-ADA1-870A1D6B282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harpenSoften amount="10000"/>
                    </a14:imgEffect>
                    <a14:imgEffect>
                      <a14:brightnessContrast bright="30000" contrast="6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23440" y="464085"/>
            <a:ext cx="8480271" cy="5773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210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126987</TotalTime>
  <Words>10767</Words>
  <Application>Microsoft Office PowerPoint</Application>
  <PresentationFormat>寬螢幕</PresentationFormat>
  <Paragraphs>1120</Paragraphs>
  <Slides>69</Slides>
  <Notes>69</Notes>
  <HiddenSlides>1</HiddenSlides>
  <MMClips>0</MMClips>
  <ScaleCrop>false</ScaleCrop>
  <HeadingPairs>
    <vt:vector size="6" baseType="variant">
      <vt:variant>
        <vt:lpstr>使用字型</vt:lpstr>
      </vt:variant>
      <vt:variant>
        <vt:i4>10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69</vt:i4>
      </vt:variant>
    </vt:vector>
  </HeadingPairs>
  <TitlesOfParts>
    <vt:vector size="81" baseType="lpstr">
      <vt:lpstr>맑은 고딕</vt:lpstr>
      <vt:lpstr>微軟正黑體</vt:lpstr>
      <vt:lpstr>微軟正黑體</vt:lpstr>
      <vt:lpstr>華康流風體W3(P)</vt:lpstr>
      <vt:lpstr>Arial</vt:lpstr>
      <vt:lpstr>Arial Black</vt:lpstr>
      <vt:lpstr>Calibri</vt:lpstr>
      <vt:lpstr>Comic Sans MS</vt:lpstr>
      <vt:lpstr>Times New Roman</vt:lpstr>
      <vt:lpstr>Wingdings</vt:lpstr>
      <vt:lpstr>Office 테마</vt:lpstr>
      <vt:lpstr>1_Office 테마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Java应用开发 Chapter04</dc:title>
  <dc:creator>陶志行</dc:creator>
  <cp:lastModifiedBy>C.S. Tau</cp:lastModifiedBy>
  <cp:revision>3330</cp:revision>
  <cp:lastPrinted>2019-11-17T09:16:19Z</cp:lastPrinted>
  <dcterms:created xsi:type="dcterms:W3CDTF">2017-10-09T06:24:25Z</dcterms:created>
  <dcterms:modified xsi:type="dcterms:W3CDTF">2020-08-29T14:37:40Z</dcterms:modified>
</cp:coreProperties>
</file>